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embeddedFontLst>
    <p:embeddedFont>
      <p:font typeface="Poppi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g8aKNekydvEpozxWYXZm5kAYYw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5286DA7-3341-49CB-9EFD-F491119BE1C2}">
  <a:tblStyle styleId="{75286DA7-3341-49CB-9EFD-F491119BE1C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oppins-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Poppi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oppins-bold.fntdata"/><Relationship Id="rId16" Type="http://schemas.openxmlformats.org/officeDocument/2006/relationships/slide" Target="slides/slide11.xml"/><Relationship Id="rId38" Type="http://schemas.openxmlformats.org/officeDocument/2006/relationships/font" Target="fonts/Poppi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097d35d5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097d35d5b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8097d35d5b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097d35d5b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097d35d5b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8097d35d5b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610553fc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610553fcb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8610553fcb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610553fcb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610553fcb_1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8610553fcb_1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8097d35d5b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097d35d5b_1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8097d35d5b_1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610553fcb_2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610553fcb_2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8610553fcb_2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610553fcb_1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610553fcb_1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8610553fcb_1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097d35d5b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097d35d5b_1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8097d35d5b_1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7d522cb83_1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87d522cb83_1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8610553fcb_2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8610553fcb_2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8610553fcb_2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8097d35d5b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8097d35d5b_1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8097d35d5b_1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8610553fcb_2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8610553fcb_2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g8610553fcb_2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8610553fcb_2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8610553fcb_2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04800" lvl="0" marL="457200" rtl="0" algn="just">
              <a:lnSpc>
                <a:spcPct val="115000"/>
              </a:lnSpc>
              <a:spcBef>
                <a:spcPts val="1200"/>
              </a:spcBef>
              <a:spcAft>
                <a:spcPts val="0"/>
              </a:spcAft>
              <a:buClr>
                <a:schemeClr val="dk1"/>
              </a:buClr>
              <a:buSzPts val="1200"/>
              <a:buFont typeface="Times New Roman"/>
              <a:buAutoNum type="arabicPeriod"/>
            </a:pPr>
            <a:r>
              <a:rPr lang="en-US">
                <a:latin typeface="Times New Roman"/>
                <a:ea typeface="Times New Roman"/>
                <a:cs typeface="Times New Roman"/>
                <a:sym typeface="Times New Roman"/>
              </a:rPr>
              <a:t>Pedestrians, motorcyclists and people in an open vehicle can use this app to check the pollution levels and choose their path accordingly</a:t>
            </a:r>
            <a:endParaRPr>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AutoNum type="arabicPeriod"/>
            </a:pPr>
            <a:r>
              <a:rPr lang="en-US">
                <a:latin typeface="Times New Roman"/>
                <a:ea typeface="Times New Roman"/>
                <a:cs typeface="Times New Roman"/>
                <a:sym typeface="Times New Roman"/>
              </a:rPr>
              <a:t>People with lung and breathing related issues can make use of this app to check the level of air pollution in their area.</a:t>
            </a:r>
            <a:endParaRPr>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AutoNum type="arabicPeriod"/>
            </a:pPr>
            <a:r>
              <a:rPr lang="en-US">
                <a:latin typeface="Times New Roman"/>
                <a:ea typeface="Times New Roman"/>
                <a:cs typeface="Times New Roman"/>
                <a:sym typeface="Times New Roman"/>
              </a:rPr>
              <a:t>Any huge variations in the pollution level values can be conveyed to the industries and necessary actions can be taken accordingly.</a:t>
            </a:r>
            <a:endParaRPr>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AutoNum type="arabicPeriod"/>
            </a:pPr>
            <a:r>
              <a:rPr lang="en-US">
                <a:highlight>
                  <a:srgbClr val="FAFAFA"/>
                </a:highlight>
                <a:latin typeface="Times New Roman"/>
                <a:ea typeface="Times New Roman"/>
                <a:cs typeface="Times New Roman"/>
                <a:sym typeface="Times New Roman"/>
              </a:rPr>
              <a:t>The data, over a long term, allows us to find patterns that help support air pollution control policy.</a:t>
            </a:r>
            <a:endParaRPr>
              <a:highlight>
                <a:srgbClr val="FAFAFA"/>
              </a:highlight>
              <a:latin typeface="Times New Roman"/>
              <a:ea typeface="Times New Roman"/>
              <a:cs typeface="Times New Roman"/>
              <a:sym typeface="Times New Roman"/>
            </a:endParaRPr>
          </a:p>
          <a:p>
            <a:pPr indent="-304800" lvl="0" marL="457200" rtl="0" algn="just">
              <a:lnSpc>
                <a:spcPct val="115000"/>
              </a:lnSpc>
              <a:spcBef>
                <a:spcPts val="1200"/>
              </a:spcBef>
              <a:spcAft>
                <a:spcPts val="0"/>
              </a:spcAft>
              <a:buClr>
                <a:schemeClr val="dk1"/>
              </a:buClr>
              <a:buSzPts val="1200"/>
              <a:buFont typeface="Times New Roman"/>
              <a:buAutoNum type="arabicPeriod"/>
            </a:pPr>
            <a:r>
              <a:rPr lang="en-US">
                <a:latin typeface="Times New Roman"/>
                <a:ea typeface="Times New Roman"/>
                <a:cs typeface="Times New Roman"/>
                <a:sym typeface="Times New Roman"/>
              </a:rPr>
              <a:t>Based on this data the app can be customised for each user specifically, thereby making it more user-friendly and personalized. Users with respiratory disorders or such disorders that are sensitive to pollution levels can breathe a huge sigh of relief, by receiving notifications, alerts of potential and alarming levels in the regions of their travel or movement for avoiding or taking remedial measures. The pollution monitoring devices can be made more precise, reliable, durable  and power-conserving in wearable forms.</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p:txBody>
      </p:sp>
      <p:sp>
        <p:nvSpPr>
          <p:cNvPr id="439" name="Google Shape;439;g8610553fcb_2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610553fcb_2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610553fcb_2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8610553fcb_2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7d522cb83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7d522cb83_1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7d522cb83_1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097d35d5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097d35d5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8097d35d5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 name="Shape 21"/>
        <p:cNvGrpSpPr/>
        <p:nvPr/>
      </p:nvGrpSpPr>
      <p:grpSpPr>
        <a:xfrm>
          <a:off x="0" y="0"/>
          <a:ext cx="0" cy="0"/>
          <a:chOff x="0" y="0"/>
          <a:chExt cx="0" cy="0"/>
        </a:xfrm>
      </p:grpSpPr>
      <p:sp>
        <p:nvSpPr>
          <p:cNvPr id="22" name="Google Shape;2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6" name="Shape 36"/>
        <p:cNvGrpSpPr/>
        <p:nvPr/>
      </p:nvGrpSpPr>
      <p:grpSpPr>
        <a:xfrm>
          <a:off x="0" y="0"/>
          <a:ext cx="0" cy="0"/>
          <a:chOff x="0" y="0"/>
          <a:chExt cx="0" cy="0"/>
        </a:xfrm>
      </p:grpSpPr>
      <p:sp>
        <p:nvSpPr>
          <p:cNvPr id="37" name="Google Shape;37;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5.jpg"/><Relationship Id="rId5" Type="http://schemas.openxmlformats.org/officeDocument/2006/relationships/image" Target="../media/image3.png"/><Relationship Id="rId6"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5.jpg"/><Relationship Id="rId6"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drive.google.com/file/d/1kqk5lNKAUeWDN1-lapBAe4KB6CwGqcux/view" TargetMode="External"/><Relationship Id="rId4" Type="http://schemas.openxmlformats.org/officeDocument/2006/relationships/image" Target="../media/image21.jpg"/><Relationship Id="rId5" Type="http://schemas.openxmlformats.org/officeDocument/2006/relationships/image" Target="../media/image5.jpg"/><Relationship Id="rId6"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5.jpg"/><Relationship Id="rId8"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5.png"/><Relationship Id="rId4" Type="http://schemas.openxmlformats.org/officeDocument/2006/relationships/image" Target="../media/image5.jpg"/><Relationship Id="rId5" Type="http://schemas.openxmlformats.org/officeDocument/2006/relationships/image" Target="../media/image3.png"/><Relationship Id="rId6" Type="http://schemas.openxmlformats.org/officeDocument/2006/relationships/image" Target="../media/image3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hyperlink" Target="http://drive.google.com/file/d/1_v2MPiswhgY9_EvfaFoLm8I86dOsYtqw/view" TargetMode="External"/><Relationship Id="rId6" Type="http://schemas.openxmlformats.org/officeDocument/2006/relationships/image" Target="../media/image2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20.png"/><Relationship Id="rId6" Type="http://schemas.openxmlformats.org/officeDocument/2006/relationships/image" Target="../media/image5.jpg"/><Relationship Id="rId7"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34.png"/><Relationship Id="rId5" Type="http://schemas.openxmlformats.org/officeDocument/2006/relationships/image" Target="../media/image5.jpg"/><Relationship Id="rId6"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8.png"/><Relationship Id="rId4" Type="http://schemas.openxmlformats.org/officeDocument/2006/relationships/image" Target="../media/image5.jpg"/><Relationship Id="rId5"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7.png"/><Relationship Id="rId4" Type="http://schemas.openxmlformats.org/officeDocument/2006/relationships/image" Target="../media/image5.jpg"/><Relationship Id="rId5" Type="http://schemas.openxmlformats.org/officeDocument/2006/relationships/image" Target="../media/image3.png"/><Relationship Id="rId6" Type="http://schemas.openxmlformats.org/officeDocument/2006/relationships/image" Target="../media/image40.png"/><Relationship Id="rId7"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9.png"/><Relationship Id="rId4" Type="http://schemas.openxmlformats.org/officeDocument/2006/relationships/image" Target="../media/image41.jpg"/><Relationship Id="rId5" Type="http://schemas.openxmlformats.org/officeDocument/2006/relationships/image" Target="../media/image5.jpg"/><Relationship Id="rId6"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hyperlink" Target="http://drive.google.com/file/d/1kyEviENx2EQh_iyO-xdYzI63SlhSlmHu/view" TargetMode="External"/><Relationship Id="rId6"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5.jp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5.jpg"/><Relationship Id="rId5"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jp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jp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5.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6.jpg"/><Relationship Id="rId4" Type="http://schemas.openxmlformats.org/officeDocument/2006/relationships/image" Target="../media/image5.jp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5.jpg"/><Relationship Id="rId8"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15.png"/><Relationship Id="rId8"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latin typeface="Poppins"/>
                <a:ea typeface="Poppins"/>
                <a:cs typeface="Poppins"/>
                <a:sym typeface="Poppins"/>
              </a:rPr>
              <a:t>User Centric Pollution Alert System</a:t>
            </a:r>
            <a:endParaRPr>
              <a:latin typeface="Poppins"/>
              <a:ea typeface="Poppins"/>
              <a:cs typeface="Poppins"/>
              <a:sym typeface="Poppins"/>
            </a:endParaRPr>
          </a:p>
        </p:txBody>
      </p:sp>
      <p:sp>
        <p:nvSpPr>
          <p:cNvPr id="89" name="Google Shape;89;p1"/>
          <p:cNvSpPr txBox="1"/>
          <p:nvPr>
            <p:ph idx="1" type="subTitle"/>
          </p:nvPr>
        </p:nvSpPr>
        <p:spPr>
          <a:xfrm>
            <a:off x="1524000" y="39907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latin typeface="Poppins"/>
                <a:ea typeface="Poppins"/>
                <a:cs typeface="Poppins"/>
                <a:sym typeface="Poppins"/>
              </a:rPr>
              <a:t>8-credits</a:t>
            </a:r>
            <a:endParaRPr>
              <a:latin typeface="Poppins"/>
              <a:ea typeface="Poppins"/>
              <a:cs typeface="Poppins"/>
              <a:sym typeface="Poppins"/>
            </a:endParaRPr>
          </a:p>
        </p:txBody>
      </p:sp>
      <p:pic>
        <p:nvPicPr>
          <p:cNvPr descr="A picture containing shirt&#10;&#10;Description generated with very high confidence" id="90" name="Google Shape;90;p1"/>
          <p:cNvPicPr preferRelativeResize="0"/>
          <p:nvPr/>
        </p:nvPicPr>
        <p:blipFill rotWithShape="1">
          <a:blip r:embed="rId3">
            <a:alphaModFix/>
          </a:blip>
          <a:srcRect b="0" l="0" r="0" t="0"/>
          <a:stretch/>
        </p:blipFill>
        <p:spPr>
          <a:xfrm>
            <a:off x="58677" y="92554"/>
            <a:ext cx="1895475" cy="1238250"/>
          </a:xfrm>
          <a:prstGeom prst="rect">
            <a:avLst/>
          </a:prstGeom>
          <a:noFill/>
          <a:ln>
            <a:noFill/>
          </a:ln>
        </p:spPr>
      </p:pic>
      <p:pic>
        <p:nvPicPr>
          <p:cNvPr descr="A picture containing drawing&#10;&#10;Description generated with very high confidence" id="91" name="Google Shape;91;p1"/>
          <p:cNvPicPr preferRelativeResize="0"/>
          <p:nvPr/>
        </p:nvPicPr>
        <p:blipFill rotWithShape="1">
          <a:blip r:embed="rId4">
            <a:alphaModFix/>
          </a:blip>
          <a:srcRect b="0" l="0" r="0" t="0"/>
          <a:stretch/>
        </p:blipFill>
        <p:spPr>
          <a:xfrm>
            <a:off x="10130000" y="7100"/>
            <a:ext cx="2063250" cy="1115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g8097d35d5b_0_6"/>
          <p:cNvSpPr txBox="1"/>
          <p:nvPr>
            <p:ph type="title"/>
          </p:nvPr>
        </p:nvSpPr>
        <p:spPr>
          <a:xfrm>
            <a:off x="1045125" y="-199862"/>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Poppins"/>
                <a:ea typeface="Poppins"/>
                <a:cs typeface="Poppins"/>
                <a:sym typeface="Poppins"/>
              </a:rPr>
              <a:t>Literature Survey</a:t>
            </a:r>
            <a:endParaRPr>
              <a:latin typeface="Poppins"/>
              <a:ea typeface="Poppins"/>
              <a:cs typeface="Poppins"/>
              <a:sym typeface="Poppins"/>
            </a:endParaRPr>
          </a:p>
        </p:txBody>
      </p:sp>
      <p:sp>
        <p:nvSpPr>
          <p:cNvPr id="207" name="Google Shape;207;g8097d35d5b_0_6"/>
          <p:cNvSpPr txBox="1"/>
          <p:nvPr>
            <p:ph idx="1" type="body"/>
          </p:nvPr>
        </p:nvSpPr>
        <p:spPr>
          <a:xfrm>
            <a:off x="838200" y="1825625"/>
            <a:ext cx="10515600" cy="4536600"/>
          </a:xfrm>
          <a:prstGeom prst="rect">
            <a:avLst/>
          </a:prstGeom>
        </p:spPr>
        <p:txBody>
          <a:bodyPr anchorCtr="0" anchor="t" bIns="45700" lIns="91425" spcFirstLastPara="1" rIns="91425" wrap="square" tIns="45700">
            <a:noAutofit/>
          </a:bodyPr>
          <a:lstStyle/>
          <a:p>
            <a:pPr indent="-381000" lvl="0" marL="457200" rtl="0" algn="just">
              <a:lnSpc>
                <a:spcPct val="100000"/>
              </a:lnSpc>
              <a:spcBef>
                <a:spcPts val="0"/>
              </a:spcBef>
              <a:spcAft>
                <a:spcPts val="0"/>
              </a:spcAft>
              <a:buSzPts val="2400"/>
              <a:buFont typeface="Times New Roman"/>
              <a:buAutoNum type="arabicPeriod" startAt="2"/>
            </a:pPr>
            <a:r>
              <a:rPr b="1" lang="en-US" sz="2400">
                <a:latin typeface="Times New Roman"/>
                <a:ea typeface="Times New Roman"/>
                <a:cs typeface="Times New Roman"/>
                <a:sym typeface="Times New Roman"/>
              </a:rPr>
              <a:t> Sagar V Belavadi, Sreenidhi Rajagopal, Ranjani R, and Rajasekar Mohan , “Air Quality Forecasting using LSTM RNN and Wireless Sensor” presented at the 11th International Conference on Ambient Systems, Networks and Technologies, 2020.</a:t>
            </a:r>
            <a:endParaRPr b="1" sz="2400">
              <a:latin typeface="Times New Roman"/>
              <a:ea typeface="Times New Roman"/>
              <a:cs typeface="Times New Roman"/>
              <a:sym typeface="Times New Roman"/>
            </a:endParaRPr>
          </a:p>
          <a:p>
            <a:pPr indent="0" lvl="0" marL="457200" rtl="0" algn="just">
              <a:lnSpc>
                <a:spcPct val="115000"/>
              </a:lnSpc>
              <a:spcBef>
                <a:spcPts val="1000"/>
              </a:spcBef>
              <a:spcAft>
                <a:spcPts val="0"/>
              </a:spcAft>
              <a:buNone/>
            </a:pPr>
            <a:r>
              <a:t/>
            </a:r>
            <a:endParaRPr b="1" sz="24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US" sz="2200">
                <a:latin typeface="Times New Roman"/>
                <a:ea typeface="Times New Roman"/>
                <a:cs typeface="Times New Roman"/>
                <a:sym typeface="Times New Roman"/>
              </a:rPr>
              <a:t>The authors here, have created a model to predict the pollution levels (Air Quality Forecasting using LSTM RNN and Wireless Sensor Networks). A hardware device was used to measure the pollution levels across different locations, along with data from a few websites. Using this data, the model was trained to predict the pollution levels, a few hours ahead of time. Although our project </a:t>
            </a:r>
            <a:r>
              <a:rPr lang="en-US" sz="2200">
                <a:latin typeface="Times New Roman"/>
                <a:ea typeface="Times New Roman"/>
                <a:cs typeface="Times New Roman"/>
                <a:sym typeface="Times New Roman"/>
              </a:rPr>
              <a:t>focuses</a:t>
            </a:r>
            <a:r>
              <a:rPr lang="en-US" sz="2200">
                <a:latin typeface="Times New Roman"/>
                <a:ea typeface="Times New Roman"/>
                <a:cs typeface="Times New Roman"/>
                <a:sym typeface="Times New Roman"/>
              </a:rPr>
              <a:t> on pollution alerts and not prediction of pollution levels, this paper gave insights into the pollution monitoring hardware.</a:t>
            </a:r>
            <a:endParaRPr sz="2200">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t/>
            </a:r>
            <a:endParaRPr sz="2200">
              <a:latin typeface="Times New Roman"/>
              <a:ea typeface="Times New Roman"/>
              <a:cs typeface="Times New Roman"/>
              <a:sym typeface="Times New Roman"/>
            </a:endParaRPr>
          </a:p>
          <a:p>
            <a:pPr indent="0" lvl="0" marL="0" rtl="0" algn="just">
              <a:lnSpc>
                <a:spcPct val="115000"/>
              </a:lnSpc>
              <a:spcBef>
                <a:spcPts val="1000"/>
              </a:spcBef>
              <a:spcAft>
                <a:spcPts val="1000"/>
              </a:spcAft>
              <a:buNone/>
            </a:pPr>
            <a:r>
              <a:t/>
            </a:r>
            <a:endParaRPr b="1" sz="2400">
              <a:latin typeface="Times New Roman"/>
              <a:ea typeface="Times New Roman"/>
              <a:cs typeface="Times New Roman"/>
              <a:sym typeface="Times New Roman"/>
            </a:endParaRPr>
          </a:p>
        </p:txBody>
      </p:sp>
      <p:pic>
        <p:nvPicPr>
          <p:cNvPr descr="A picture containing shirt&#10;&#10;Description generated with very high confidence" id="208" name="Google Shape;208;g8097d35d5b_0_6"/>
          <p:cNvPicPr preferRelativeResize="0"/>
          <p:nvPr/>
        </p:nvPicPr>
        <p:blipFill rotWithShape="1">
          <a:blip r:embed="rId3">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209" name="Google Shape;209;g8097d35d5b_0_6"/>
          <p:cNvPicPr preferRelativeResize="0"/>
          <p:nvPr/>
        </p:nvPicPr>
        <p:blipFill rotWithShape="1">
          <a:blip r:embed="rId4">
            <a:alphaModFix/>
          </a:blip>
          <a:srcRect b="0" l="0" r="0" t="0"/>
          <a:stretch/>
        </p:blipFill>
        <p:spPr>
          <a:xfrm>
            <a:off x="11316824" y="-2"/>
            <a:ext cx="826726" cy="621175"/>
          </a:xfrm>
          <a:prstGeom prst="rect">
            <a:avLst/>
          </a:prstGeom>
          <a:noFill/>
          <a:ln>
            <a:noFill/>
          </a:ln>
        </p:spPr>
      </p:pic>
      <p:pic>
        <p:nvPicPr>
          <p:cNvPr descr="A picture containing shirt&#10;&#10;Description generated with very high confidence" id="210" name="Google Shape;210;g8097d35d5b_0_6"/>
          <p:cNvPicPr preferRelativeResize="0"/>
          <p:nvPr/>
        </p:nvPicPr>
        <p:blipFill rotWithShape="1">
          <a:blip r:embed="rId3">
            <a:alphaModFix/>
          </a:blip>
          <a:srcRect b="0" l="0" r="0" t="0"/>
          <a:stretch/>
        </p:blipFill>
        <p:spPr>
          <a:xfrm>
            <a:off x="200850" y="204596"/>
            <a:ext cx="706025" cy="621176"/>
          </a:xfrm>
          <a:prstGeom prst="rect">
            <a:avLst/>
          </a:prstGeom>
          <a:noFill/>
          <a:ln>
            <a:noFill/>
          </a:ln>
        </p:spPr>
      </p:pic>
      <p:pic>
        <p:nvPicPr>
          <p:cNvPr descr="A picture containing drawing&#10;&#10;Description generated with very high confidence" id="211" name="Google Shape;211;g8097d35d5b_0_6"/>
          <p:cNvPicPr preferRelativeResize="0"/>
          <p:nvPr/>
        </p:nvPicPr>
        <p:blipFill rotWithShape="1">
          <a:blip r:embed="rId4">
            <a:alphaModFix/>
          </a:blip>
          <a:srcRect b="0" l="0" r="0" t="0"/>
          <a:stretch/>
        </p:blipFill>
        <p:spPr>
          <a:xfrm>
            <a:off x="11469224" y="152398"/>
            <a:ext cx="826726" cy="621175"/>
          </a:xfrm>
          <a:prstGeom prst="rect">
            <a:avLst/>
          </a:prstGeom>
          <a:noFill/>
          <a:ln>
            <a:noFill/>
          </a:ln>
        </p:spPr>
      </p:pic>
      <p:cxnSp>
        <p:nvCxnSpPr>
          <p:cNvPr id="212" name="Google Shape;212;g8097d35d5b_0_6"/>
          <p:cNvCxnSpPr/>
          <p:nvPr/>
        </p:nvCxnSpPr>
        <p:spPr>
          <a:xfrm>
            <a:off x="0" y="850721"/>
            <a:ext cx="12098400" cy="0"/>
          </a:xfrm>
          <a:prstGeom prst="straightConnector1">
            <a:avLst/>
          </a:prstGeom>
          <a:noFill/>
          <a:ln cap="flat" cmpd="sng" w="19050">
            <a:solidFill>
              <a:schemeClr val="dk2"/>
            </a:solidFill>
            <a:prstDash val="solid"/>
            <a:miter lim="800000"/>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g8097d35d5b_0_20"/>
          <p:cNvSpPr txBox="1"/>
          <p:nvPr>
            <p:ph type="title"/>
          </p:nvPr>
        </p:nvSpPr>
        <p:spPr>
          <a:xfrm>
            <a:off x="1015575" y="-19215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Poppins"/>
                <a:ea typeface="Poppins"/>
                <a:cs typeface="Poppins"/>
                <a:sym typeface="Poppins"/>
              </a:rPr>
              <a:t>Literature Survey</a:t>
            </a:r>
            <a:endParaRPr>
              <a:latin typeface="Poppins"/>
              <a:ea typeface="Poppins"/>
              <a:cs typeface="Poppins"/>
              <a:sym typeface="Poppins"/>
            </a:endParaRPr>
          </a:p>
        </p:txBody>
      </p:sp>
      <p:sp>
        <p:nvSpPr>
          <p:cNvPr id="219" name="Google Shape;219;g8097d35d5b_0_20"/>
          <p:cNvSpPr txBox="1"/>
          <p:nvPr>
            <p:ph idx="1" type="body"/>
          </p:nvPr>
        </p:nvSpPr>
        <p:spPr>
          <a:xfrm>
            <a:off x="838200" y="1553375"/>
            <a:ext cx="10515600" cy="4792200"/>
          </a:xfrm>
          <a:prstGeom prst="rect">
            <a:avLst/>
          </a:prstGeom>
        </p:spPr>
        <p:txBody>
          <a:bodyPr anchorCtr="0" anchor="t" bIns="45700" lIns="91425" spcFirstLastPara="1" rIns="91425" wrap="square" tIns="45700">
            <a:noAutofit/>
          </a:bodyPr>
          <a:lstStyle/>
          <a:p>
            <a:pPr indent="-381000" lvl="0" marL="457200" rtl="0" algn="just">
              <a:spcBef>
                <a:spcPts val="1000"/>
              </a:spcBef>
              <a:spcAft>
                <a:spcPts val="0"/>
              </a:spcAft>
              <a:buSzPts val="2400"/>
              <a:buFont typeface="Times New Roman"/>
              <a:buAutoNum type="arabicPeriod" startAt="3"/>
            </a:pPr>
            <a:r>
              <a:rPr b="1" lang="en-US" sz="2400">
                <a:latin typeface="Times New Roman"/>
                <a:ea typeface="Times New Roman"/>
                <a:cs typeface="Times New Roman"/>
                <a:sym typeface="Times New Roman"/>
              </a:rPr>
              <a:t>Swati Dhingra, Rajasekhara Babu Madda, Amir H. Gandomi, Senior Member, IEEE, Rizwan Patan, Mahmoud Daneshmand, Life Member, IEEE  “Internet of Things Mobile - Air Pollution Monitoring System (IoT-Mobair)”Presented at IEEE INTERNET OF THINGS JOURNAL 2019</a:t>
            </a:r>
            <a:endParaRPr b="1" sz="2400">
              <a:latin typeface="Times New Roman"/>
              <a:ea typeface="Times New Roman"/>
              <a:cs typeface="Times New Roman"/>
              <a:sym typeface="Times New Roman"/>
            </a:endParaRPr>
          </a:p>
          <a:p>
            <a:pPr indent="0" lvl="0" marL="0" rtl="0" algn="just">
              <a:spcBef>
                <a:spcPts val="1000"/>
              </a:spcBef>
              <a:spcAft>
                <a:spcPts val="0"/>
              </a:spcAft>
              <a:buNone/>
            </a:pPr>
            <a:r>
              <a:t/>
            </a:r>
            <a:endParaRPr sz="24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US" sz="2200">
                <a:latin typeface="Times New Roman"/>
                <a:ea typeface="Times New Roman"/>
                <a:cs typeface="Times New Roman"/>
                <a:sym typeface="Times New Roman"/>
              </a:rPr>
              <a:t>This paper shows a systematic air quality monitoring system to identify the areas where pollution levels violate an ambient air quality standard. The authors have prepared an IOT kit with Arduino and gas sensors to monitor the pollution levels. They have also developed an Android application termed IoT-Mobair so that users can access relevant air quality data from the cloud. This system is analogous to Google Traffic or the Navigation application of Google Maps. Furthermore, air quality data can be used to predict future air quality index (AQI) levels. Whereas our project uses the Google maps API to show less polluted routes.</a:t>
            </a:r>
            <a:endParaRPr sz="2200">
              <a:latin typeface="Times New Roman"/>
              <a:ea typeface="Times New Roman"/>
              <a:cs typeface="Times New Roman"/>
              <a:sym typeface="Times New Roman"/>
            </a:endParaRPr>
          </a:p>
          <a:p>
            <a:pPr indent="0" lvl="0" marL="0" rtl="0" algn="just">
              <a:lnSpc>
                <a:spcPct val="115000"/>
              </a:lnSpc>
              <a:spcBef>
                <a:spcPts val="1000"/>
              </a:spcBef>
              <a:spcAft>
                <a:spcPts val="1000"/>
              </a:spcAft>
              <a:buClr>
                <a:schemeClr val="dk1"/>
              </a:buClr>
              <a:buSzPts val="1100"/>
              <a:buFont typeface="Arial"/>
              <a:buNone/>
            </a:pPr>
            <a:r>
              <a:t/>
            </a:r>
            <a:endParaRPr sz="1200">
              <a:latin typeface="Times New Roman"/>
              <a:ea typeface="Times New Roman"/>
              <a:cs typeface="Times New Roman"/>
              <a:sym typeface="Times New Roman"/>
            </a:endParaRPr>
          </a:p>
        </p:txBody>
      </p:sp>
      <p:pic>
        <p:nvPicPr>
          <p:cNvPr descr="A picture containing shirt&#10;&#10;Description generated with very high confidence" id="220" name="Google Shape;220;g8097d35d5b_0_20"/>
          <p:cNvPicPr preferRelativeResize="0"/>
          <p:nvPr/>
        </p:nvPicPr>
        <p:blipFill rotWithShape="1">
          <a:blip r:embed="rId3">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221" name="Google Shape;221;g8097d35d5b_0_20"/>
          <p:cNvPicPr preferRelativeResize="0"/>
          <p:nvPr/>
        </p:nvPicPr>
        <p:blipFill rotWithShape="1">
          <a:blip r:embed="rId4">
            <a:alphaModFix/>
          </a:blip>
          <a:srcRect b="0" l="0" r="0" t="0"/>
          <a:stretch/>
        </p:blipFill>
        <p:spPr>
          <a:xfrm>
            <a:off x="11316824" y="-2"/>
            <a:ext cx="826726" cy="621175"/>
          </a:xfrm>
          <a:prstGeom prst="rect">
            <a:avLst/>
          </a:prstGeom>
          <a:noFill/>
          <a:ln>
            <a:noFill/>
          </a:ln>
        </p:spPr>
      </p:pic>
      <p:cxnSp>
        <p:nvCxnSpPr>
          <p:cNvPr id="222" name="Google Shape;222;g8097d35d5b_0_20"/>
          <p:cNvCxnSpPr/>
          <p:nvPr/>
        </p:nvCxnSpPr>
        <p:spPr>
          <a:xfrm>
            <a:off x="0" y="850721"/>
            <a:ext cx="12098400" cy="0"/>
          </a:xfrm>
          <a:prstGeom prst="straightConnector1">
            <a:avLst/>
          </a:prstGeom>
          <a:noFill/>
          <a:ln cap="flat" cmpd="sng" w="19050">
            <a:solidFill>
              <a:schemeClr val="dk2"/>
            </a:solidFill>
            <a:prstDash val="solid"/>
            <a:miter lim="800000"/>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6" name="Shape 226"/>
        <p:cNvGrpSpPr/>
        <p:nvPr/>
      </p:nvGrpSpPr>
      <p:grpSpPr>
        <a:xfrm>
          <a:off x="0" y="0"/>
          <a:ext cx="0" cy="0"/>
          <a:chOff x="0" y="0"/>
          <a:chExt cx="0" cy="0"/>
        </a:xfrm>
      </p:grpSpPr>
      <p:sp>
        <p:nvSpPr>
          <p:cNvPr id="227" name="Google Shape;227;p8"/>
          <p:cNvSpPr/>
          <p:nvPr/>
        </p:nvSpPr>
        <p:spPr>
          <a:xfrm>
            <a:off x="0" y="-3324"/>
            <a:ext cx="12192000" cy="6861324"/>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8" name="Google Shape;228;p8"/>
          <p:cNvSpPr/>
          <p:nvPr/>
        </p:nvSpPr>
        <p:spPr>
          <a:xfrm>
            <a:off x="795338" y="981075"/>
            <a:ext cx="10601325" cy="4552949"/>
          </a:xfrm>
          <a:prstGeom prst="rect">
            <a:avLst/>
          </a:prstGeom>
          <a:solidFill>
            <a:schemeClr val="lt1"/>
          </a:solidFill>
          <a:ln cap="sq" cmpd="thinThick" w="1270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9" name="Google Shape;229;p8"/>
          <p:cNvSpPr txBox="1"/>
          <p:nvPr>
            <p:ph type="title"/>
          </p:nvPr>
        </p:nvSpPr>
        <p:spPr>
          <a:xfrm>
            <a:off x="1537097" y="1428750"/>
            <a:ext cx="9117807" cy="210502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sz="6000">
                <a:solidFill>
                  <a:schemeClr val="dk1"/>
                </a:solidFill>
                <a:latin typeface="Poppins"/>
                <a:ea typeface="Poppins"/>
                <a:cs typeface="Poppins"/>
                <a:sym typeface="Poppins"/>
              </a:rPr>
              <a:t>Routing and Maps</a:t>
            </a:r>
            <a:endParaRPr>
              <a:latin typeface="Poppins"/>
              <a:ea typeface="Poppins"/>
              <a:cs typeface="Poppins"/>
              <a:sym typeface="Poppins"/>
            </a:endParaRPr>
          </a:p>
        </p:txBody>
      </p:sp>
      <p:cxnSp>
        <p:nvCxnSpPr>
          <p:cNvPr id="230" name="Google Shape;230;p8"/>
          <p:cNvCxnSpPr/>
          <p:nvPr/>
        </p:nvCxnSpPr>
        <p:spPr>
          <a:xfrm>
            <a:off x="3352800" y="3771366"/>
            <a:ext cx="5486400" cy="0"/>
          </a:xfrm>
          <a:prstGeom prst="straightConnector1">
            <a:avLst/>
          </a:prstGeom>
          <a:noFill/>
          <a:ln cap="flat" cmpd="sng" w="22225">
            <a:solidFill>
              <a:srgbClr val="7F7F7F"/>
            </a:solidFill>
            <a:prstDash val="solid"/>
            <a:miter lim="800000"/>
            <a:headEnd len="sm" w="sm" type="none"/>
            <a:tailEnd len="sm" w="sm" type="none"/>
          </a:ln>
        </p:spPr>
      </p:cxnSp>
      <p:pic>
        <p:nvPicPr>
          <p:cNvPr descr="A picture containing shirt&#10;&#10;Description generated with very high confidence" id="231" name="Google Shape;231;p8"/>
          <p:cNvPicPr preferRelativeResize="0"/>
          <p:nvPr/>
        </p:nvPicPr>
        <p:blipFill rotWithShape="1">
          <a:blip r:embed="rId3">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232" name="Google Shape;232;p8"/>
          <p:cNvPicPr preferRelativeResize="0"/>
          <p:nvPr/>
        </p:nvPicPr>
        <p:blipFill rotWithShape="1">
          <a:blip r:embed="rId4">
            <a:alphaModFix/>
          </a:blip>
          <a:srcRect b="0" l="0" r="0" t="0"/>
          <a:stretch/>
        </p:blipFill>
        <p:spPr>
          <a:xfrm>
            <a:off x="11316824" y="-2"/>
            <a:ext cx="826726" cy="621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g8610553fcb_1_0"/>
          <p:cNvSpPr txBox="1"/>
          <p:nvPr>
            <p:ph type="title"/>
          </p:nvPr>
        </p:nvSpPr>
        <p:spPr>
          <a:xfrm>
            <a:off x="945350" y="124025"/>
            <a:ext cx="10515600" cy="926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Poppins"/>
                <a:ea typeface="Poppins"/>
                <a:cs typeface="Poppins"/>
                <a:sym typeface="Poppins"/>
              </a:rPr>
              <a:t>Notification based on the location</a:t>
            </a:r>
            <a:endParaRPr b="1" sz="3600">
              <a:latin typeface="Poppins"/>
              <a:ea typeface="Poppins"/>
              <a:cs typeface="Poppins"/>
              <a:sym typeface="Poppins"/>
            </a:endParaRPr>
          </a:p>
        </p:txBody>
      </p:sp>
      <p:sp>
        <p:nvSpPr>
          <p:cNvPr id="239" name="Google Shape;239;g8610553fcb_1_0"/>
          <p:cNvSpPr txBox="1"/>
          <p:nvPr/>
        </p:nvSpPr>
        <p:spPr>
          <a:xfrm>
            <a:off x="401750" y="1578200"/>
            <a:ext cx="3084600" cy="4964100"/>
          </a:xfrm>
          <a:prstGeom prst="rect">
            <a:avLst/>
          </a:prstGeom>
          <a:noFill/>
          <a:ln>
            <a:noFill/>
          </a:ln>
        </p:spPr>
        <p:txBody>
          <a:bodyPr anchorCtr="0" anchor="t" bIns="91425" lIns="91425" spcFirstLastPara="1" rIns="91425" wrap="square" tIns="91425">
            <a:noAutofit/>
          </a:bodyPr>
          <a:lstStyle/>
          <a:p>
            <a:pPr indent="-368300" lvl="0" marL="457200" rtl="0" algn="l">
              <a:lnSpc>
                <a:spcPct val="90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Once the App is launched, we get a login page showing the different options</a:t>
            </a:r>
            <a:endParaRPr sz="2200">
              <a:solidFill>
                <a:schemeClr val="dk1"/>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200">
              <a:solidFill>
                <a:schemeClr val="dk1"/>
              </a:solidFill>
              <a:latin typeface="Times New Roman"/>
              <a:ea typeface="Times New Roman"/>
              <a:cs typeface="Times New Roman"/>
              <a:sym typeface="Times New Roman"/>
            </a:endParaRPr>
          </a:p>
          <a:p>
            <a:pPr indent="-368300" lvl="0" marL="457200" rtl="0" algn="l">
              <a:lnSpc>
                <a:spcPct val="90000"/>
              </a:lnSpc>
              <a:spcBef>
                <a:spcPts val="1000"/>
              </a:spcBef>
              <a:spcAft>
                <a:spcPts val="0"/>
              </a:spcAft>
              <a:buClr>
                <a:schemeClr val="dk1"/>
              </a:buClr>
              <a:buSzPts val="2200"/>
              <a:buFont typeface="Poppins"/>
              <a:buChar char="●"/>
            </a:pPr>
            <a:r>
              <a:rPr lang="en-US" sz="2200">
                <a:solidFill>
                  <a:schemeClr val="dk1"/>
                </a:solidFill>
                <a:latin typeface="Times New Roman"/>
                <a:ea typeface="Times New Roman"/>
                <a:cs typeface="Times New Roman"/>
                <a:sym typeface="Times New Roman"/>
              </a:rPr>
              <a:t>Current location of the user is taken and the pollution level at that location is shown to the user</a:t>
            </a:r>
            <a:endParaRPr sz="2200">
              <a:solidFill>
                <a:schemeClr val="dk1"/>
              </a:solidFill>
              <a:latin typeface="Times New Roman"/>
              <a:ea typeface="Times New Roman"/>
              <a:cs typeface="Times New Roman"/>
              <a:sym typeface="Times New Roman"/>
            </a:endParaRPr>
          </a:p>
        </p:txBody>
      </p:sp>
      <p:pic>
        <p:nvPicPr>
          <p:cNvPr id="240" name="Google Shape;240;g8610553fcb_1_0"/>
          <p:cNvPicPr preferRelativeResize="0"/>
          <p:nvPr/>
        </p:nvPicPr>
        <p:blipFill>
          <a:blip r:embed="rId3">
            <a:alphaModFix/>
          </a:blip>
          <a:stretch>
            <a:fillRect/>
          </a:stretch>
        </p:blipFill>
        <p:spPr>
          <a:xfrm>
            <a:off x="8321500" y="1373588"/>
            <a:ext cx="2495550" cy="4857750"/>
          </a:xfrm>
          <a:prstGeom prst="rect">
            <a:avLst/>
          </a:prstGeom>
          <a:noFill/>
          <a:ln>
            <a:noFill/>
          </a:ln>
        </p:spPr>
      </p:pic>
      <p:cxnSp>
        <p:nvCxnSpPr>
          <p:cNvPr id="241" name="Google Shape;241;g8610553fcb_1_0"/>
          <p:cNvCxnSpPr/>
          <p:nvPr/>
        </p:nvCxnSpPr>
        <p:spPr>
          <a:xfrm flipH="1" rot="10800000">
            <a:off x="48450" y="996425"/>
            <a:ext cx="12095100" cy="53700"/>
          </a:xfrm>
          <a:prstGeom prst="straightConnector1">
            <a:avLst/>
          </a:prstGeom>
          <a:noFill/>
          <a:ln cap="flat" cmpd="sng" w="19050">
            <a:solidFill>
              <a:srgbClr val="000000"/>
            </a:solidFill>
            <a:prstDash val="solid"/>
            <a:round/>
            <a:headEnd len="med" w="med" type="none"/>
            <a:tailEnd len="med" w="med" type="none"/>
          </a:ln>
        </p:spPr>
      </p:cxnSp>
      <p:pic>
        <p:nvPicPr>
          <p:cNvPr descr="A picture containing shirt&#10;&#10;Description generated with very high confidence" id="242" name="Google Shape;242;g8610553fcb_1_0"/>
          <p:cNvPicPr preferRelativeResize="0"/>
          <p:nvPr/>
        </p:nvPicPr>
        <p:blipFill rotWithShape="1">
          <a:blip r:embed="rId4">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243" name="Google Shape;243;g8610553fcb_1_0"/>
          <p:cNvPicPr preferRelativeResize="0"/>
          <p:nvPr/>
        </p:nvPicPr>
        <p:blipFill rotWithShape="1">
          <a:blip r:embed="rId5">
            <a:alphaModFix/>
          </a:blip>
          <a:srcRect b="0" l="0" r="0" t="0"/>
          <a:stretch/>
        </p:blipFill>
        <p:spPr>
          <a:xfrm>
            <a:off x="11316824" y="-2"/>
            <a:ext cx="826726" cy="621175"/>
          </a:xfrm>
          <a:prstGeom prst="rect">
            <a:avLst/>
          </a:prstGeom>
          <a:noFill/>
          <a:ln>
            <a:noFill/>
          </a:ln>
        </p:spPr>
      </p:pic>
      <p:pic>
        <p:nvPicPr>
          <p:cNvPr id="244" name="Google Shape;244;g8610553fcb_1_0"/>
          <p:cNvPicPr preferRelativeResize="0"/>
          <p:nvPr/>
        </p:nvPicPr>
        <p:blipFill>
          <a:blip r:embed="rId6">
            <a:alphaModFix/>
          </a:blip>
          <a:stretch>
            <a:fillRect/>
          </a:stretch>
        </p:blipFill>
        <p:spPr>
          <a:xfrm>
            <a:off x="3900664" y="2965952"/>
            <a:ext cx="4167435" cy="92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g8610553fcb_1_11"/>
          <p:cNvSpPr txBox="1"/>
          <p:nvPr>
            <p:ph type="title"/>
          </p:nvPr>
        </p:nvSpPr>
        <p:spPr>
          <a:xfrm>
            <a:off x="838200" y="57050"/>
            <a:ext cx="10515600" cy="85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Poppins"/>
                <a:ea typeface="Poppins"/>
                <a:cs typeface="Poppins"/>
                <a:sym typeface="Poppins"/>
              </a:rPr>
              <a:t>Pollution level in different areas</a:t>
            </a:r>
            <a:endParaRPr b="1" sz="3600">
              <a:latin typeface="Poppins"/>
              <a:ea typeface="Poppins"/>
              <a:cs typeface="Poppins"/>
              <a:sym typeface="Poppins"/>
            </a:endParaRPr>
          </a:p>
        </p:txBody>
      </p:sp>
      <p:sp>
        <p:nvSpPr>
          <p:cNvPr id="251" name="Google Shape;251;g8610553fcb_1_11"/>
          <p:cNvSpPr txBox="1"/>
          <p:nvPr/>
        </p:nvSpPr>
        <p:spPr>
          <a:xfrm>
            <a:off x="4527450" y="1626875"/>
            <a:ext cx="3137100" cy="4634100"/>
          </a:xfrm>
          <a:prstGeom prst="rect">
            <a:avLst/>
          </a:prstGeom>
          <a:noFill/>
          <a:ln>
            <a:noFill/>
          </a:ln>
        </p:spPr>
        <p:txBody>
          <a:bodyPr anchorCtr="0" anchor="t" bIns="91425" lIns="91425" spcFirstLastPara="1" rIns="91425" wrap="square" tIns="91425">
            <a:noAutofit/>
          </a:bodyPr>
          <a:lstStyle/>
          <a:p>
            <a:pPr indent="-368300" lvl="0" marL="457200" rtl="0" algn="l">
              <a:lnSpc>
                <a:spcPct val="90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first button directs to a map  that shows the pollution levels of different areas in Bangalore.</a:t>
            </a:r>
            <a:endParaRPr sz="2200">
              <a:solidFill>
                <a:schemeClr val="dk1"/>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rPr lang="en-US"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indent="-368300" lvl="0" marL="457200" rtl="0" algn="l">
              <a:lnSpc>
                <a:spcPct val="90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By clicking on a locator we get the pollution in that area </a:t>
            </a:r>
            <a:endParaRPr sz="2200">
              <a:solidFill>
                <a:schemeClr val="dk1"/>
              </a:solidFill>
              <a:latin typeface="Times New Roman"/>
              <a:ea typeface="Times New Roman"/>
              <a:cs typeface="Times New Roman"/>
              <a:sym typeface="Times New Roman"/>
            </a:endParaRPr>
          </a:p>
        </p:txBody>
      </p:sp>
      <p:pic>
        <p:nvPicPr>
          <p:cNvPr id="252" name="Google Shape;252;g8610553fcb_1_11"/>
          <p:cNvPicPr preferRelativeResize="0"/>
          <p:nvPr/>
        </p:nvPicPr>
        <p:blipFill>
          <a:blip r:embed="rId3">
            <a:alphaModFix/>
          </a:blip>
          <a:stretch>
            <a:fillRect/>
          </a:stretch>
        </p:blipFill>
        <p:spPr>
          <a:xfrm>
            <a:off x="1191175" y="1414463"/>
            <a:ext cx="2638425" cy="5191125"/>
          </a:xfrm>
          <a:prstGeom prst="rect">
            <a:avLst/>
          </a:prstGeom>
          <a:noFill/>
          <a:ln>
            <a:noFill/>
          </a:ln>
        </p:spPr>
      </p:pic>
      <p:pic>
        <p:nvPicPr>
          <p:cNvPr id="253" name="Google Shape;253;g8610553fcb_1_11"/>
          <p:cNvPicPr preferRelativeResize="0"/>
          <p:nvPr/>
        </p:nvPicPr>
        <p:blipFill>
          <a:blip r:embed="rId4">
            <a:alphaModFix/>
          </a:blip>
          <a:stretch>
            <a:fillRect/>
          </a:stretch>
        </p:blipFill>
        <p:spPr>
          <a:xfrm>
            <a:off x="8189975" y="1343200"/>
            <a:ext cx="2690190" cy="5333675"/>
          </a:xfrm>
          <a:prstGeom prst="rect">
            <a:avLst/>
          </a:prstGeom>
          <a:noFill/>
          <a:ln>
            <a:noFill/>
          </a:ln>
        </p:spPr>
      </p:pic>
      <p:cxnSp>
        <p:nvCxnSpPr>
          <p:cNvPr id="254" name="Google Shape;254;g8610553fcb_1_11"/>
          <p:cNvCxnSpPr/>
          <p:nvPr/>
        </p:nvCxnSpPr>
        <p:spPr>
          <a:xfrm flipH="1" rot="10800000">
            <a:off x="48450" y="996425"/>
            <a:ext cx="12095100" cy="53700"/>
          </a:xfrm>
          <a:prstGeom prst="straightConnector1">
            <a:avLst/>
          </a:prstGeom>
          <a:noFill/>
          <a:ln cap="flat" cmpd="sng" w="19050">
            <a:solidFill>
              <a:srgbClr val="000000"/>
            </a:solidFill>
            <a:prstDash val="solid"/>
            <a:round/>
            <a:headEnd len="med" w="med" type="none"/>
            <a:tailEnd len="med" w="med" type="none"/>
          </a:ln>
        </p:spPr>
      </p:cxnSp>
      <p:pic>
        <p:nvPicPr>
          <p:cNvPr descr="A picture containing shirt&#10;&#10;Description generated with very high confidence" id="255" name="Google Shape;255;g8610553fcb_1_11"/>
          <p:cNvPicPr preferRelativeResize="0"/>
          <p:nvPr/>
        </p:nvPicPr>
        <p:blipFill rotWithShape="1">
          <a:blip r:embed="rId5">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256" name="Google Shape;256;g8610553fcb_1_11"/>
          <p:cNvPicPr preferRelativeResize="0"/>
          <p:nvPr/>
        </p:nvPicPr>
        <p:blipFill rotWithShape="1">
          <a:blip r:embed="rId6">
            <a:alphaModFix/>
          </a:blip>
          <a:srcRect b="0" l="0" r="0" t="0"/>
          <a:stretch/>
        </p:blipFill>
        <p:spPr>
          <a:xfrm>
            <a:off x="11316824" y="-2"/>
            <a:ext cx="826726" cy="621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g8097d35d5b_1_11"/>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Poppins"/>
                <a:ea typeface="Poppins"/>
                <a:cs typeface="Poppins"/>
                <a:sym typeface="Poppins"/>
              </a:rPr>
              <a:t>Demonstration </a:t>
            </a:r>
            <a:endParaRPr b="1" sz="3600">
              <a:latin typeface="Poppins"/>
              <a:ea typeface="Poppins"/>
              <a:cs typeface="Poppins"/>
              <a:sym typeface="Poppins"/>
            </a:endParaRPr>
          </a:p>
        </p:txBody>
      </p:sp>
      <p:pic>
        <p:nvPicPr>
          <p:cNvPr id="263" name="Google Shape;263;g8097d35d5b_1_11" title="App_different_places.mkv">
            <a:hlinkClick r:id="rId3"/>
          </p:cNvPr>
          <p:cNvPicPr preferRelativeResize="0"/>
          <p:nvPr/>
        </p:nvPicPr>
        <p:blipFill>
          <a:blip r:embed="rId4">
            <a:alphaModFix/>
          </a:blip>
          <a:stretch>
            <a:fillRect/>
          </a:stretch>
        </p:blipFill>
        <p:spPr>
          <a:xfrm>
            <a:off x="4497750" y="1784100"/>
            <a:ext cx="2551543" cy="4862374"/>
          </a:xfrm>
          <a:prstGeom prst="rect">
            <a:avLst/>
          </a:prstGeom>
          <a:noFill/>
          <a:ln>
            <a:noFill/>
          </a:ln>
        </p:spPr>
      </p:pic>
      <p:cxnSp>
        <p:nvCxnSpPr>
          <p:cNvPr id="264" name="Google Shape;264;g8097d35d5b_1_11"/>
          <p:cNvCxnSpPr/>
          <p:nvPr/>
        </p:nvCxnSpPr>
        <p:spPr>
          <a:xfrm flipH="1" rot="10800000">
            <a:off x="48450" y="996425"/>
            <a:ext cx="12095100" cy="53700"/>
          </a:xfrm>
          <a:prstGeom prst="straightConnector1">
            <a:avLst/>
          </a:prstGeom>
          <a:noFill/>
          <a:ln cap="flat" cmpd="sng" w="19050">
            <a:solidFill>
              <a:srgbClr val="000000"/>
            </a:solidFill>
            <a:prstDash val="solid"/>
            <a:round/>
            <a:headEnd len="med" w="med" type="none"/>
            <a:tailEnd len="med" w="med" type="none"/>
          </a:ln>
        </p:spPr>
      </p:cxnSp>
      <p:pic>
        <p:nvPicPr>
          <p:cNvPr descr="A picture containing shirt&#10;&#10;Description generated with very high confidence" id="265" name="Google Shape;265;g8097d35d5b_1_11"/>
          <p:cNvPicPr preferRelativeResize="0"/>
          <p:nvPr/>
        </p:nvPicPr>
        <p:blipFill rotWithShape="1">
          <a:blip r:embed="rId5">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266" name="Google Shape;266;g8097d35d5b_1_11"/>
          <p:cNvPicPr preferRelativeResize="0"/>
          <p:nvPr/>
        </p:nvPicPr>
        <p:blipFill rotWithShape="1">
          <a:blip r:embed="rId6">
            <a:alphaModFix/>
          </a:blip>
          <a:srcRect b="0" l="0" r="0" t="0"/>
          <a:stretch/>
        </p:blipFill>
        <p:spPr>
          <a:xfrm>
            <a:off x="11316824" y="-2"/>
            <a:ext cx="826726" cy="621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0" name="Shape 270"/>
        <p:cNvGrpSpPr/>
        <p:nvPr/>
      </p:nvGrpSpPr>
      <p:grpSpPr>
        <a:xfrm>
          <a:off x="0" y="0"/>
          <a:ext cx="0" cy="0"/>
          <a:chOff x="0" y="0"/>
          <a:chExt cx="0" cy="0"/>
        </a:xfrm>
      </p:grpSpPr>
      <p:sp>
        <p:nvSpPr>
          <p:cNvPr id="271" name="Google Shape;271;p12"/>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i="0" sz="1800" u="none" cap="none" strike="noStrike">
              <a:solidFill>
                <a:srgbClr val="FFFFFF"/>
              </a:solidFill>
              <a:latin typeface="Poppins"/>
              <a:ea typeface="Poppins"/>
              <a:cs typeface="Poppins"/>
              <a:sym typeface="Poppins"/>
            </a:endParaRPr>
          </a:p>
        </p:txBody>
      </p:sp>
      <p:sp>
        <p:nvSpPr>
          <p:cNvPr id="272" name="Google Shape;272;p12"/>
          <p:cNvSpPr txBox="1"/>
          <p:nvPr/>
        </p:nvSpPr>
        <p:spPr>
          <a:xfrm>
            <a:off x="863029" y="1012004"/>
            <a:ext cx="3416158" cy="479540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3400">
                <a:solidFill>
                  <a:srgbClr val="FFFFFF"/>
                </a:solidFill>
                <a:latin typeface="Times New Roman"/>
                <a:ea typeface="Times New Roman"/>
                <a:cs typeface="Times New Roman"/>
                <a:sym typeface="Times New Roman"/>
              </a:rPr>
              <a:t>Algorithm to calculate the best route</a:t>
            </a:r>
            <a:endParaRPr b="1" sz="3400">
              <a:latin typeface="Times New Roman"/>
              <a:ea typeface="Times New Roman"/>
              <a:cs typeface="Times New Roman"/>
              <a:sym typeface="Times New Roman"/>
            </a:endParaRPr>
          </a:p>
        </p:txBody>
      </p:sp>
      <p:grpSp>
        <p:nvGrpSpPr>
          <p:cNvPr id="273" name="Google Shape;273;p12"/>
          <p:cNvGrpSpPr/>
          <p:nvPr/>
        </p:nvGrpSpPr>
        <p:grpSpPr>
          <a:xfrm>
            <a:off x="5194300" y="473366"/>
            <a:ext cx="6513603" cy="5880540"/>
            <a:chOff x="0" y="2442"/>
            <a:chExt cx="6513603" cy="5880540"/>
          </a:xfrm>
        </p:grpSpPr>
        <p:sp>
          <p:nvSpPr>
            <p:cNvPr id="274" name="Google Shape;274;p12"/>
            <p:cNvSpPr/>
            <p:nvPr/>
          </p:nvSpPr>
          <p:spPr>
            <a:xfrm>
              <a:off x="0" y="2442"/>
              <a:ext cx="6513603" cy="1238008"/>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275" name="Google Shape;275;p12"/>
            <p:cNvSpPr/>
            <p:nvPr/>
          </p:nvSpPr>
          <p:spPr>
            <a:xfrm>
              <a:off x="374497" y="280994"/>
              <a:ext cx="680904" cy="680904"/>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276" name="Google Shape;276;p12"/>
            <p:cNvSpPr/>
            <p:nvPr/>
          </p:nvSpPr>
          <p:spPr>
            <a:xfrm>
              <a:off x="1429899" y="2442"/>
              <a:ext cx="5083704" cy="12380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277" name="Google Shape;277;p12"/>
            <p:cNvSpPr txBox="1"/>
            <p:nvPr/>
          </p:nvSpPr>
          <p:spPr>
            <a:xfrm>
              <a:off x="1429899" y="2442"/>
              <a:ext cx="5083704" cy="1238008"/>
            </a:xfrm>
            <a:prstGeom prst="rect">
              <a:avLst/>
            </a:prstGeom>
            <a:noFill/>
            <a:ln>
              <a:noFill/>
            </a:ln>
          </p:spPr>
          <p:txBody>
            <a:bodyPr anchorCtr="0" anchor="ctr" bIns="131000" lIns="131000" spcFirstLastPara="1" rIns="131000" wrap="square" tIns="131000">
              <a:noAutofit/>
            </a:bodyPr>
            <a:lstStyle/>
            <a:p>
              <a:pPr indent="0" lvl="0" marL="0" marR="0" rtl="0" algn="l">
                <a:lnSpc>
                  <a:spcPct val="100000"/>
                </a:lnSpc>
                <a:spcBef>
                  <a:spcPts val="0"/>
                </a:spcBef>
                <a:spcAft>
                  <a:spcPts val="0"/>
                </a:spcAft>
                <a:buClr>
                  <a:schemeClr val="dk1"/>
                </a:buClr>
                <a:buSzPts val="2000"/>
                <a:buFont typeface="Calibri"/>
                <a:buNone/>
              </a:pPr>
              <a:r>
                <a:rPr lang="en-US" sz="2200">
                  <a:solidFill>
                    <a:schemeClr val="dk1"/>
                  </a:solidFill>
                  <a:latin typeface="Times New Roman"/>
                  <a:ea typeface="Times New Roman"/>
                  <a:cs typeface="Times New Roman"/>
                  <a:sym typeface="Times New Roman"/>
                </a:rPr>
                <a:t>Call</a:t>
              </a:r>
              <a:r>
                <a:rPr i="0" lang="en-US" sz="2200" u="none" cap="none" strike="noStrike">
                  <a:solidFill>
                    <a:schemeClr val="dk1"/>
                  </a:solidFill>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routing API to</a:t>
              </a:r>
              <a:r>
                <a:rPr i="0" lang="en-US" sz="2200" u="none" cap="none" strike="noStrike">
                  <a:solidFill>
                    <a:schemeClr val="dk1"/>
                  </a:solidFill>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get</a:t>
              </a:r>
              <a:r>
                <a:rPr i="0" lang="en-US" sz="2200" u="none" cap="none" strike="noStrike">
                  <a:solidFill>
                    <a:schemeClr val="dk1"/>
                  </a:solidFill>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directions for the given location</a:t>
              </a:r>
              <a:endParaRPr sz="2200">
                <a:solidFill>
                  <a:schemeClr val="dk1"/>
                </a:solidFill>
                <a:latin typeface="Times New Roman"/>
                <a:ea typeface="Times New Roman"/>
                <a:cs typeface="Times New Roman"/>
                <a:sym typeface="Times New Roman"/>
              </a:endParaRPr>
            </a:p>
          </p:txBody>
        </p:sp>
        <p:sp>
          <p:nvSpPr>
            <p:cNvPr id="278" name="Google Shape;278;p12"/>
            <p:cNvSpPr/>
            <p:nvPr/>
          </p:nvSpPr>
          <p:spPr>
            <a:xfrm>
              <a:off x="0" y="1549953"/>
              <a:ext cx="6513603" cy="1238008"/>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279" name="Google Shape;279;p12"/>
            <p:cNvSpPr/>
            <p:nvPr/>
          </p:nvSpPr>
          <p:spPr>
            <a:xfrm>
              <a:off x="374497" y="1828505"/>
              <a:ext cx="680904" cy="680904"/>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280" name="Google Shape;280;p12"/>
            <p:cNvSpPr/>
            <p:nvPr/>
          </p:nvSpPr>
          <p:spPr>
            <a:xfrm>
              <a:off x="1429899" y="1549953"/>
              <a:ext cx="5083704" cy="12380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281" name="Google Shape;281;p12"/>
            <p:cNvSpPr txBox="1"/>
            <p:nvPr/>
          </p:nvSpPr>
          <p:spPr>
            <a:xfrm>
              <a:off x="1429899" y="1549953"/>
              <a:ext cx="5083704" cy="1238008"/>
            </a:xfrm>
            <a:prstGeom prst="rect">
              <a:avLst/>
            </a:prstGeom>
            <a:noFill/>
            <a:ln>
              <a:noFill/>
            </a:ln>
          </p:spPr>
          <p:txBody>
            <a:bodyPr anchorCtr="0" anchor="ctr" bIns="131000" lIns="131000" spcFirstLastPara="1" rIns="131000" wrap="square" tIns="131000">
              <a:noAutofit/>
            </a:bodyPr>
            <a:lstStyle/>
            <a:p>
              <a:pPr indent="0" lvl="0" marL="0" marR="0" rtl="0" algn="l">
                <a:lnSpc>
                  <a:spcPct val="100000"/>
                </a:lnSpc>
                <a:spcBef>
                  <a:spcPts val="0"/>
                </a:spcBef>
                <a:spcAft>
                  <a:spcPts val="0"/>
                </a:spcAft>
                <a:buClr>
                  <a:schemeClr val="dk1"/>
                </a:buClr>
                <a:buSzPts val="2000"/>
                <a:buFont typeface="Calibri"/>
                <a:buNone/>
              </a:pPr>
              <a:r>
                <a:rPr lang="en-US" sz="2200">
                  <a:solidFill>
                    <a:schemeClr val="dk1"/>
                  </a:solidFill>
                  <a:latin typeface="Times New Roman"/>
                  <a:ea typeface="Times New Roman"/>
                  <a:cs typeface="Times New Roman"/>
                  <a:sym typeface="Times New Roman"/>
                </a:rPr>
                <a:t>Calculate the total pollution on all the routes and select the route with the minimum pollution</a:t>
              </a:r>
              <a:endParaRPr sz="2200">
                <a:solidFill>
                  <a:schemeClr val="dk1"/>
                </a:solidFill>
                <a:latin typeface="Times New Roman"/>
                <a:ea typeface="Times New Roman"/>
                <a:cs typeface="Times New Roman"/>
                <a:sym typeface="Times New Roman"/>
              </a:endParaRPr>
            </a:p>
          </p:txBody>
        </p:sp>
        <p:sp>
          <p:nvSpPr>
            <p:cNvPr id="282" name="Google Shape;282;p12"/>
            <p:cNvSpPr/>
            <p:nvPr/>
          </p:nvSpPr>
          <p:spPr>
            <a:xfrm>
              <a:off x="0" y="3097464"/>
              <a:ext cx="6513603" cy="1238008"/>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283" name="Google Shape;283;p12"/>
            <p:cNvSpPr/>
            <p:nvPr/>
          </p:nvSpPr>
          <p:spPr>
            <a:xfrm>
              <a:off x="374497" y="3376015"/>
              <a:ext cx="680904" cy="680904"/>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284" name="Google Shape;284;p12"/>
            <p:cNvSpPr/>
            <p:nvPr/>
          </p:nvSpPr>
          <p:spPr>
            <a:xfrm>
              <a:off x="1429899" y="3097464"/>
              <a:ext cx="5083704" cy="12380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285" name="Google Shape;285;p12"/>
            <p:cNvSpPr txBox="1"/>
            <p:nvPr/>
          </p:nvSpPr>
          <p:spPr>
            <a:xfrm>
              <a:off x="1429899" y="3097464"/>
              <a:ext cx="5083704" cy="1238008"/>
            </a:xfrm>
            <a:prstGeom prst="rect">
              <a:avLst/>
            </a:prstGeom>
            <a:noFill/>
            <a:ln>
              <a:noFill/>
            </a:ln>
          </p:spPr>
          <p:txBody>
            <a:bodyPr anchorCtr="0" anchor="ctr" bIns="131000" lIns="131000" spcFirstLastPara="1" rIns="131000" wrap="square" tIns="131000">
              <a:noAutofit/>
            </a:bodyPr>
            <a:lstStyle/>
            <a:p>
              <a:pPr indent="0" lvl="0" marL="0" marR="0" rtl="0" algn="l">
                <a:lnSpc>
                  <a:spcPct val="100000"/>
                </a:lnSpc>
                <a:spcBef>
                  <a:spcPts val="0"/>
                </a:spcBef>
                <a:spcAft>
                  <a:spcPts val="0"/>
                </a:spcAft>
                <a:buClr>
                  <a:schemeClr val="dk1"/>
                </a:buClr>
                <a:buSzPts val="2000"/>
                <a:buFont typeface="Calibri"/>
                <a:buNone/>
              </a:pPr>
              <a:r>
                <a:rPr lang="en-US" sz="2200">
                  <a:solidFill>
                    <a:schemeClr val="dk1"/>
                  </a:solidFill>
                  <a:latin typeface="Times New Roman"/>
                  <a:ea typeface="Times New Roman"/>
                  <a:cs typeface="Times New Roman"/>
                  <a:sym typeface="Times New Roman"/>
                </a:rPr>
                <a:t>Suggest slight change in route if necessary</a:t>
              </a:r>
              <a:endParaRPr sz="2200">
                <a:solidFill>
                  <a:schemeClr val="dk1"/>
                </a:solidFill>
                <a:latin typeface="Times New Roman"/>
                <a:ea typeface="Times New Roman"/>
                <a:cs typeface="Times New Roman"/>
                <a:sym typeface="Times New Roman"/>
              </a:endParaRPr>
            </a:p>
          </p:txBody>
        </p:sp>
        <p:sp>
          <p:nvSpPr>
            <p:cNvPr id="286" name="Google Shape;286;p12"/>
            <p:cNvSpPr/>
            <p:nvPr/>
          </p:nvSpPr>
          <p:spPr>
            <a:xfrm>
              <a:off x="0" y="4644974"/>
              <a:ext cx="6513603" cy="1238008"/>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287" name="Google Shape;287;p12"/>
            <p:cNvSpPr/>
            <p:nvPr/>
          </p:nvSpPr>
          <p:spPr>
            <a:xfrm>
              <a:off x="374497" y="4923526"/>
              <a:ext cx="680904" cy="680904"/>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288" name="Google Shape;288;p12"/>
            <p:cNvSpPr/>
            <p:nvPr/>
          </p:nvSpPr>
          <p:spPr>
            <a:xfrm>
              <a:off x="1429899" y="4644974"/>
              <a:ext cx="5083704" cy="12380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289" name="Google Shape;289;p12"/>
            <p:cNvSpPr txBox="1"/>
            <p:nvPr/>
          </p:nvSpPr>
          <p:spPr>
            <a:xfrm>
              <a:off x="1429899" y="4644974"/>
              <a:ext cx="5083704" cy="1238008"/>
            </a:xfrm>
            <a:prstGeom prst="rect">
              <a:avLst/>
            </a:prstGeom>
            <a:noFill/>
            <a:ln>
              <a:noFill/>
            </a:ln>
          </p:spPr>
          <p:txBody>
            <a:bodyPr anchorCtr="0" anchor="ctr" bIns="131000" lIns="131000" spcFirstLastPara="1" rIns="131000" wrap="square" tIns="131000">
              <a:noAutofit/>
            </a:bodyPr>
            <a:lstStyle/>
            <a:p>
              <a:pPr indent="0" lvl="0" marL="0" marR="0" rtl="0" algn="l">
                <a:lnSpc>
                  <a:spcPct val="100000"/>
                </a:lnSpc>
                <a:spcBef>
                  <a:spcPts val="0"/>
                </a:spcBef>
                <a:spcAft>
                  <a:spcPts val="0"/>
                </a:spcAft>
                <a:buClr>
                  <a:schemeClr val="dk1"/>
                </a:buClr>
                <a:buSzPts val="2000"/>
                <a:buFont typeface="Calibri"/>
                <a:buNone/>
              </a:pPr>
              <a:r>
                <a:rPr lang="en-US" sz="2200">
                  <a:solidFill>
                    <a:schemeClr val="dk1"/>
                  </a:solidFill>
                  <a:latin typeface="Times New Roman"/>
                  <a:ea typeface="Times New Roman"/>
                  <a:cs typeface="Times New Roman"/>
                  <a:sym typeface="Times New Roman"/>
                </a:rPr>
                <a:t>Using polylines of Google Maps API plot the route</a:t>
              </a:r>
              <a:endParaRPr sz="2200">
                <a:latin typeface="Times New Roman"/>
                <a:ea typeface="Times New Roman"/>
                <a:cs typeface="Times New Roman"/>
                <a:sym typeface="Times New Roman"/>
              </a:endParaRPr>
            </a:p>
          </p:txBody>
        </p:sp>
      </p:grpSp>
      <p:pic>
        <p:nvPicPr>
          <p:cNvPr descr="A picture containing shirt&#10;&#10;Description generated with very high confidence" id="290" name="Google Shape;290;p12"/>
          <p:cNvPicPr preferRelativeResize="0"/>
          <p:nvPr/>
        </p:nvPicPr>
        <p:blipFill rotWithShape="1">
          <a:blip r:embed="rId7">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291" name="Google Shape;291;p12"/>
          <p:cNvPicPr preferRelativeResize="0"/>
          <p:nvPr/>
        </p:nvPicPr>
        <p:blipFill rotWithShape="1">
          <a:blip r:embed="rId8">
            <a:alphaModFix/>
          </a:blip>
          <a:srcRect b="0" l="0" r="0" t="0"/>
          <a:stretch/>
        </p:blipFill>
        <p:spPr>
          <a:xfrm>
            <a:off x="11316824" y="-2"/>
            <a:ext cx="826726" cy="621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g8610553fcb_2_17"/>
          <p:cNvSpPr txBox="1"/>
          <p:nvPr>
            <p:ph type="title"/>
          </p:nvPr>
        </p:nvSpPr>
        <p:spPr>
          <a:xfrm>
            <a:off x="1025725" y="97225"/>
            <a:ext cx="10515600" cy="841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latin typeface="Arial"/>
                <a:ea typeface="Arial"/>
                <a:cs typeface="Arial"/>
                <a:sym typeface="Arial"/>
              </a:rPr>
              <a:t>Best route suggestion based on our algorithm</a:t>
            </a:r>
            <a:endParaRPr b="1" sz="3200"/>
          </a:p>
        </p:txBody>
      </p:sp>
      <p:sp>
        <p:nvSpPr>
          <p:cNvPr id="298" name="Google Shape;298;g8610553fcb_2_17"/>
          <p:cNvSpPr txBox="1"/>
          <p:nvPr/>
        </p:nvSpPr>
        <p:spPr>
          <a:xfrm>
            <a:off x="523300" y="5843675"/>
            <a:ext cx="3437400" cy="8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Different routes possible from source to  destination</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299" name="Google Shape;299;g8610553fcb_2_17"/>
          <p:cNvSpPr txBox="1"/>
          <p:nvPr/>
        </p:nvSpPr>
        <p:spPr>
          <a:xfrm>
            <a:off x="8163500" y="6001175"/>
            <a:ext cx="3238800" cy="52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Best route taken by algorithm</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cxnSp>
        <p:nvCxnSpPr>
          <p:cNvPr id="300" name="Google Shape;300;g8610553fcb_2_17"/>
          <p:cNvCxnSpPr/>
          <p:nvPr/>
        </p:nvCxnSpPr>
        <p:spPr>
          <a:xfrm>
            <a:off x="4065225" y="3850400"/>
            <a:ext cx="3437400" cy="0"/>
          </a:xfrm>
          <a:prstGeom prst="straightConnector1">
            <a:avLst/>
          </a:prstGeom>
          <a:noFill/>
          <a:ln cap="flat" cmpd="sng" w="9525">
            <a:solidFill>
              <a:schemeClr val="dk2"/>
            </a:solidFill>
            <a:prstDash val="solid"/>
            <a:round/>
            <a:headEnd len="med" w="med" type="none"/>
            <a:tailEnd len="med" w="med" type="triangle"/>
          </a:ln>
        </p:spPr>
      </p:cxnSp>
      <p:cxnSp>
        <p:nvCxnSpPr>
          <p:cNvPr id="301" name="Google Shape;301;g8610553fcb_2_17"/>
          <p:cNvCxnSpPr/>
          <p:nvPr/>
        </p:nvCxnSpPr>
        <p:spPr>
          <a:xfrm flipH="1" rot="10800000">
            <a:off x="48450" y="996425"/>
            <a:ext cx="12095100" cy="53700"/>
          </a:xfrm>
          <a:prstGeom prst="straightConnector1">
            <a:avLst/>
          </a:prstGeom>
          <a:noFill/>
          <a:ln cap="flat" cmpd="sng" w="19050">
            <a:solidFill>
              <a:srgbClr val="000000"/>
            </a:solidFill>
            <a:prstDash val="solid"/>
            <a:round/>
            <a:headEnd len="med" w="med" type="none"/>
            <a:tailEnd len="med" w="med" type="none"/>
          </a:ln>
        </p:spPr>
      </p:cxnSp>
      <p:pic>
        <p:nvPicPr>
          <p:cNvPr id="302" name="Google Shape;302;g8610553fcb_2_17"/>
          <p:cNvPicPr preferRelativeResize="0"/>
          <p:nvPr/>
        </p:nvPicPr>
        <p:blipFill>
          <a:blip r:embed="rId3">
            <a:alphaModFix/>
          </a:blip>
          <a:stretch>
            <a:fillRect/>
          </a:stretch>
        </p:blipFill>
        <p:spPr>
          <a:xfrm>
            <a:off x="694050" y="1108125"/>
            <a:ext cx="2705100" cy="4893050"/>
          </a:xfrm>
          <a:prstGeom prst="rect">
            <a:avLst/>
          </a:prstGeom>
          <a:noFill/>
          <a:ln>
            <a:noFill/>
          </a:ln>
        </p:spPr>
      </p:pic>
      <p:pic>
        <p:nvPicPr>
          <p:cNvPr id="303" name="Google Shape;303;g8610553fcb_2_17"/>
          <p:cNvPicPr preferRelativeResize="0"/>
          <p:nvPr/>
        </p:nvPicPr>
        <p:blipFill>
          <a:blip r:embed="rId4">
            <a:alphaModFix/>
          </a:blip>
          <a:stretch>
            <a:fillRect/>
          </a:stretch>
        </p:blipFill>
        <p:spPr>
          <a:xfrm>
            <a:off x="8349050" y="1050125"/>
            <a:ext cx="2705100" cy="4976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g8610553fcb_1_22"/>
          <p:cNvSpPr txBox="1"/>
          <p:nvPr>
            <p:ph type="title"/>
          </p:nvPr>
        </p:nvSpPr>
        <p:spPr>
          <a:xfrm>
            <a:off x="187525" y="164275"/>
            <a:ext cx="11955900" cy="733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sz="4000">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b="1" lang="en-US" sz="3600">
                <a:latin typeface="Poppins"/>
                <a:ea typeface="Poppins"/>
                <a:cs typeface="Poppins"/>
                <a:sym typeface="Poppins"/>
              </a:rPr>
              <a:t>Best Route suggestion based on Time and Pollution</a:t>
            </a:r>
            <a:endParaRPr b="1" sz="3600">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t/>
            </a:r>
            <a:endParaRPr sz="4000">
              <a:latin typeface="Arial"/>
              <a:ea typeface="Arial"/>
              <a:cs typeface="Arial"/>
              <a:sym typeface="Arial"/>
            </a:endParaRPr>
          </a:p>
          <a:p>
            <a:pPr indent="0" lvl="0" marL="0" rtl="0" algn="l">
              <a:spcBef>
                <a:spcPts val="0"/>
              </a:spcBef>
              <a:spcAft>
                <a:spcPts val="0"/>
              </a:spcAft>
              <a:buNone/>
            </a:pPr>
            <a:r>
              <a:t/>
            </a:r>
            <a:endParaRPr/>
          </a:p>
        </p:txBody>
      </p:sp>
      <p:pic>
        <p:nvPicPr>
          <p:cNvPr id="310" name="Google Shape;310;g8610553fcb_1_22"/>
          <p:cNvPicPr preferRelativeResize="0"/>
          <p:nvPr/>
        </p:nvPicPr>
        <p:blipFill>
          <a:blip r:embed="rId3">
            <a:alphaModFix/>
          </a:blip>
          <a:stretch>
            <a:fillRect/>
          </a:stretch>
        </p:blipFill>
        <p:spPr>
          <a:xfrm>
            <a:off x="8642650" y="1506525"/>
            <a:ext cx="2653450" cy="5063225"/>
          </a:xfrm>
          <a:prstGeom prst="rect">
            <a:avLst/>
          </a:prstGeom>
          <a:noFill/>
          <a:ln>
            <a:noFill/>
          </a:ln>
        </p:spPr>
      </p:pic>
      <p:sp>
        <p:nvSpPr>
          <p:cNvPr id="311" name="Google Shape;311;g8610553fcb_1_22"/>
          <p:cNvSpPr txBox="1"/>
          <p:nvPr/>
        </p:nvSpPr>
        <p:spPr>
          <a:xfrm>
            <a:off x="4293175" y="1276788"/>
            <a:ext cx="3744600" cy="55812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Different colors used to represent the different pollution levels across the area</a:t>
            </a:r>
            <a:endParaRPr sz="2400">
              <a:solidFill>
                <a:schemeClr val="dk1"/>
              </a:solidFill>
              <a:latin typeface="Times New Roman"/>
              <a:ea typeface="Times New Roman"/>
              <a:cs typeface="Times New Roman"/>
              <a:sym typeface="Times New Roman"/>
            </a:endParaRPr>
          </a:p>
          <a:p>
            <a:pPr indent="-381000" lvl="0" marL="457200" rtl="0" algn="l">
              <a:lnSpc>
                <a:spcPct val="90000"/>
              </a:lnSpc>
              <a:spcBef>
                <a:spcPts val="0"/>
              </a:spcBef>
              <a:spcAft>
                <a:spcPts val="0"/>
              </a:spcAft>
              <a:buClr>
                <a:schemeClr val="dk1"/>
              </a:buClr>
              <a:buSzPts val="2400"/>
              <a:buFont typeface="Poppins"/>
              <a:buChar char="●"/>
            </a:pPr>
            <a:r>
              <a:rPr b="1" i="1" lang="en-US" sz="2400">
                <a:solidFill>
                  <a:srgbClr val="FF0000"/>
                </a:solidFill>
                <a:latin typeface="Times New Roman"/>
                <a:ea typeface="Times New Roman"/>
                <a:cs typeface="Times New Roman"/>
                <a:sym typeface="Times New Roman"/>
              </a:rPr>
              <a:t>Red</a:t>
            </a:r>
            <a:r>
              <a:rPr lang="en-US" sz="2400">
                <a:solidFill>
                  <a:schemeClr val="dk1"/>
                </a:solidFill>
                <a:latin typeface="Times New Roman"/>
                <a:ea typeface="Times New Roman"/>
                <a:cs typeface="Times New Roman"/>
                <a:sym typeface="Times New Roman"/>
              </a:rPr>
              <a:t>: AQI levels above 200</a:t>
            </a:r>
            <a:endParaRPr sz="2400">
              <a:solidFill>
                <a:schemeClr val="dk1"/>
              </a:solidFill>
              <a:latin typeface="Times New Roman"/>
              <a:ea typeface="Times New Roman"/>
              <a:cs typeface="Times New Roman"/>
              <a:sym typeface="Times New Roman"/>
            </a:endParaRPr>
          </a:p>
          <a:p>
            <a:pPr indent="-381000" lvl="0" marL="457200" rtl="0" algn="l">
              <a:lnSpc>
                <a:spcPct val="90000"/>
              </a:lnSpc>
              <a:spcBef>
                <a:spcPts val="0"/>
              </a:spcBef>
              <a:spcAft>
                <a:spcPts val="0"/>
              </a:spcAft>
              <a:buClr>
                <a:schemeClr val="dk1"/>
              </a:buClr>
              <a:buSzPts val="2400"/>
              <a:buFont typeface="Poppins"/>
              <a:buChar char="●"/>
            </a:pPr>
            <a:r>
              <a:rPr b="1" i="1" lang="en-US" sz="2400">
                <a:solidFill>
                  <a:srgbClr val="FFFF00"/>
                </a:solidFill>
                <a:latin typeface="Times New Roman"/>
                <a:ea typeface="Times New Roman"/>
                <a:cs typeface="Times New Roman"/>
                <a:sym typeface="Times New Roman"/>
              </a:rPr>
              <a:t>Yellow</a:t>
            </a:r>
            <a:r>
              <a:rPr lang="en-US" sz="2400">
                <a:solidFill>
                  <a:schemeClr val="dk1"/>
                </a:solidFill>
                <a:latin typeface="Times New Roman"/>
                <a:ea typeface="Times New Roman"/>
                <a:cs typeface="Times New Roman"/>
                <a:sym typeface="Times New Roman"/>
              </a:rPr>
              <a:t>: AQI levels between 100 to 200</a:t>
            </a:r>
            <a:endParaRPr sz="2400">
              <a:solidFill>
                <a:schemeClr val="dk1"/>
              </a:solidFill>
              <a:latin typeface="Times New Roman"/>
              <a:ea typeface="Times New Roman"/>
              <a:cs typeface="Times New Roman"/>
              <a:sym typeface="Times New Roman"/>
            </a:endParaRPr>
          </a:p>
          <a:p>
            <a:pPr indent="-381000" lvl="0" marL="457200" rtl="0" algn="l">
              <a:lnSpc>
                <a:spcPct val="90000"/>
              </a:lnSpc>
              <a:spcBef>
                <a:spcPts val="0"/>
              </a:spcBef>
              <a:spcAft>
                <a:spcPts val="0"/>
              </a:spcAft>
              <a:buClr>
                <a:schemeClr val="dk1"/>
              </a:buClr>
              <a:buSzPts val="2400"/>
              <a:buFont typeface="Poppins"/>
              <a:buChar char="●"/>
            </a:pPr>
            <a:r>
              <a:rPr b="1" i="1" lang="en-US" sz="2400">
                <a:solidFill>
                  <a:srgbClr val="0000FF"/>
                </a:solidFill>
                <a:latin typeface="Times New Roman"/>
                <a:ea typeface="Times New Roman"/>
                <a:cs typeface="Times New Roman"/>
                <a:sym typeface="Times New Roman"/>
              </a:rPr>
              <a:t>Blue</a:t>
            </a:r>
            <a:r>
              <a:rPr lang="en-US" sz="2400">
                <a:solidFill>
                  <a:schemeClr val="dk1"/>
                </a:solidFill>
                <a:latin typeface="Times New Roman"/>
                <a:ea typeface="Times New Roman"/>
                <a:cs typeface="Times New Roman"/>
                <a:sym typeface="Times New Roman"/>
              </a:rPr>
              <a:t>: AQI levels below 100</a:t>
            </a:r>
            <a:endParaRPr sz="2400">
              <a:solidFill>
                <a:schemeClr val="dk1"/>
              </a:solidFill>
              <a:latin typeface="Times New Roman"/>
              <a:ea typeface="Times New Roman"/>
              <a:cs typeface="Times New Roman"/>
              <a:sym typeface="Times New Roman"/>
            </a:endParaRPr>
          </a:p>
          <a:p>
            <a:pPr indent="-381000" lvl="0" marL="457200" rtl="0" algn="l">
              <a:lnSpc>
                <a:spcPct val="9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route is visible on the map</a:t>
            </a:r>
            <a:endParaRPr sz="2400">
              <a:solidFill>
                <a:schemeClr val="dk1"/>
              </a:solidFill>
              <a:latin typeface="Times New Roman"/>
              <a:ea typeface="Times New Roman"/>
              <a:cs typeface="Times New Roman"/>
              <a:sym typeface="Times New Roman"/>
            </a:endParaRPr>
          </a:p>
          <a:p>
            <a:pPr indent="-381000" lvl="0" marL="457200" rtl="0" algn="l">
              <a:lnSpc>
                <a:spcPct val="9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AQI: Air Quality Index</a:t>
            </a:r>
            <a:endParaRPr sz="24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312" name="Google Shape;312;g8610553fcb_1_22"/>
          <p:cNvCxnSpPr/>
          <p:nvPr/>
        </p:nvCxnSpPr>
        <p:spPr>
          <a:xfrm flipH="1" rot="10800000">
            <a:off x="48450" y="1175150"/>
            <a:ext cx="12095100" cy="53700"/>
          </a:xfrm>
          <a:prstGeom prst="straightConnector1">
            <a:avLst/>
          </a:prstGeom>
          <a:noFill/>
          <a:ln cap="flat" cmpd="sng" w="19050">
            <a:solidFill>
              <a:srgbClr val="000000"/>
            </a:solidFill>
            <a:prstDash val="solid"/>
            <a:round/>
            <a:headEnd len="med" w="med" type="none"/>
            <a:tailEnd len="med" w="med" type="none"/>
          </a:ln>
        </p:spPr>
      </p:cxnSp>
      <p:pic>
        <p:nvPicPr>
          <p:cNvPr descr="A picture containing shirt&#10;&#10;Description generated with very high confidence" id="313" name="Google Shape;313;g8610553fcb_1_22"/>
          <p:cNvPicPr preferRelativeResize="0"/>
          <p:nvPr/>
        </p:nvPicPr>
        <p:blipFill rotWithShape="1">
          <a:blip r:embed="rId4">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314" name="Google Shape;314;g8610553fcb_1_22"/>
          <p:cNvPicPr preferRelativeResize="0"/>
          <p:nvPr/>
        </p:nvPicPr>
        <p:blipFill rotWithShape="1">
          <a:blip r:embed="rId5">
            <a:alphaModFix/>
          </a:blip>
          <a:srcRect b="0" l="0" r="0" t="0"/>
          <a:stretch/>
        </p:blipFill>
        <p:spPr>
          <a:xfrm>
            <a:off x="11316824" y="-2"/>
            <a:ext cx="826726" cy="621175"/>
          </a:xfrm>
          <a:prstGeom prst="rect">
            <a:avLst/>
          </a:prstGeom>
          <a:noFill/>
          <a:ln>
            <a:noFill/>
          </a:ln>
        </p:spPr>
      </p:pic>
      <p:pic>
        <p:nvPicPr>
          <p:cNvPr id="315" name="Google Shape;315;g8610553fcb_1_22"/>
          <p:cNvPicPr preferRelativeResize="0"/>
          <p:nvPr/>
        </p:nvPicPr>
        <p:blipFill>
          <a:blip r:embed="rId6">
            <a:alphaModFix/>
          </a:blip>
          <a:stretch>
            <a:fillRect/>
          </a:stretch>
        </p:blipFill>
        <p:spPr>
          <a:xfrm>
            <a:off x="880975" y="1506525"/>
            <a:ext cx="2653450" cy="50632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g8097d35d5b_1_20"/>
          <p:cNvSpPr txBox="1"/>
          <p:nvPr>
            <p:ph type="title"/>
          </p:nvPr>
        </p:nvSpPr>
        <p:spPr>
          <a:xfrm>
            <a:off x="912100" y="-14780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Poppins"/>
                <a:ea typeface="Poppins"/>
                <a:cs typeface="Poppins"/>
                <a:sym typeface="Poppins"/>
              </a:rPr>
              <a:t>Demonstration</a:t>
            </a:r>
            <a:endParaRPr b="1" sz="3600">
              <a:latin typeface="Poppins"/>
              <a:ea typeface="Poppins"/>
              <a:cs typeface="Poppins"/>
              <a:sym typeface="Poppins"/>
            </a:endParaRPr>
          </a:p>
        </p:txBody>
      </p:sp>
      <p:pic>
        <p:nvPicPr>
          <p:cNvPr descr="A picture containing shirt&#10;&#10;Description generated with very high confidence" id="322" name="Google Shape;322;g8097d35d5b_1_20"/>
          <p:cNvPicPr preferRelativeResize="0"/>
          <p:nvPr/>
        </p:nvPicPr>
        <p:blipFill rotWithShape="1">
          <a:blip r:embed="rId3">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323" name="Google Shape;323;g8097d35d5b_1_20"/>
          <p:cNvPicPr preferRelativeResize="0"/>
          <p:nvPr/>
        </p:nvPicPr>
        <p:blipFill rotWithShape="1">
          <a:blip r:embed="rId4">
            <a:alphaModFix/>
          </a:blip>
          <a:srcRect b="0" l="0" r="0" t="0"/>
          <a:stretch/>
        </p:blipFill>
        <p:spPr>
          <a:xfrm>
            <a:off x="11316824" y="-2"/>
            <a:ext cx="826726" cy="621175"/>
          </a:xfrm>
          <a:prstGeom prst="rect">
            <a:avLst/>
          </a:prstGeom>
          <a:noFill/>
          <a:ln>
            <a:noFill/>
          </a:ln>
        </p:spPr>
      </p:pic>
      <p:cxnSp>
        <p:nvCxnSpPr>
          <p:cNvPr id="324" name="Google Shape;324;g8097d35d5b_1_20"/>
          <p:cNvCxnSpPr/>
          <p:nvPr/>
        </p:nvCxnSpPr>
        <p:spPr>
          <a:xfrm flipH="1" rot="10800000">
            <a:off x="48450" y="996425"/>
            <a:ext cx="12095100" cy="53700"/>
          </a:xfrm>
          <a:prstGeom prst="straightConnector1">
            <a:avLst/>
          </a:prstGeom>
          <a:noFill/>
          <a:ln cap="flat" cmpd="sng" w="19050">
            <a:solidFill>
              <a:srgbClr val="000000"/>
            </a:solidFill>
            <a:prstDash val="solid"/>
            <a:round/>
            <a:headEnd len="med" w="med" type="none"/>
            <a:tailEnd len="med" w="med" type="none"/>
          </a:ln>
        </p:spPr>
      </p:cxnSp>
      <p:pic>
        <p:nvPicPr>
          <p:cNvPr id="325" name="Google Shape;325;g8097d35d5b_1_20" title="App_routing.mkv">
            <a:hlinkClick r:id="rId5"/>
          </p:cNvPr>
          <p:cNvPicPr preferRelativeResize="0"/>
          <p:nvPr/>
        </p:nvPicPr>
        <p:blipFill>
          <a:blip r:embed="rId6">
            <a:alphaModFix/>
          </a:blip>
          <a:stretch>
            <a:fillRect/>
          </a:stretch>
        </p:blipFill>
        <p:spPr>
          <a:xfrm>
            <a:off x="4497775" y="1482700"/>
            <a:ext cx="2803728" cy="537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2"/>
          <p:cNvPicPr preferRelativeResize="0"/>
          <p:nvPr/>
        </p:nvPicPr>
        <p:blipFill rotWithShape="1">
          <a:blip r:embed="rId3">
            <a:alphaModFix/>
          </a:blip>
          <a:srcRect b="0" l="0" r="0" t="0"/>
          <a:stretch/>
        </p:blipFill>
        <p:spPr>
          <a:xfrm>
            <a:off x="7683600" y="2782687"/>
            <a:ext cx="2116800" cy="2048424"/>
          </a:xfrm>
          <a:prstGeom prst="rect">
            <a:avLst/>
          </a:prstGeom>
          <a:noFill/>
          <a:ln>
            <a:noFill/>
          </a:ln>
        </p:spPr>
      </p:pic>
      <p:sp>
        <p:nvSpPr>
          <p:cNvPr id="97" name="Google Shape;97;p2"/>
          <p:cNvSpPr txBox="1"/>
          <p:nvPr/>
        </p:nvSpPr>
        <p:spPr>
          <a:xfrm>
            <a:off x="7683600" y="5329462"/>
            <a:ext cx="2116800"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US" sz="1400" u="none" cap="none" strike="noStrike">
                <a:solidFill>
                  <a:schemeClr val="dk1"/>
                </a:solidFill>
                <a:latin typeface="Poppins"/>
                <a:ea typeface="Poppins"/>
                <a:cs typeface="Poppins"/>
                <a:sym typeface="Poppins"/>
              </a:rPr>
              <a:t>Bhagyashree B R</a:t>
            </a:r>
            <a:endParaRPr>
              <a:latin typeface="Poppins"/>
              <a:ea typeface="Poppins"/>
              <a:cs typeface="Poppins"/>
              <a:sym typeface="Poppins"/>
            </a:endParaRPr>
          </a:p>
          <a:p>
            <a:pPr indent="0" lvl="0" marL="0" marR="0" rtl="0" algn="ctr">
              <a:lnSpc>
                <a:spcPct val="100000"/>
              </a:lnSpc>
              <a:spcBef>
                <a:spcPts val="0"/>
              </a:spcBef>
              <a:spcAft>
                <a:spcPts val="0"/>
              </a:spcAft>
              <a:buNone/>
            </a:pPr>
            <a:r>
              <a:rPr i="0" lang="en-US" sz="1400" u="none" cap="none" strike="noStrike">
                <a:solidFill>
                  <a:schemeClr val="dk1"/>
                </a:solidFill>
                <a:latin typeface="Poppins"/>
                <a:ea typeface="Poppins"/>
                <a:cs typeface="Poppins"/>
                <a:sym typeface="Poppins"/>
              </a:rPr>
              <a:t>01FB16EEC068</a:t>
            </a:r>
            <a:endParaRPr>
              <a:latin typeface="Poppins"/>
              <a:ea typeface="Poppins"/>
              <a:cs typeface="Poppins"/>
              <a:sym typeface="Poppins"/>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7960800" y="5021685"/>
            <a:ext cx="1562400" cy="307777"/>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Calibri"/>
                <a:ea typeface="Calibri"/>
                <a:cs typeface="Calibri"/>
                <a:sym typeface="Calibri"/>
              </a:rPr>
              <a:t>Team Member 3</a:t>
            </a:r>
            <a:endParaRPr b="0" i="0" sz="1400" u="none" cap="none" strike="noStrike">
              <a:solidFill>
                <a:schemeClr val="lt1"/>
              </a:solidFill>
              <a:latin typeface="Calibri"/>
              <a:ea typeface="Calibri"/>
              <a:cs typeface="Calibri"/>
              <a:sym typeface="Calibri"/>
            </a:endParaRPr>
          </a:p>
        </p:txBody>
      </p:sp>
      <p:sp>
        <p:nvSpPr>
          <p:cNvPr id="99" name="Google Shape;99;p2"/>
          <p:cNvSpPr txBox="1"/>
          <p:nvPr/>
        </p:nvSpPr>
        <p:spPr>
          <a:xfrm>
            <a:off x="1306799" y="614817"/>
            <a:ext cx="41289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600" u="none" cap="none" strike="noStrike">
                <a:solidFill>
                  <a:schemeClr val="dk1"/>
                </a:solidFill>
                <a:latin typeface="Poppins"/>
                <a:ea typeface="Poppins"/>
                <a:cs typeface="Poppins"/>
                <a:sym typeface="Poppins"/>
              </a:rPr>
              <a:t>Our Team Id: 83</a:t>
            </a:r>
            <a:r>
              <a:rPr lang="en-US" sz="3600">
                <a:solidFill>
                  <a:schemeClr val="dk1"/>
                </a:solidFill>
                <a:latin typeface="Poppins"/>
                <a:ea typeface="Poppins"/>
                <a:cs typeface="Poppins"/>
                <a:sym typeface="Poppins"/>
              </a:rPr>
              <a:t>2</a:t>
            </a:r>
            <a:endParaRPr b="0" i="0" sz="3600" u="none" cap="none" strike="noStrike">
              <a:solidFill>
                <a:schemeClr val="dk1"/>
              </a:solidFill>
              <a:latin typeface="Poppins"/>
              <a:ea typeface="Poppins"/>
              <a:cs typeface="Poppins"/>
              <a:sym typeface="Poppins"/>
            </a:endParaRPr>
          </a:p>
        </p:txBody>
      </p:sp>
      <p:pic>
        <p:nvPicPr>
          <p:cNvPr id="100" name="Google Shape;100;p2"/>
          <p:cNvPicPr preferRelativeResize="0"/>
          <p:nvPr/>
        </p:nvPicPr>
        <p:blipFill rotWithShape="1">
          <a:blip r:embed="rId4">
            <a:alphaModFix/>
          </a:blip>
          <a:srcRect b="0" l="0" r="0" t="0"/>
          <a:stretch/>
        </p:blipFill>
        <p:spPr>
          <a:xfrm>
            <a:off x="2380613" y="2789887"/>
            <a:ext cx="2206987" cy="2048425"/>
          </a:xfrm>
          <a:prstGeom prst="rect">
            <a:avLst/>
          </a:prstGeom>
          <a:noFill/>
          <a:ln>
            <a:noFill/>
          </a:ln>
        </p:spPr>
      </p:pic>
      <p:sp>
        <p:nvSpPr>
          <p:cNvPr id="101" name="Google Shape;101;p2"/>
          <p:cNvSpPr/>
          <p:nvPr/>
        </p:nvSpPr>
        <p:spPr>
          <a:xfrm>
            <a:off x="2600398" y="5036085"/>
            <a:ext cx="1908001" cy="307777"/>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Calibri"/>
                <a:ea typeface="Calibri"/>
                <a:cs typeface="Calibri"/>
                <a:sym typeface="Calibri"/>
              </a:rPr>
              <a:t>Team Member 1</a:t>
            </a:r>
            <a:endParaRPr b="0" i="0" sz="1400" u="none" cap="none" strike="noStrike">
              <a:solidFill>
                <a:schemeClr val="lt1"/>
              </a:solidFill>
              <a:latin typeface="Calibri"/>
              <a:ea typeface="Calibri"/>
              <a:cs typeface="Calibri"/>
              <a:sym typeface="Calibri"/>
            </a:endParaRPr>
          </a:p>
        </p:txBody>
      </p:sp>
      <p:sp>
        <p:nvSpPr>
          <p:cNvPr id="102" name="Google Shape;102;p2"/>
          <p:cNvSpPr txBox="1"/>
          <p:nvPr/>
        </p:nvSpPr>
        <p:spPr>
          <a:xfrm>
            <a:off x="2323012" y="5329462"/>
            <a:ext cx="2336588"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US" sz="1400" u="none" cap="none" strike="noStrike">
                <a:solidFill>
                  <a:schemeClr val="dk1"/>
                </a:solidFill>
                <a:latin typeface="Poppins"/>
                <a:ea typeface="Poppins"/>
                <a:cs typeface="Poppins"/>
                <a:sym typeface="Poppins"/>
              </a:rPr>
              <a:t>Akshaya H N</a:t>
            </a:r>
            <a:endParaRPr>
              <a:latin typeface="Poppins"/>
              <a:ea typeface="Poppins"/>
              <a:cs typeface="Poppins"/>
              <a:sym typeface="Poppins"/>
            </a:endParaRPr>
          </a:p>
          <a:p>
            <a:pPr indent="0" lvl="0" marL="0" marR="0" rtl="0" algn="ctr">
              <a:lnSpc>
                <a:spcPct val="100000"/>
              </a:lnSpc>
              <a:spcBef>
                <a:spcPts val="0"/>
              </a:spcBef>
              <a:spcAft>
                <a:spcPts val="0"/>
              </a:spcAft>
              <a:buNone/>
            </a:pPr>
            <a:r>
              <a:rPr i="0" lang="en-US" sz="1400" u="none" cap="none" strike="noStrike">
                <a:solidFill>
                  <a:schemeClr val="dk1"/>
                </a:solidFill>
                <a:latin typeface="Poppins"/>
                <a:ea typeface="Poppins"/>
                <a:cs typeface="Poppins"/>
                <a:sym typeface="Poppins"/>
              </a:rPr>
              <a:t>01FB16EEC352</a:t>
            </a:r>
            <a:endParaRPr>
              <a:latin typeface="Poppins"/>
              <a:ea typeface="Poppins"/>
              <a:cs typeface="Poppins"/>
              <a:sym typeface="Poppins"/>
            </a:endParaRPr>
          </a:p>
        </p:txBody>
      </p:sp>
      <p:pic>
        <p:nvPicPr>
          <p:cNvPr id="103" name="Google Shape;103;p2"/>
          <p:cNvPicPr preferRelativeResize="0"/>
          <p:nvPr/>
        </p:nvPicPr>
        <p:blipFill rotWithShape="1">
          <a:blip r:embed="rId5">
            <a:alphaModFix/>
          </a:blip>
          <a:srcRect b="0" l="0" r="0" t="0"/>
          <a:stretch/>
        </p:blipFill>
        <p:spPr>
          <a:xfrm>
            <a:off x="4963894" y="2782687"/>
            <a:ext cx="2264212" cy="2048426"/>
          </a:xfrm>
          <a:prstGeom prst="rect">
            <a:avLst/>
          </a:prstGeom>
          <a:noFill/>
          <a:ln>
            <a:noFill/>
          </a:ln>
        </p:spPr>
      </p:pic>
      <p:sp>
        <p:nvSpPr>
          <p:cNvPr id="104" name="Google Shape;104;p2"/>
          <p:cNvSpPr/>
          <p:nvPr/>
        </p:nvSpPr>
        <p:spPr>
          <a:xfrm>
            <a:off x="5156400" y="5021685"/>
            <a:ext cx="1908000" cy="307777"/>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Calibri"/>
                <a:ea typeface="Calibri"/>
                <a:cs typeface="Calibri"/>
                <a:sym typeface="Calibri"/>
              </a:rPr>
              <a:t>Team Member 2</a:t>
            </a:r>
            <a:endParaRPr b="0" i="0" sz="1400" u="none" cap="none" strike="noStrike">
              <a:solidFill>
                <a:schemeClr val="lt1"/>
              </a:solidFill>
              <a:latin typeface="Calibri"/>
              <a:ea typeface="Calibri"/>
              <a:cs typeface="Calibri"/>
              <a:sym typeface="Calibri"/>
            </a:endParaRPr>
          </a:p>
        </p:txBody>
      </p:sp>
      <p:sp>
        <p:nvSpPr>
          <p:cNvPr id="105" name="Google Shape;105;p2"/>
          <p:cNvSpPr txBox="1"/>
          <p:nvPr/>
        </p:nvSpPr>
        <p:spPr>
          <a:xfrm>
            <a:off x="5156400" y="5329462"/>
            <a:ext cx="1908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US" sz="1400" u="none" cap="none" strike="noStrike">
                <a:solidFill>
                  <a:schemeClr val="dk1"/>
                </a:solidFill>
                <a:latin typeface="Poppins"/>
                <a:ea typeface="Poppins"/>
                <a:cs typeface="Poppins"/>
                <a:sym typeface="Poppins"/>
              </a:rPr>
              <a:t>Akella Ramya</a:t>
            </a:r>
            <a:endParaRPr>
              <a:latin typeface="Poppins"/>
              <a:ea typeface="Poppins"/>
              <a:cs typeface="Poppins"/>
              <a:sym typeface="Poppins"/>
            </a:endParaRPr>
          </a:p>
          <a:p>
            <a:pPr indent="0" lvl="0" marL="0" marR="0" rtl="0" algn="ctr">
              <a:lnSpc>
                <a:spcPct val="100000"/>
              </a:lnSpc>
              <a:spcBef>
                <a:spcPts val="0"/>
              </a:spcBef>
              <a:spcAft>
                <a:spcPts val="0"/>
              </a:spcAft>
              <a:buNone/>
            </a:pPr>
            <a:r>
              <a:rPr i="0" lang="en-US" sz="1400" u="none" cap="none" strike="noStrike">
                <a:solidFill>
                  <a:schemeClr val="dk1"/>
                </a:solidFill>
                <a:latin typeface="Poppins"/>
                <a:ea typeface="Poppins"/>
                <a:cs typeface="Poppins"/>
                <a:sym typeface="Poppins"/>
              </a:rPr>
              <a:t>01FB16EEC025</a:t>
            </a:r>
            <a:endParaRPr i="0" sz="1400" u="none" cap="none" strike="noStrike">
              <a:solidFill>
                <a:schemeClr val="dk1"/>
              </a:solidFill>
              <a:latin typeface="Poppins"/>
              <a:ea typeface="Poppins"/>
              <a:cs typeface="Poppins"/>
              <a:sym typeface="Poppins"/>
            </a:endParaRPr>
          </a:p>
        </p:txBody>
      </p:sp>
      <p:pic>
        <p:nvPicPr>
          <p:cNvPr descr="A picture containing shirt&#10;&#10;Description generated with very high confidence" id="106" name="Google Shape;106;p2"/>
          <p:cNvPicPr preferRelativeResize="0"/>
          <p:nvPr/>
        </p:nvPicPr>
        <p:blipFill rotWithShape="1">
          <a:blip r:embed="rId6">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107" name="Google Shape;107;p2"/>
          <p:cNvPicPr preferRelativeResize="0"/>
          <p:nvPr/>
        </p:nvPicPr>
        <p:blipFill rotWithShape="1">
          <a:blip r:embed="rId7">
            <a:alphaModFix/>
          </a:blip>
          <a:srcRect b="0" l="0" r="0" t="0"/>
          <a:stretch/>
        </p:blipFill>
        <p:spPr>
          <a:xfrm>
            <a:off x="11316824" y="-2"/>
            <a:ext cx="826726" cy="621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9" name="Shape 329"/>
        <p:cNvGrpSpPr/>
        <p:nvPr/>
      </p:nvGrpSpPr>
      <p:grpSpPr>
        <a:xfrm>
          <a:off x="0" y="0"/>
          <a:ext cx="0" cy="0"/>
          <a:chOff x="0" y="0"/>
          <a:chExt cx="0" cy="0"/>
        </a:xfrm>
      </p:grpSpPr>
      <p:sp>
        <p:nvSpPr>
          <p:cNvPr id="330" name="Google Shape;330;g87d522cb83_1_73"/>
          <p:cNvSpPr/>
          <p:nvPr/>
        </p:nvSpPr>
        <p:spPr>
          <a:xfrm>
            <a:off x="0" y="-3324"/>
            <a:ext cx="12192000" cy="68613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1" name="Google Shape;331;g87d522cb83_1_73"/>
          <p:cNvSpPr/>
          <p:nvPr/>
        </p:nvSpPr>
        <p:spPr>
          <a:xfrm>
            <a:off x="795338" y="981075"/>
            <a:ext cx="10601400" cy="4552800"/>
          </a:xfrm>
          <a:prstGeom prst="rect">
            <a:avLst/>
          </a:prstGeom>
          <a:solidFill>
            <a:schemeClr val="lt1"/>
          </a:solidFill>
          <a:ln cap="sq" cmpd="thinThick" w="1270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2" name="Google Shape;332;g87d522cb83_1_73"/>
          <p:cNvSpPr txBox="1"/>
          <p:nvPr>
            <p:ph type="title"/>
          </p:nvPr>
        </p:nvSpPr>
        <p:spPr>
          <a:xfrm>
            <a:off x="1537097" y="1428750"/>
            <a:ext cx="9117900" cy="2105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sz="6000">
                <a:latin typeface="Poppins"/>
                <a:ea typeface="Poppins"/>
                <a:cs typeface="Poppins"/>
                <a:sym typeface="Poppins"/>
              </a:rPr>
              <a:t>Data and Visualization</a:t>
            </a:r>
            <a:endParaRPr>
              <a:latin typeface="Poppins"/>
              <a:ea typeface="Poppins"/>
              <a:cs typeface="Poppins"/>
              <a:sym typeface="Poppins"/>
            </a:endParaRPr>
          </a:p>
        </p:txBody>
      </p:sp>
      <p:cxnSp>
        <p:nvCxnSpPr>
          <p:cNvPr id="333" name="Google Shape;333;g87d522cb83_1_73"/>
          <p:cNvCxnSpPr/>
          <p:nvPr/>
        </p:nvCxnSpPr>
        <p:spPr>
          <a:xfrm>
            <a:off x="3352800" y="3771366"/>
            <a:ext cx="5486400" cy="0"/>
          </a:xfrm>
          <a:prstGeom prst="straightConnector1">
            <a:avLst/>
          </a:prstGeom>
          <a:noFill/>
          <a:ln cap="flat" cmpd="sng" w="22225">
            <a:solidFill>
              <a:srgbClr val="7F7F7F"/>
            </a:solidFill>
            <a:prstDash val="solid"/>
            <a:miter lim="800000"/>
            <a:headEnd len="sm" w="sm" type="none"/>
            <a:tailEnd len="sm" w="sm" type="none"/>
          </a:ln>
        </p:spPr>
      </p:cxnSp>
      <p:pic>
        <p:nvPicPr>
          <p:cNvPr descr="A picture containing shirt&#10;&#10;Description generated with very high confidence" id="334" name="Google Shape;334;g87d522cb83_1_73"/>
          <p:cNvPicPr preferRelativeResize="0"/>
          <p:nvPr/>
        </p:nvPicPr>
        <p:blipFill rotWithShape="1">
          <a:blip r:embed="rId3">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335" name="Google Shape;335;g87d522cb83_1_73"/>
          <p:cNvPicPr preferRelativeResize="0"/>
          <p:nvPr/>
        </p:nvPicPr>
        <p:blipFill rotWithShape="1">
          <a:blip r:embed="rId4">
            <a:alphaModFix/>
          </a:blip>
          <a:srcRect b="0" l="0" r="0" t="0"/>
          <a:stretch/>
        </p:blipFill>
        <p:spPr>
          <a:xfrm>
            <a:off x="11316824" y="-2"/>
            <a:ext cx="826726" cy="621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14"/>
          <p:cNvSpPr txBox="1"/>
          <p:nvPr/>
        </p:nvSpPr>
        <p:spPr>
          <a:xfrm>
            <a:off x="7129669" y="1762539"/>
            <a:ext cx="4717774" cy="48502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14"/>
          <p:cNvSpPr txBox="1"/>
          <p:nvPr/>
        </p:nvSpPr>
        <p:spPr>
          <a:xfrm>
            <a:off x="5791200" y="1060174"/>
            <a:ext cx="6241774" cy="56851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14"/>
          <p:cNvSpPr txBox="1"/>
          <p:nvPr/>
        </p:nvSpPr>
        <p:spPr>
          <a:xfrm>
            <a:off x="318052" y="159026"/>
            <a:ext cx="1171492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Poppins"/>
                <a:ea typeface="Poppins"/>
                <a:cs typeface="Poppins"/>
                <a:sym typeface="Poppins"/>
              </a:rPr>
              <a:t>Steps used for scraping the data</a:t>
            </a:r>
            <a:endParaRPr b="1" sz="3600">
              <a:solidFill>
                <a:schemeClr val="dk1"/>
              </a:solidFill>
              <a:latin typeface="Poppins"/>
              <a:ea typeface="Poppins"/>
              <a:cs typeface="Poppins"/>
              <a:sym typeface="Poppins"/>
            </a:endParaRPr>
          </a:p>
        </p:txBody>
      </p:sp>
      <p:sp>
        <p:nvSpPr>
          <p:cNvPr id="343" name="Google Shape;343;p14"/>
          <p:cNvSpPr txBox="1"/>
          <p:nvPr/>
        </p:nvSpPr>
        <p:spPr>
          <a:xfrm>
            <a:off x="404616" y="1780674"/>
            <a:ext cx="8693426"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Script that queries the Real-time air-quality data API made available on data.gov.in </a:t>
            </a:r>
            <a:endParaRPr sz="2400">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To use this script, go to data.gov.in, sign up and generate an API key.</a:t>
            </a:r>
            <a:endParaRPr sz="2400">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Once you have an API key replace the placeholder &lt;API KEY&gt; in the data url with your API key and run</a:t>
            </a:r>
            <a:endParaRPr sz="2400">
              <a:solidFill>
                <a:schemeClr val="dk1"/>
              </a:solidFill>
              <a:latin typeface="Times New Roman"/>
              <a:ea typeface="Times New Roman"/>
              <a:cs typeface="Times New Roman"/>
              <a:sym typeface="Times New Roman"/>
            </a:endParaRPr>
          </a:p>
        </p:txBody>
      </p:sp>
      <p:pic>
        <p:nvPicPr>
          <p:cNvPr id="344" name="Google Shape;344;p14"/>
          <p:cNvPicPr preferRelativeResize="0"/>
          <p:nvPr/>
        </p:nvPicPr>
        <p:blipFill rotWithShape="1">
          <a:blip r:embed="rId3">
            <a:alphaModFix/>
          </a:blip>
          <a:srcRect b="0" l="0" r="0" t="0"/>
          <a:stretch/>
        </p:blipFill>
        <p:spPr>
          <a:xfrm>
            <a:off x="9760492" y="1585141"/>
            <a:ext cx="1905000" cy="1905000"/>
          </a:xfrm>
          <a:prstGeom prst="rect">
            <a:avLst/>
          </a:prstGeom>
          <a:noFill/>
          <a:ln>
            <a:noFill/>
          </a:ln>
        </p:spPr>
      </p:pic>
      <p:pic>
        <p:nvPicPr>
          <p:cNvPr id="345" name="Google Shape;345;p14"/>
          <p:cNvPicPr preferRelativeResize="0"/>
          <p:nvPr/>
        </p:nvPicPr>
        <p:blipFill rotWithShape="1">
          <a:blip r:embed="rId4">
            <a:alphaModFix/>
          </a:blip>
          <a:srcRect b="0" l="0" r="0" t="0"/>
          <a:stretch/>
        </p:blipFill>
        <p:spPr>
          <a:xfrm>
            <a:off x="556751" y="4187687"/>
            <a:ext cx="1905000" cy="1905000"/>
          </a:xfrm>
          <a:prstGeom prst="rect">
            <a:avLst/>
          </a:prstGeom>
          <a:noFill/>
          <a:ln>
            <a:noFill/>
          </a:ln>
        </p:spPr>
      </p:pic>
      <p:sp>
        <p:nvSpPr>
          <p:cNvPr id="346" name="Google Shape;346;p14"/>
          <p:cNvSpPr txBox="1"/>
          <p:nvPr/>
        </p:nvSpPr>
        <p:spPr>
          <a:xfrm>
            <a:off x="3704196" y="4755967"/>
            <a:ext cx="840658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Script used to check if the 2 files downloaded in an hour by </a:t>
            </a:r>
            <a:endParaRPr sz="2400">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the scraper are same or not. You can delete the second fie if </a:t>
            </a:r>
            <a:endParaRPr sz="2400">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they are the same</a:t>
            </a:r>
            <a:endParaRPr sz="2400">
              <a:solidFill>
                <a:schemeClr val="dk1"/>
              </a:solidFill>
              <a:latin typeface="Times New Roman"/>
              <a:ea typeface="Times New Roman"/>
              <a:cs typeface="Times New Roman"/>
              <a:sym typeface="Times New Roman"/>
            </a:endParaRPr>
          </a:p>
        </p:txBody>
      </p:sp>
      <p:cxnSp>
        <p:nvCxnSpPr>
          <p:cNvPr id="347" name="Google Shape;347;p14"/>
          <p:cNvCxnSpPr/>
          <p:nvPr/>
        </p:nvCxnSpPr>
        <p:spPr>
          <a:xfrm flipH="1" rot="10800000">
            <a:off x="48450" y="996425"/>
            <a:ext cx="12095100" cy="53700"/>
          </a:xfrm>
          <a:prstGeom prst="straightConnector1">
            <a:avLst/>
          </a:prstGeom>
          <a:noFill/>
          <a:ln cap="flat" cmpd="sng" w="19050">
            <a:solidFill>
              <a:srgbClr val="000000"/>
            </a:solidFill>
            <a:prstDash val="solid"/>
            <a:round/>
            <a:headEnd len="med" w="med" type="none"/>
            <a:tailEnd len="med" w="med" type="none"/>
          </a:ln>
        </p:spPr>
      </p:cxnSp>
      <p:pic>
        <p:nvPicPr>
          <p:cNvPr descr="A picture containing shirt&#10;&#10;Description generated with very high confidence" id="348" name="Google Shape;348;p14"/>
          <p:cNvPicPr preferRelativeResize="0"/>
          <p:nvPr/>
        </p:nvPicPr>
        <p:blipFill rotWithShape="1">
          <a:blip r:embed="rId5">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349" name="Google Shape;349;p14"/>
          <p:cNvPicPr preferRelativeResize="0"/>
          <p:nvPr/>
        </p:nvPicPr>
        <p:blipFill rotWithShape="1">
          <a:blip r:embed="rId6">
            <a:alphaModFix/>
          </a:blip>
          <a:srcRect b="0" l="0" r="0" t="0"/>
          <a:stretch/>
        </p:blipFill>
        <p:spPr>
          <a:xfrm>
            <a:off x="11316824" y="-2"/>
            <a:ext cx="826726" cy="621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15"/>
          <p:cNvSpPr txBox="1"/>
          <p:nvPr/>
        </p:nvSpPr>
        <p:spPr>
          <a:xfrm>
            <a:off x="978310" y="324465"/>
            <a:ext cx="102354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Poppins"/>
                <a:ea typeface="Poppins"/>
                <a:cs typeface="Poppins"/>
                <a:sym typeface="Poppins"/>
              </a:rPr>
              <a:t>Restructuring the Data</a:t>
            </a:r>
            <a:endParaRPr b="1" sz="3600">
              <a:solidFill>
                <a:schemeClr val="dk1"/>
              </a:solidFill>
              <a:latin typeface="Poppins"/>
              <a:ea typeface="Poppins"/>
              <a:cs typeface="Poppins"/>
              <a:sym typeface="Poppins"/>
            </a:endParaRPr>
          </a:p>
        </p:txBody>
      </p:sp>
      <p:sp>
        <p:nvSpPr>
          <p:cNvPr id="355" name="Google Shape;355;p15"/>
          <p:cNvSpPr txBox="1"/>
          <p:nvPr/>
        </p:nvSpPr>
        <p:spPr>
          <a:xfrm>
            <a:off x="757084" y="3877668"/>
            <a:ext cx="1794387"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Poppins"/>
                <a:ea typeface="Poppins"/>
                <a:cs typeface="Poppins"/>
                <a:sym typeface="Poppins"/>
              </a:rPr>
              <a:t>PM2.5</a:t>
            </a:r>
            <a:endParaRPr/>
          </a:p>
          <a:p>
            <a:pPr indent="0" lvl="0" marL="0" marR="0" rtl="0" algn="l">
              <a:spcBef>
                <a:spcPts val="0"/>
              </a:spcBef>
              <a:spcAft>
                <a:spcPts val="0"/>
              </a:spcAft>
              <a:buNone/>
            </a:pPr>
            <a:r>
              <a:rPr lang="en-US" sz="2000">
                <a:solidFill>
                  <a:schemeClr val="dk1"/>
                </a:solidFill>
                <a:latin typeface="Poppins"/>
                <a:ea typeface="Poppins"/>
                <a:cs typeface="Poppins"/>
                <a:sym typeface="Poppins"/>
              </a:rPr>
              <a:t>PM10</a:t>
            </a:r>
            <a:endParaRPr/>
          </a:p>
          <a:p>
            <a:pPr indent="0" lvl="0" marL="0" marR="0" rtl="0" algn="l">
              <a:spcBef>
                <a:spcPts val="0"/>
              </a:spcBef>
              <a:spcAft>
                <a:spcPts val="0"/>
              </a:spcAft>
              <a:buNone/>
            </a:pPr>
            <a:r>
              <a:rPr lang="en-US" sz="2000">
                <a:solidFill>
                  <a:schemeClr val="dk1"/>
                </a:solidFill>
                <a:latin typeface="Poppins"/>
                <a:ea typeface="Poppins"/>
                <a:cs typeface="Poppins"/>
                <a:sym typeface="Poppins"/>
              </a:rPr>
              <a:t>NO2</a:t>
            </a:r>
            <a:endParaRPr/>
          </a:p>
          <a:p>
            <a:pPr indent="0" lvl="0" marL="0" marR="0" rtl="0" algn="l">
              <a:spcBef>
                <a:spcPts val="0"/>
              </a:spcBef>
              <a:spcAft>
                <a:spcPts val="0"/>
              </a:spcAft>
              <a:buNone/>
            </a:pPr>
            <a:r>
              <a:rPr lang="en-US" sz="2000">
                <a:solidFill>
                  <a:schemeClr val="dk1"/>
                </a:solidFill>
                <a:latin typeface="Poppins"/>
                <a:ea typeface="Poppins"/>
                <a:cs typeface="Poppins"/>
                <a:sym typeface="Poppins"/>
              </a:rPr>
              <a:t>NH3</a:t>
            </a:r>
            <a:endParaRPr/>
          </a:p>
          <a:p>
            <a:pPr indent="0" lvl="0" marL="0" marR="0" rtl="0" algn="l">
              <a:spcBef>
                <a:spcPts val="0"/>
              </a:spcBef>
              <a:spcAft>
                <a:spcPts val="0"/>
              </a:spcAft>
              <a:buNone/>
            </a:pPr>
            <a:r>
              <a:rPr lang="en-US" sz="2000">
                <a:solidFill>
                  <a:schemeClr val="dk1"/>
                </a:solidFill>
                <a:latin typeface="Poppins"/>
                <a:ea typeface="Poppins"/>
                <a:cs typeface="Poppins"/>
                <a:sym typeface="Poppins"/>
              </a:rPr>
              <a:t>SO2</a:t>
            </a:r>
            <a:endParaRPr/>
          </a:p>
          <a:p>
            <a:pPr indent="0" lvl="0" marL="0" marR="0" rtl="0" algn="l">
              <a:spcBef>
                <a:spcPts val="0"/>
              </a:spcBef>
              <a:spcAft>
                <a:spcPts val="0"/>
              </a:spcAft>
              <a:buNone/>
            </a:pPr>
            <a:r>
              <a:rPr lang="en-US" sz="2000">
                <a:solidFill>
                  <a:schemeClr val="dk1"/>
                </a:solidFill>
                <a:latin typeface="Poppins"/>
                <a:ea typeface="Poppins"/>
                <a:cs typeface="Poppins"/>
                <a:sym typeface="Poppins"/>
              </a:rPr>
              <a:t>CO</a:t>
            </a:r>
            <a:endParaRPr/>
          </a:p>
          <a:p>
            <a:pPr indent="0" lvl="0" marL="0" marR="0" rtl="0" algn="l">
              <a:spcBef>
                <a:spcPts val="0"/>
              </a:spcBef>
              <a:spcAft>
                <a:spcPts val="0"/>
              </a:spcAft>
              <a:buNone/>
            </a:pPr>
            <a:r>
              <a:rPr lang="en-US" sz="2000">
                <a:solidFill>
                  <a:schemeClr val="dk1"/>
                </a:solidFill>
                <a:latin typeface="Poppins"/>
                <a:ea typeface="Poppins"/>
                <a:cs typeface="Poppins"/>
                <a:sym typeface="Poppins"/>
              </a:rPr>
              <a:t>OZONE</a:t>
            </a:r>
            <a:endParaRPr sz="2000">
              <a:solidFill>
                <a:schemeClr val="dk1"/>
              </a:solidFill>
              <a:latin typeface="Poppins"/>
              <a:ea typeface="Poppins"/>
              <a:cs typeface="Poppins"/>
              <a:sym typeface="Poppins"/>
            </a:endParaRPr>
          </a:p>
        </p:txBody>
      </p:sp>
      <p:graphicFrame>
        <p:nvGraphicFramePr>
          <p:cNvPr id="356" name="Google Shape;356;p15"/>
          <p:cNvGraphicFramePr/>
          <p:nvPr/>
        </p:nvGraphicFramePr>
        <p:xfrm>
          <a:off x="3411792" y="1490997"/>
          <a:ext cx="3000000" cy="3000000"/>
        </p:xfrm>
        <a:graphic>
          <a:graphicData uri="http://schemas.openxmlformats.org/drawingml/2006/table">
            <a:tbl>
              <a:tblPr>
                <a:noFill/>
                <a:tableStyleId>{75286DA7-3341-49CB-9EFD-F491119BE1C2}</a:tableStyleId>
              </a:tblPr>
              <a:tblGrid>
                <a:gridCol w="948825"/>
                <a:gridCol w="948825"/>
                <a:gridCol w="948825"/>
                <a:gridCol w="948825"/>
                <a:gridCol w="948825"/>
                <a:gridCol w="948825"/>
                <a:gridCol w="948825"/>
                <a:gridCol w="948825"/>
                <a:gridCol w="948825"/>
              </a:tblGrid>
              <a:tr h="621625">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India</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Karnataka</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Bengaluru</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BTM Layout, Bengaluru - CPCB</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00" u="none" cap="none" strike="noStrike">
                          <a:solidFill>
                            <a:srgbClr val="000000"/>
                          </a:solidFill>
                          <a:latin typeface="Calibri"/>
                          <a:ea typeface="Calibri"/>
                          <a:cs typeface="Calibri"/>
                          <a:sym typeface="Calibri"/>
                        </a:rPr>
                        <a:t>########</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PM2.5</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31</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352</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202</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21625">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India</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Karnataka</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Bengaluru</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BTM Layout, Bengaluru - CPCB</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00" u="none" cap="none" strike="noStrike">
                          <a:solidFill>
                            <a:srgbClr val="000000"/>
                          </a:solidFill>
                          <a:latin typeface="Calibri"/>
                          <a:ea typeface="Calibri"/>
                          <a:cs typeface="Calibri"/>
                          <a:sym typeface="Calibri"/>
                        </a:rPr>
                        <a:t>########</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NO2</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13</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65</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26</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21625">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India</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Karnataka</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Bengaluru</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BTM Layout, Bengaluru - CPCB</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00" u="none" cap="none" strike="noStrike">
                          <a:solidFill>
                            <a:srgbClr val="000000"/>
                          </a:solidFill>
                          <a:latin typeface="Calibri"/>
                          <a:ea typeface="Calibri"/>
                          <a:cs typeface="Calibri"/>
                          <a:sym typeface="Calibri"/>
                        </a:rPr>
                        <a:t>########</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SO2</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1</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7</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1</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21625">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India</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Karnataka</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Bengaluru</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BTM Layout, Bengaluru - CPCB</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00" u="none" cap="none" strike="noStrike">
                          <a:solidFill>
                            <a:srgbClr val="000000"/>
                          </a:solidFill>
                          <a:latin typeface="Calibri"/>
                          <a:ea typeface="Calibri"/>
                          <a:cs typeface="Calibri"/>
                          <a:sym typeface="Calibri"/>
                        </a:rPr>
                        <a:t>########</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CO</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8</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119</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67</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21625">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India</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Karnataka</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Bengaluru</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BTM Layout, Bengaluru - CPCB</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00" u="none" cap="none" strike="noStrike">
                          <a:solidFill>
                            <a:srgbClr val="000000"/>
                          </a:solidFill>
                          <a:latin typeface="Calibri"/>
                          <a:ea typeface="Calibri"/>
                          <a:cs typeface="Calibri"/>
                          <a:sym typeface="Calibri"/>
                        </a:rPr>
                        <a:t>########</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OZONE</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28</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90</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33</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21625">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India</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Karnataka</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Bengaluru</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Bapuji Nagar, Bengaluru - KSPCB</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00" u="none" cap="none" strike="noStrike">
                          <a:solidFill>
                            <a:srgbClr val="000000"/>
                          </a:solidFill>
                          <a:latin typeface="Calibri"/>
                          <a:ea typeface="Calibri"/>
                          <a:cs typeface="Calibri"/>
                          <a:sym typeface="Calibri"/>
                        </a:rPr>
                        <a:t>########</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PM2.5</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65</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95</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76</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21625">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India</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Karnataka</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Bengaluru</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Bapuji Nagar, Bengaluru - KSPCB</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00" u="none" cap="none" strike="noStrike">
                          <a:solidFill>
                            <a:srgbClr val="000000"/>
                          </a:solidFill>
                          <a:latin typeface="Calibri"/>
                          <a:ea typeface="Calibri"/>
                          <a:cs typeface="Calibri"/>
                          <a:sym typeface="Calibri"/>
                        </a:rPr>
                        <a:t>########</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000" u="none" cap="none" strike="noStrike">
                          <a:solidFill>
                            <a:srgbClr val="000000"/>
                          </a:solidFill>
                          <a:latin typeface="Calibri"/>
                          <a:ea typeface="Calibri"/>
                          <a:cs typeface="Calibri"/>
                          <a:sym typeface="Calibri"/>
                        </a:rPr>
                        <a:t>PM10</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78</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122</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000" u="none" cap="none" strike="noStrike">
                          <a:solidFill>
                            <a:srgbClr val="000000"/>
                          </a:solidFill>
                          <a:latin typeface="Calibri"/>
                          <a:ea typeface="Calibri"/>
                          <a:cs typeface="Calibri"/>
                          <a:sym typeface="Calibri"/>
                        </a:rPr>
                        <a:t>96</a:t>
                      </a:r>
                      <a:endParaRPr/>
                    </a:p>
                  </a:txBody>
                  <a:tcPr marT="8700" marB="0" marR="8700" marL="8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pic>
        <p:nvPicPr>
          <p:cNvPr id="357" name="Google Shape;357;p15"/>
          <p:cNvPicPr preferRelativeResize="0"/>
          <p:nvPr/>
        </p:nvPicPr>
        <p:blipFill rotWithShape="1">
          <a:blip r:embed="rId3">
            <a:alphaModFix/>
          </a:blip>
          <a:srcRect b="0" l="0" r="0" t="0"/>
          <a:stretch/>
        </p:blipFill>
        <p:spPr>
          <a:xfrm>
            <a:off x="290051" y="1695229"/>
            <a:ext cx="1905000" cy="1905000"/>
          </a:xfrm>
          <a:prstGeom prst="rect">
            <a:avLst/>
          </a:prstGeom>
          <a:noFill/>
          <a:ln>
            <a:noFill/>
          </a:ln>
        </p:spPr>
      </p:pic>
      <p:cxnSp>
        <p:nvCxnSpPr>
          <p:cNvPr id="358" name="Google Shape;358;p15"/>
          <p:cNvCxnSpPr/>
          <p:nvPr/>
        </p:nvCxnSpPr>
        <p:spPr>
          <a:xfrm flipH="1" rot="10800000">
            <a:off x="48450" y="996425"/>
            <a:ext cx="12095100" cy="53700"/>
          </a:xfrm>
          <a:prstGeom prst="straightConnector1">
            <a:avLst/>
          </a:prstGeom>
          <a:noFill/>
          <a:ln cap="flat" cmpd="sng" w="19050">
            <a:solidFill>
              <a:srgbClr val="000000"/>
            </a:solidFill>
            <a:prstDash val="solid"/>
            <a:round/>
            <a:headEnd len="med" w="med" type="none"/>
            <a:tailEnd len="med" w="med" type="none"/>
          </a:ln>
        </p:spPr>
      </p:cxnSp>
      <p:pic>
        <p:nvPicPr>
          <p:cNvPr descr="A picture containing shirt&#10;&#10;Description generated with very high confidence" id="359" name="Google Shape;359;p15"/>
          <p:cNvPicPr preferRelativeResize="0"/>
          <p:nvPr/>
        </p:nvPicPr>
        <p:blipFill rotWithShape="1">
          <a:blip r:embed="rId4">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360" name="Google Shape;360;p15"/>
          <p:cNvPicPr preferRelativeResize="0"/>
          <p:nvPr/>
        </p:nvPicPr>
        <p:blipFill rotWithShape="1">
          <a:blip r:embed="rId5">
            <a:alphaModFix/>
          </a:blip>
          <a:srcRect b="0" l="0" r="0" t="0"/>
          <a:stretch/>
        </p:blipFill>
        <p:spPr>
          <a:xfrm>
            <a:off x="11316824" y="-2"/>
            <a:ext cx="826726" cy="621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16"/>
          <p:cNvSpPr txBox="1"/>
          <p:nvPr/>
        </p:nvSpPr>
        <p:spPr>
          <a:xfrm>
            <a:off x="1104136" y="67243"/>
            <a:ext cx="107811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Poppins"/>
                <a:ea typeface="Poppins"/>
                <a:cs typeface="Poppins"/>
                <a:sym typeface="Poppins"/>
              </a:rPr>
              <a:t>Data Visualization</a:t>
            </a:r>
            <a:endParaRPr b="1" sz="3600">
              <a:solidFill>
                <a:schemeClr val="dk1"/>
              </a:solidFill>
              <a:latin typeface="Poppins"/>
              <a:ea typeface="Poppins"/>
              <a:cs typeface="Poppins"/>
              <a:sym typeface="Poppins"/>
            </a:endParaRPr>
          </a:p>
        </p:txBody>
      </p:sp>
      <p:pic>
        <p:nvPicPr>
          <p:cNvPr id="366" name="Google Shape;366;p16"/>
          <p:cNvPicPr preferRelativeResize="0"/>
          <p:nvPr/>
        </p:nvPicPr>
        <p:blipFill rotWithShape="1">
          <a:blip r:embed="rId3">
            <a:alphaModFix/>
          </a:blip>
          <a:srcRect b="0" l="0" r="0" t="0"/>
          <a:stretch/>
        </p:blipFill>
        <p:spPr>
          <a:xfrm>
            <a:off x="5265185" y="2276052"/>
            <a:ext cx="1661651" cy="1661651"/>
          </a:xfrm>
          <a:prstGeom prst="rect">
            <a:avLst/>
          </a:prstGeom>
          <a:noFill/>
          <a:ln>
            <a:noFill/>
          </a:ln>
        </p:spPr>
      </p:pic>
      <p:sp>
        <p:nvSpPr>
          <p:cNvPr id="367" name="Google Shape;367;p16"/>
          <p:cNvSpPr txBox="1"/>
          <p:nvPr/>
        </p:nvSpPr>
        <p:spPr>
          <a:xfrm>
            <a:off x="3960900" y="4475782"/>
            <a:ext cx="4270200" cy="143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Few visualizations are done the data used are for reference we will be linking the data with these maps.</a:t>
            </a:r>
            <a:endParaRPr sz="2400">
              <a:solidFill>
                <a:schemeClr val="dk1"/>
              </a:solidFill>
              <a:latin typeface="Times New Roman"/>
              <a:ea typeface="Times New Roman"/>
              <a:cs typeface="Times New Roman"/>
              <a:sym typeface="Times New Roman"/>
            </a:endParaRPr>
          </a:p>
        </p:txBody>
      </p:sp>
      <p:cxnSp>
        <p:nvCxnSpPr>
          <p:cNvPr id="368" name="Google Shape;368;p16"/>
          <p:cNvCxnSpPr/>
          <p:nvPr/>
        </p:nvCxnSpPr>
        <p:spPr>
          <a:xfrm flipH="1" rot="10800000">
            <a:off x="48450" y="713450"/>
            <a:ext cx="12095100" cy="53700"/>
          </a:xfrm>
          <a:prstGeom prst="straightConnector1">
            <a:avLst/>
          </a:prstGeom>
          <a:noFill/>
          <a:ln cap="flat" cmpd="sng" w="19050">
            <a:solidFill>
              <a:srgbClr val="000000"/>
            </a:solidFill>
            <a:prstDash val="solid"/>
            <a:round/>
            <a:headEnd len="med" w="med" type="none"/>
            <a:tailEnd len="med" w="med" type="none"/>
          </a:ln>
        </p:spPr>
      </p:cxnSp>
      <p:pic>
        <p:nvPicPr>
          <p:cNvPr descr="A picture containing shirt&#10;&#10;Description generated with very high confidence" id="369" name="Google Shape;369;p16"/>
          <p:cNvPicPr preferRelativeResize="0"/>
          <p:nvPr/>
        </p:nvPicPr>
        <p:blipFill rotWithShape="1">
          <a:blip r:embed="rId4">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370" name="Google Shape;370;p16"/>
          <p:cNvPicPr preferRelativeResize="0"/>
          <p:nvPr/>
        </p:nvPicPr>
        <p:blipFill rotWithShape="1">
          <a:blip r:embed="rId5">
            <a:alphaModFix/>
          </a:blip>
          <a:srcRect b="0" l="0" r="0" t="0"/>
          <a:stretch/>
        </p:blipFill>
        <p:spPr>
          <a:xfrm>
            <a:off x="11316824" y="-2"/>
            <a:ext cx="826726" cy="621175"/>
          </a:xfrm>
          <a:prstGeom prst="rect">
            <a:avLst/>
          </a:prstGeom>
          <a:noFill/>
          <a:ln>
            <a:noFill/>
          </a:ln>
        </p:spPr>
      </p:pic>
      <p:pic>
        <p:nvPicPr>
          <p:cNvPr id="371" name="Google Shape;371;p16"/>
          <p:cNvPicPr preferRelativeResize="0"/>
          <p:nvPr/>
        </p:nvPicPr>
        <p:blipFill>
          <a:blip r:embed="rId6">
            <a:alphaModFix/>
          </a:blip>
          <a:stretch>
            <a:fillRect/>
          </a:stretch>
        </p:blipFill>
        <p:spPr>
          <a:xfrm>
            <a:off x="381950" y="931088"/>
            <a:ext cx="3180300" cy="5588325"/>
          </a:xfrm>
          <a:prstGeom prst="rect">
            <a:avLst/>
          </a:prstGeom>
          <a:noFill/>
          <a:ln>
            <a:noFill/>
          </a:ln>
        </p:spPr>
      </p:pic>
      <p:pic>
        <p:nvPicPr>
          <p:cNvPr id="372" name="Google Shape;372;p16"/>
          <p:cNvPicPr preferRelativeResize="0"/>
          <p:nvPr/>
        </p:nvPicPr>
        <p:blipFill>
          <a:blip r:embed="rId7">
            <a:alphaModFix/>
          </a:blip>
          <a:stretch>
            <a:fillRect/>
          </a:stretch>
        </p:blipFill>
        <p:spPr>
          <a:xfrm>
            <a:off x="8629750" y="975000"/>
            <a:ext cx="2838800" cy="5500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pic>
        <p:nvPicPr>
          <p:cNvPr id="378" name="Google Shape;378;g8610553fcb_2_69"/>
          <p:cNvPicPr preferRelativeResize="0"/>
          <p:nvPr/>
        </p:nvPicPr>
        <p:blipFill rotWithShape="1">
          <a:blip r:embed="rId3">
            <a:alphaModFix/>
          </a:blip>
          <a:srcRect b="0" l="0" r="0" t="0"/>
          <a:stretch/>
        </p:blipFill>
        <p:spPr>
          <a:xfrm>
            <a:off x="322825" y="2621050"/>
            <a:ext cx="5675975" cy="1615900"/>
          </a:xfrm>
          <a:prstGeom prst="rect">
            <a:avLst/>
          </a:prstGeom>
          <a:noFill/>
          <a:ln>
            <a:noFill/>
          </a:ln>
        </p:spPr>
      </p:pic>
      <p:pic>
        <p:nvPicPr>
          <p:cNvPr id="379" name="Google Shape;379;g8610553fcb_2_69"/>
          <p:cNvPicPr preferRelativeResize="0"/>
          <p:nvPr/>
        </p:nvPicPr>
        <p:blipFill rotWithShape="1">
          <a:blip r:embed="rId4">
            <a:alphaModFix/>
          </a:blip>
          <a:srcRect b="0" l="0" r="0" t="0"/>
          <a:stretch/>
        </p:blipFill>
        <p:spPr>
          <a:xfrm>
            <a:off x="8163500" y="2680375"/>
            <a:ext cx="3773175" cy="1497275"/>
          </a:xfrm>
          <a:prstGeom prst="rect">
            <a:avLst/>
          </a:prstGeom>
          <a:noFill/>
          <a:ln>
            <a:noFill/>
          </a:ln>
        </p:spPr>
      </p:pic>
      <p:sp>
        <p:nvSpPr>
          <p:cNvPr id="380" name="Google Shape;380;g8610553fcb_2_69"/>
          <p:cNvSpPr txBox="1"/>
          <p:nvPr/>
        </p:nvSpPr>
        <p:spPr>
          <a:xfrm>
            <a:off x="9003153" y="4596333"/>
            <a:ext cx="2664000" cy="100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Notification based on the pollution levels</a:t>
            </a:r>
            <a:endParaRPr sz="2400">
              <a:solidFill>
                <a:srgbClr val="000000"/>
              </a:solidFill>
              <a:latin typeface="Times New Roman"/>
              <a:ea typeface="Times New Roman"/>
              <a:cs typeface="Times New Roman"/>
              <a:sym typeface="Times New Roman"/>
            </a:endParaRPr>
          </a:p>
        </p:txBody>
      </p:sp>
      <p:cxnSp>
        <p:nvCxnSpPr>
          <p:cNvPr id="381" name="Google Shape;381;g8610553fcb_2_69"/>
          <p:cNvCxnSpPr/>
          <p:nvPr/>
        </p:nvCxnSpPr>
        <p:spPr>
          <a:xfrm>
            <a:off x="6887282" y="3606162"/>
            <a:ext cx="644400" cy="0"/>
          </a:xfrm>
          <a:prstGeom prst="straightConnector1">
            <a:avLst/>
          </a:prstGeom>
          <a:noFill/>
          <a:ln cap="flat" cmpd="sng" w="19050">
            <a:solidFill>
              <a:srgbClr val="000000"/>
            </a:solidFill>
            <a:prstDash val="solid"/>
            <a:miter lim="800000"/>
            <a:headEnd len="sm" w="sm" type="none"/>
            <a:tailEnd len="med" w="med" type="triangle"/>
          </a:ln>
        </p:spPr>
      </p:cxnSp>
      <p:sp>
        <p:nvSpPr>
          <p:cNvPr id="382" name="Google Shape;382;g8610553fcb_2_69"/>
          <p:cNvSpPr txBox="1"/>
          <p:nvPr/>
        </p:nvSpPr>
        <p:spPr>
          <a:xfrm>
            <a:off x="2094238" y="301502"/>
            <a:ext cx="7882800" cy="1197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000000"/>
                </a:solidFill>
                <a:latin typeface="Poppins"/>
                <a:ea typeface="Poppins"/>
                <a:cs typeface="Poppins"/>
                <a:sym typeface="Poppins"/>
              </a:rPr>
              <a:t>Notification</a:t>
            </a:r>
            <a:endParaRPr b="1" sz="3600">
              <a:solidFill>
                <a:srgbClr val="000000"/>
              </a:solidFill>
              <a:latin typeface="Poppins"/>
              <a:ea typeface="Poppins"/>
              <a:cs typeface="Poppins"/>
              <a:sym typeface="Poppins"/>
            </a:endParaRPr>
          </a:p>
        </p:txBody>
      </p:sp>
      <p:pic>
        <p:nvPicPr>
          <p:cNvPr descr="A picture containing shirt&#10;&#10;Description generated with very high confidence" id="383" name="Google Shape;383;g8610553fcb_2_69"/>
          <p:cNvPicPr preferRelativeResize="0"/>
          <p:nvPr/>
        </p:nvPicPr>
        <p:blipFill rotWithShape="1">
          <a:blip r:embed="rId5">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384" name="Google Shape;384;g8610553fcb_2_69"/>
          <p:cNvPicPr preferRelativeResize="0"/>
          <p:nvPr/>
        </p:nvPicPr>
        <p:blipFill rotWithShape="1">
          <a:blip r:embed="rId6">
            <a:alphaModFix/>
          </a:blip>
          <a:srcRect b="0" l="0" r="0" t="0"/>
          <a:stretch/>
        </p:blipFill>
        <p:spPr>
          <a:xfrm>
            <a:off x="11316824" y="-2"/>
            <a:ext cx="826726" cy="621175"/>
          </a:xfrm>
          <a:prstGeom prst="rect">
            <a:avLst/>
          </a:prstGeom>
          <a:noFill/>
          <a:ln>
            <a:noFill/>
          </a:ln>
        </p:spPr>
      </p:pic>
      <p:cxnSp>
        <p:nvCxnSpPr>
          <p:cNvPr id="385" name="Google Shape;385;g8610553fcb_2_69"/>
          <p:cNvCxnSpPr/>
          <p:nvPr/>
        </p:nvCxnSpPr>
        <p:spPr>
          <a:xfrm flipH="1" rot="10800000">
            <a:off x="48450" y="1056275"/>
            <a:ext cx="12095100" cy="53700"/>
          </a:xfrm>
          <a:prstGeom prst="straightConnector1">
            <a:avLst/>
          </a:prstGeom>
          <a:noFill/>
          <a:ln cap="flat" cmpd="sng" w="19050">
            <a:solidFill>
              <a:srgbClr val="000000"/>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cxnSp>
        <p:nvCxnSpPr>
          <p:cNvPr id="391" name="Google Shape;391;g8097d35d5b_1_30"/>
          <p:cNvCxnSpPr/>
          <p:nvPr/>
        </p:nvCxnSpPr>
        <p:spPr>
          <a:xfrm flipH="1" rot="10800000">
            <a:off x="48450" y="996425"/>
            <a:ext cx="12095100" cy="53700"/>
          </a:xfrm>
          <a:prstGeom prst="straightConnector1">
            <a:avLst/>
          </a:prstGeom>
          <a:noFill/>
          <a:ln cap="flat" cmpd="sng" w="19050">
            <a:solidFill>
              <a:srgbClr val="000000"/>
            </a:solidFill>
            <a:prstDash val="solid"/>
            <a:round/>
            <a:headEnd len="med" w="med" type="none"/>
            <a:tailEnd len="med" w="med" type="none"/>
          </a:ln>
        </p:spPr>
      </p:cxnSp>
      <p:pic>
        <p:nvPicPr>
          <p:cNvPr descr="A picture containing shirt&#10;&#10;Description generated with very high confidence" id="392" name="Google Shape;392;g8097d35d5b_1_30"/>
          <p:cNvPicPr preferRelativeResize="0"/>
          <p:nvPr/>
        </p:nvPicPr>
        <p:blipFill rotWithShape="1">
          <a:blip r:embed="rId3">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393" name="Google Shape;393;g8097d35d5b_1_30"/>
          <p:cNvPicPr preferRelativeResize="0"/>
          <p:nvPr/>
        </p:nvPicPr>
        <p:blipFill rotWithShape="1">
          <a:blip r:embed="rId4">
            <a:alphaModFix/>
          </a:blip>
          <a:srcRect b="0" l="0" r="0" t="0"/>
          <a:stretch/>
        </p:blipFill>
        <p:spPr>
          <a:xfrm>
            <a:off x="11316824" y="-2"/>
            <a:ext cx="826726" cy="621175"/>
          </a:xfrm>
          <a:prstGeom prst="rect">
            <a:avLst/>
          </a:prstGeom>
          <a:noFill/>
          <a:ln>
            <a:noFill/>
          </a:ln>
        </p:spPr>
      </p:pic>
      <p:sp>
        <p:nvSpPr>
          <p:cNvPr id="394" name="Google Shape;394;g8097d35d5b_1_30"/>
          <p:cNvSpPr txBox="1"/>
          <p:nvPr/>
        </p:nvSpPr>
        <p:spPr>
          <a:xfrm>
            <a:off x="2094238" y="301502"/>
            <a:ext cx="7882800" cy="1197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latin typeface="Poppins"/>
                <a:ea typeface="Poppins"/>
                <a:cs typeface="Poppins"/>
                <a:sym typeface="Poppins"/>
              </a:rPr>
              <a:t>Demonstration</a:t>
            </a:r>
            <a:endParaRPr b="1" sz="3600">
              <a:solidFill>
                <a:srgbClr val="000000"/>
              </a:solidFill>
              <a:latin typeface="Poppins"/>
              <a:ea typeface="Poppins"/>
              <a:cs typeface="Poppins"/>
              <a:sym typeface="Poppins"/>
            </a:endParaRPr>
          </a:p>
        </p:txBody>
      </p:sp>
      <p:pic>
        <p:nvPicPr>
          <p:cNvPr id="395" name="Google Shape;395;g8097d35d5b_1_30" title="App_graphs.mkv">
            <a:hlinkClick r:id="rId5"/>
          </p:cNvPr>
          <p:cNvPicPr preferRelativeResize="0"/>
          <p:nvPr/>
        </p:nvPicPr>
        <p:blipFill>
          <a:blip r:embed="rId6">
            <a:alphaModFix/>
          </a:blip>
          <a:stretch>
            <a:fillRect/>
          </a:stretch>
        </p:blipFill>
        <p:spPr>
          <a:xfrm>
            <a:off x="3749650" y="1714502"/>
            <a:ext cx="4572000" cy="3429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99" name="Shape 399"/>
        <p:cNvGrpSpPr/>
        <p:nvPr/>
      </p:nvGrpSpPr>
      <p:grpSpPr>
        <a:xfrm>
          <a:off x="0" y="0"/>
          <a:ext cx="0" cy="0"/>
          <a:chOff x="0" y="0"/>
          <a:chExt cx="0" cy="0"/>
        </a:xfrm>
      </p:grpSpPr>
      <p:sp>
        <p:nvSpPr>
          <p:cNvPr id="400" name="Google Shape;400;p17"/>
          <p:cNvSpPr/>
          <p:nvPr/>
        </p:nvSpPr>
        <p:spPr>
          <a:xfrm>
            <a:off x="0" y="-3324"/>
            <a:ext cx="12192000" cy="6861324"/>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1" name="Google Shape;401;p17"/>
          <p:cNvSpPr/>
          <p:nvPr/>
        </p:nvSpPr>
        <p:spPr>
          <a:xfrm>
            <a:off x="795338" y="981075"/>
            <a:ext cx="10601325" cy="4552949"/>
          </a:xfrm>
          <a:prstGeom prst="rect">
            <a:avLst/>
          </a:prstGeom>
          <a:solidFill>
            <a:schemeClr val="lt1"/>
          </a:solidFill>
          <a:ln cap="sq" cmpd="thinThick" w="1270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2" name="Google Shape;402;p17"/>
          <p:cNvSpPr txBox="1"/>
          <p:nvPr>
            <p:ph type="title"/>
          </p:nvPr>
        </p:nvSpPr>
        <p:spPr>
          <a:xfrm>
            <a:off x="1537097" y="1428750"/>
            <a:ext cx="9117807" cy="210502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sz="6000">
                <a:solidFill>
                  <a:schemeClr val="dk1"/>
                </a:solidFill>
                <a:latin typeface="Calibri"/>
                <a:ea typeface="Calibri"/>
                <a:cs typeface="Calibri"/>
                <a:sym typeface="Calibri"/>
              </a:rPr>
              <a:t>Server Setup</a:t>
            </a:r>
            <a:endParaRPr/>
          </a:p>
        </p:txBody>
      </p:sp>
      <p:cxnSp>
        <p:nvCxnSpPr>
          <p:cNvPr id="403" name="Google Shape;403;p17"/>
          <p:cNvCxnSpPr/>
          <p:nvPr/>
        </p:nvCxnSpPr>
        <p:spPr>
          <a:xfrm>
            <a:off x="3352800" y="3771366"/>
            <a:ext cx="5486400" cy="0"/>
          </a:xfrm>
          <a:prstGeom prst="straightConnector1">
            <a:avLst/>
          </a:prstGeom>
          <a:noFill/>
          <a:ln cap="flat" cmpd="sng" w="22225">
            <a:solidFill>
              <a:srgbClr val="7F7F7F"/>
            </a:solidFill>
            <a:prstDash val="solid"/>
            <a:miter lim="800000"/>
            <a:headEnd len="sm" w="sm" type="none"/>
            <a:tailEnd len="sm" w="sm" type="none"/>
          </a:ln>
        </p:spPr>
      </p:cxnSp>
      <p:pic>
        <p:nvPicPr>
          <p:cNvPr descr="A picture containing shirt&#10;&#10;Description generated with very high confidence" id="404" name="Google Shape;404;p17"/>
          <p:cNvPicPr preferRelativeResize="0"/>
          <p:nvPr/>
        </p:nvPicPr>
        <p:blipFill rotWithShape="1">
          <a:blip r:embed="rId3">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405" name="Google Shape;405;p17"/>
          <p:cNvPicPr preferRelativeResize="0"/>
          <p:nvPr/>
        </p:nvPicPr>
        <p:blipFill rotWithShape="1">
          <a:blip r:embed="rId4">
            <a:alphaModFix/>
          </a:blip>
          <a:srcRect b="0" l="0" r="0" t="0"/>
          <a:stretch/>
        </p:blipFill>
        <p:spPr>
          <a:xfrm>
            <a:off x="11316824" y="-2"/>
            <a:ext cx="826726" cy="621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09" name="Shape 409"/>
        <p:cNvGrpSpPr/>
        <p:nvPr/>
      </p:nvGrpSpPr>
      <p:grpSpPr>
        <a:xfrm>
          <a:off x="0" y="0"/>
          <a:ext cx="0" cy="0"/>
          <a:chOff x="0" y="0"/>
          <a:chExt cx="0" cy="0"/>
        </a:xfrm>
      </p:grpSpPr>
      <p:sp>
        <p:nvSpPr>
          <p:cNvPr id="410" name="Google Shape;410;p18"/>
          <p:cNvSpPr txBox="1"/>
          <p:nvPr/>
        </p:nvSpPr>
        <p:spPr>
          <a:xfrm>
            <a:off x="214209" y="410370"/>
            <a:ext cx="11763600" cy="6996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None/>
            </a:pPr>
            <a:r>
              <a:rPr b="1" lang="en-US" sz="3600">
                <a:solidFill>
                  <a:srgbClr val="000000"/>
                </a:solidFill>
                <a:latin typeface="Poppins"/>
                <a:ea typeface="Poppins"/>
                <a:cs typeface="Poppins"/>
                <a:sym typeface="Poppins"/>
              </a:rPr>
              <a:t>Server Creation</a:t>
            </a:r>
            <a:endParaRPr b="1" sz="3600">
              <a:solidFill>
                <a:srgbClr val="000000"/>
              </a:solidFill>
              <a:latin typeface="Poppins"/>
              <a:ea typeface="Poppins"/>
              <a:cs typeface="Poppins"/>
              <a:sym typeface="Poppins"/>
            </a:endParaRPr>
          </a:p>
        </p:txBody>
      </p:sp>
      <p:sp>
        <p:nvSpPr>
          <p:cNvPr id="411" name="Google Shape;411;p18"/>
          <p:cNvSpPr txBox="1"/>
          <p:nvPr/>
        </p:nvSpPr>
        <p:spPr>
          <a:xfrm>
            <a:off x="1226000" y="1239400"/>
            <a:ext cx="9196200" cy="1423200"/>
          </a:xfrm>
          <a:prstGeom prst="rect">
            <a:avLst/>
          </a:prstGeom>
          <a:noFill/>
          <a:ln>
            <a:noFill/>
          </a:ln>
        </p:spPr>
        <p:txBody>
          <a:bodyPr anchorCtr="0" anchor="t" bIns="121900" lIns="121900" spcFirstLastPara="1" rIns="121900" wrap="square" tIns="121900">
            <a:noAutofit/>
          </a:bodyPr>
          <a:lstStyle/>
          <a:p>
            <a:pPr indent="-381000" lvl="0" marL="457200" marR="0" rtl="0" algn="l">
              <a:spcBef>
                <a:spcPts val="0"/>
              </a:spcBef>
              <a:spcAft>
                <a:spcPts val="0"/>
              </a:spcAft>
              <a:buClr>
                <a:srgbClr val="202124"/>
              </a:buClr>
              <a:buSzPts val="2400"/>
              <a:buFont typeface="Times New Roman"/>
              <a:buChar char="•"/>
            </a:pPr>
            <a:r>
              <a:rPr lang="en-US" sz="2400">
                <a:solidFill>
                  <a:srgbClr val="202124"/>
                </a:solidFill>
                <a:highlight>
                  <a:srgbClr val="FFFFFF"/>
                </a:highlight>
                <a:latin typeface="Times New Roman"/>
                <a:ea typeface="Times New Roman"/>
                <a:cs typeface="Times New Roman"/>
                <a:sym typeface="Times New Roman"/>
              </a:rPr>
              <a:t>Created a Linux virtual machine instance in Google Compute Engine using the google cloud console.</a:t>
            </a:r>
            <a:endParaRPr sz="2400">
              <a:solidFill>
                <a:srgbClr val="202124"/>
              </a:solidFill>
              <a:highlight>
                <a:srgbClr val="FFFFFF"/>
              </a:highlight>
              <a:latin typeface="Times New Roman"/>
              <a:ea typeface="Times New Roman"/>
              <a:cs typeface="Times New Roman"/>
              <a:sym typeface="Times New Roman"/>
            </a:endParaRPr>
          </a:p>
          <a:p>
            <a:pPr indent="-381000" lvl="0" marL="457200" marR="0" rtl="0" algn="l">
              <a:spcBef>
                <a:spcPts val="0"/>
              </a:spcBef>
              <a:spcAft>
                <a:spcPts val="0"/>
              </a:spcAft>
              <a:buClr>
                <a:srgbClr val="202124"/>
              </a:buClr>
              <a:buSzPts val="2400"/>
              <a:buFont typeface="Times New Roman"/>
              <a:buChar char="•"/>
            </a:pPr>
            <a:r>
              <a:rPr lang="en-US" sz="2400">
                <a:solidFill>
                  <a:srgbClr val="202124"/>
                </a:solidFill>
                <a:highlight>
                  <a:srgbClr val="FFFFFF"/>
                </a:highlight>
                <a:latin typeface="Times New Roman"/>
                <a:ea typeface="Times New Roman"/>
                <a:cs typeface="Times New Roman"/>
                <a:sym typeface="Times New Roman"/>
              </a:rPr>
              <a:t>Deployed a simple Apache web server on the virtual machine instance.</a:t>
            </a:r>
            <a:endParaRPr sz="2400">
              <a:solidFill>
                <a:srgbClr val="202124"/>
              </a:solidFill>
              <a:highlight>
                <a:srgbClr val="FFFFFF"/>
              </a:highlight>
              <a:latin typeface="Times New Roman"/>
              <a:ea typeface="Times New Roman"/>
              <a:cs typeface="Times New Roman"/>
              <a:sym typeface="Times New Roman"/>
            </a:endParaRPr>
          </a:p>
          <a:p>
            <a:pPr indent="-381000" lvl="0" marL="457200" marR="0" rtl="0" algn="l">
              <a:spcBef>
                <a:spcPts val="0"/>
              </a:spcBef>
              <a:spcAft>
                <a:spcPts val="0"/>
              </a:spcAft>
              <a:buClr>
                <a:srgbClr val="202124"/>
              </a:buClr>
              <a:buSzPts val="2400"/>
              <a:buFont typeface="Times New Roman"/>
              <a:buChar char="•"/>
            </a:pPr>
            <a:r>
              <a:rPr lang="en-US" sz="2400">
                <a:solidFill>
                  <a:srgbClr val="202124"/>
                </a:solidFill>
                <a:highlight>
                  <a:srgbClr val="FFFFFF"/>
                </a:highlight>
                <a:latin typeface="Times New Roman"/>
                <a:ea typeface="Times New Roman"/>
                <a:cs typeface="Times New Roman"/>
                <a:sym typeface="Times New Roman"/>
              </a:rPr>
              <a:t>The server is set up and the required values were added</a:t>
            </a:r>
            <a:endParaRPr sz="2400">
              <a:solidFill>
                <a:srgbClr val="202124"/>
              </a:solidFill>
              <a:highlight>
                <a:srgbClr val="FFFFFF"/>
              </a:highlight>
              <a:latin typeface="Times New Roman"/>
              <a:ea typeface="Times New Roman"/>
              <a:cs typeface="Times New Roman"/>
              <a:sym typeface="Times New Roman"/>
            </a:endParaRPr>
          </a:p>
        </p:txBody>
      </p:sp>
      <p:pic>
        <p:nvPicPr>
          <p:cNvPr descr="A picture containing shirt&#10;&#10;Description generated with very high confidence" id="412" name="Google Shape;412;p18"/>
          <p:cNvPicPr preferRelativeResize="0"/>
          <p:nvPr/>
        </p:nvPicPr>
        <p:blipFill rotWithShape="1">
          <a:blip r:embed="rId3">
            <a:alphaModFix/>
          </a:blip>
          <a:srcRect b="0" l="0" r="0" t="0"/>
          <a:stretch/>
        </p:blipFill>
        <p:spPr>
          <a:xfrm>
            <a:off x="0" y="-5"/>
            <a:ext cx="1323693" cy="889783"/>
          </a:xfrm>
          <a:prstGeom prst="rect">
            <a:avLst/>
          </a:prstGeom>
          <a:noFill/>
          <a:ln>
            <a:noFill/>
          </a:ln>
        </p:spPr>
      </p:pic>
      <p:pic>
        <p:nvPicPr>
          <p:cNvPr descr="A picture containing drawing&#10;&#10;Description generated with very high confidence" id="413" name="Google Shape;413;p18"/>
          <p:cNvPicPr preferRelativeResize="0"/>
          <p:nvPr/>
        </p:nvPicPr>
        <p:blipFill rotWithShape="1">
          <a:blip r:embed="rId4">
            <a:alphaModFix/>
          </a:blip>
          <a:srcRect b="0" l="0" r="0" t="0"/>
          <a:stretch/>
        </p:blipFill>
        <p:spPr>
          <a:xfrm>
            <a:off x="10868157" y="0"/>
            <a:ext cx="1323694" cy="759872"/>
          </a:xfrm>
          <a:prstGeom prst="rect">
            <a:avLst/>
          </a:prstGeom>
          <a:noFill/>
          <a:ln>
            <a:noFill/>
          </a:ln>
        </p:spPr>
      </p:pic>
      <p:cxnSp>
        <p:nvCxnSpPr>
          <p:cNvPr id="414" name="Google Shape;414;p18"/>
          <p:cNvCxnSpPr/>
          <p:nvPr/>
        </p:nvCxnSpPr>
        <p:spPr>
          <a:xfrm flipH="1" rot="10800000">
            <a:off x="48450" y="1056275"/>
            <a:ext cx="12095100" cy="53700"/>
          </a:xfrm>
          <a:prstGeom prst="straightConnector1">
            <a:avLst/>
          </a:prstGeom>
          <a:noFill/>
          <a:ln cap="flat" cmpd="sng" w="19050">
            <a:solidFill>
              <a:srgbClr val="000000"/>
            </a:solidFill>
            <a:prstDash val="solid"/>
            <a:round/>
            <a:headEnd len="med" w="med" type="none"/>
            <a:tailEnd len="med" w="med" type="none"/>
          </a:ln>
        </p:spPr>
      </p:cxnSp>
      <p:pic>
        <p:nvPicPr>
          <p:cNvPr id="415" name="Google Shape;415;p18"/>
          <p:cNvPicPr preferRelativeResize="0"/>
          <p:nvPr/>
        </p:nvPicPr>
        <p:blipFill>
          <a:blip r:embed="rId5">
            <a:alphaModFix/>
          </a:blip>
          <a:stretch>
            <a:fillRect/>
          </a:stretch>
        </p:blipFill>
        <p:spPr>
          <a:xfrm>
            <a:off x="1656125" y="3291175"/>
            <a:ext cx="8335950" cy="3566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g8610553fcb_2_43"/>
          <p:cNvSpPr txBox="1"/>
          <p:nvPr/>
        </p:nvSpPr>
        <p:spPr>
          <a:xfrm>
            <a:off x="479062" y="4523237"/>
            <a:ext cx="11148300" cy="2334900"/>
          </a:xfrm>
          <a:prstGeom prst="rect">
            <a:avLst/>
          </a:prstGeom>
          <a:noFill/>
          <a:ln>
            <a:noFill/>
          </a:ln>
        </p:spPr>
        <p:txBody>
          <a:bodyPr anchorCtr="0" anchor="t" bIns="121900" lIns="121900" spcFirstLastPara="1" rIns="121900" wrap="square" tIns="121900">
            <a:noAutofit/>
          </a:bodyPr>
          <a:lstStyle/>
          <a:p>
            <a:pPr indent="-381000" lvl="0" marL="342900" rtl="0" algn="l">
              <a:lnSpc>
                <a:spcPct val="90000"/>
              </a:lnSpc>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Once the server is started, we get the external </a:t>
            </a:r>
            <a:r>
              <a:rPr lang="en-US" sz="2400">
                <a:latin typeface="Times New Roman"/>
                <a:ea typeface="Times New Roman"/>
                <a:cs typeface="Times New Roman"/>
                <a:sym typeface="Times New Roman"/>
              </a:rPr>
              <a:t>IP</a:t>
            </a:r>
            <a:r>
              <a:rPr lang="en-US" sz="2400">
                <a:solidFill>
                  <a:srgbClr val="000000"/>
                </a:solidFill>
                <a:latin typeface="Times New Roman"/>
                <a:ea typeface="Times New Roman"/>
                <a:cs typeface="Times New Roman"/>
                <a:sym typeface="Times New Roman"/>
              </a:rPr>
              <a:t> through which we can access the server.</a:t>
            </a:r>
            <a:endParaRPr sz="2400">
              <a:solidFill>
                <a:srgbClr val="000000"/>
              </a:solidFill>
              <a:latin typeface="Times New Roman"/>
              <a:ea typeface="Times New Roman"/>
              <a:cs typeface="Times New Roman"/>
              <a:sym typeface="Times New Roman"/>
            </a:endParaRPr>
          </a:p>
          <a:p>
            <a:pPr indent="-381000" lvl="0" marL="342900" rtl="0" algn="l">
              <a:lnSpc>
                <a:spcPct val="90000"/>
              </a:lnSpc>
              <a:spcBef>
                <a:spcPts val="2133"/>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We connect to the virtual machine instance via the ssh.</a:t>
            </a:r>
            <a:endParaRPr sz="2400">
              <a:solidFill>
                <a:srgbClr val="000000"/>
              </a:solidFill>
              <a:latin typeface="Times New Roman"/>
              <a:ea typeface="Times New Roman"/>
              <a:cs typeface="Times New Roman"/>
              <a:sym typeface="Times New Roman"/>
            </a:endParaRPr>
          </a:p>
          <a:p>
            <a:pPr indent="-381000" lvl="0" marL="342900" rtl="0" algn="l">
              <a:lnSpc>
                <a:spcPct val="90000"/>
              </a:lnSpc>
              <a:spcBef>
                <a:spcPts val="2133"/>
              </a:spcBef>
              <a:spcAft>
                <a:spcPts val="2133"/>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We now interact with the virtual machine instance using the terminal window.</a:t>
            </a:r>
            <a:endParaRPr sz="2400">
              <a:solidFill>
                <a:srgbClr val="000000"/>
              </a:solidFill>
              <a:latin typeface="Times New Roman"/>
              <a:ea typeface="Times New Roman"/>
              <a:cs typeface="Times New Roman"/>
              <a:sym typeface="Times New Roman"/>
            </a:endParaRPr>
          </a:p>
        </p:txBody>
      </p:sp>
      <p:sp>
        <p:nvSpPr>
          <p:cNvPr id="422" name="Google Shape;422;g8610553fcb_2_43"/>
          <p:cNvSpPr txBox="1"/>
          <p:nvPr/>
        </p:nvSpPr>
        <p:spPr>
          <a:xfrm>
            <a:off x="1269111" y="326776"/>
            <a:ext cx="9568200" cy="617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rgbClr val="000000"/>
                </a:solidFill>
                <a:latin typeface="Poppins"/>
                <a:ea typeface="Poppins"/>
                <a:cs typeface="Poppins"/>
                <a:sym typeface="Poppins"/>
              </a:rPr>
              <a:t>Further Steps</a:t>
            </a:r>
            <a:endParaRPr b="1" sz="3600">
              <a:solidFill>
                <a:srgbClr val="000000"/>
              </a:solidFill>
              <a:latin typeface="Poppins"/>
              <a:ea typeface="Poppins"/>
              <a:cs typeface="Poppins"/>
              <a:sym typeface="Poppins"/>
            </a:endParaRPr>
          </a:p>
        </p:txBody>
      </p:sp>
      <p:pic>
        <p:nvPicPr>
          <p:cNvPr descr="A picture containing shirt&#10;&#10;Description generated with very high confidence" id="423" name="Google Shape;423;g8610553fcb_2_43"/>
          <p:cNvPicPr preferRelativeResize="0"/>
          <p:nvPr/>
        </p:nvPicPr>
        <p:blipFill rotWithShape="1">
          <a:blip r:embed="rId3">
            <a:alphaModFix/>
          </a:blip>
          <a:srcRect b="0" l="0" r="0" t="0"/>
          <a:stretch/>
        </p:blipFill>
        <p:spPr>
          <a:xfrm>
            <a:off x="58674" y="92550"/>
            <a:ext cx="1505648" cy="797935"/>
          </a:xfrm>
          <a:prstGeom prst="rect">
            <a:avLst/>
          </a:prstGeom>
          <a:noFill/>
          <a:ln>
            <a:noFill/>
          </a:ln>
        </p:spPr>
      </p:pic>
      <p:pic>
        <p:nvPicPr>
          <p:cNvPr descr="A picture containing drawing&#10;&#10;Description generated with very high confidence" id="424" name="Google Shape;424;g8610553fcb_2_43"/>
          <p:cNvPicPr preferRelativeResize="0"/>
          <p:nvPr/>
        </p:nvPicPr>
        <p:blipFill rotWithShape="1">
          <a:blip r:embed="rId4">
            <a:alphaModFix/>
          </a:blip>
          <a:srcRect b="0" l="0" r="0" t="0"/>
          <a:stretch/>
        </p:blipFill>
        <p:spPr>
          <a:xfrm>
            <a:off x="10686355" y="14725"/>
            <a:ext cx="1505650" cy="681437"/>
          </a:xfrm>
          <a:prstGeom prst="rect">
            <a:avLst/>
          </a:prstGeom>
          <a:noFill/>
          <a:ln>
            <a:noFill/>
          </a:ln>
        </p:spPr>
      </p:pic>
      <p:cxnSp>
        <p:nvCxnSpPr>
          <p:cNvPr id="425" name="Google Shape;425;g8610553fcb_2_43"/>
          <p:cNvCxnSpPr/>
          <p:nvPr/>
        </p:nvCxnSpPr>
        <p:spPr>
          <a:xfrm flipH="1" rot="10800000">
            <a:off x="48450" y="890475"/>
            <a:ext cx="12095100" cy="53700"/>
          </a:xfrm>
          <a:prstGeom prst="straightConnector1">
            <a:avLst/>
          </a:prstGeom>
          <a:noFill/>
          <a:ln cap="flat" cmpd="sng" w="19050">
            <a:solidFill>
              <a:srgbClr val="000000"/>
            </a:solidFill>
            <a:prstDash val="solid"/>
            <a:round/>
            <a:headEnd len="med" w="med" type="none"/>
            <a:tailEnd len="med" w="med" type="none"/>
          </a:ln>
        </p:spPr>
      </p:cxnSp>
      <p:pic>
        <p:nvPicPr>
          <p:cNvPr id="426" name="Google Shape;426;g8610553fcb_2_43"/>
          <p:cNvPicPr preferRelativeResize="0"/>
          <p:nvPr/>
        </p:nvPicPr>
        <p:blipFill>
          <a:blip r:embed="rId5">
            <a:alphaModFix/>
          </a:blip>
          <a:stretch>
            <a:fillRect/>
          </a:stretch>
        </p:blipFill>
        <p:spPr>
          <a:xfrm>
            <a:off x="1311900" y="1195825"/>
            <a:ext cx="9568201" cy="332741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30" name="Shape 430"/>
        <p:cNvGrpSpPr/>
        <p:nvPr/>
      </p:nvGrpSpPr>
      <p:grpSpPr>
        <a:xfrm>
          <a:off x="0" y="0"/>
          <a:ext cx="0" cy="0"/>
          <a:chOff x="0" y="0"/>
          <a:chExt cx="0" cy="0"/>
        </a:xfrm>
      </p:grpSpPr>
      <p:cxnSp>
        <p:nvCxnSpPr>
          <p:cNvPr id="431" name="Google Shape;431;p19"/>
          <p:cNvCxnSpPr/>
          <p:nvPr/>
        </p:nvCxnSpPr>
        <p:spPr>
          <a:xfrm>
            <a:off x="897636" y="1957388"/>
            <a:ext cx="10396728" cy="0"/>
          </a:xfrm>
          <a:prstGeom prst="straightConnector1">
            <a:avLst/>
          </a:prstGeom>
          <a:noFill/>
          <a:ln cap="flat" cmpd="sng" w="22225">
            <a:solidFill>
              <a:srgbClr val="7F7F7F"/>
            </a:solidFill>
            <a:prstDash val="solid"/>
            <a:miter lim="800000"/>
            <a:headEnd len="sm" w="sm" type="none"/>
            <a:tailEnd len="sm" w="sm" type="none"/>
          </a:ln>
        </p:spPr>
      </p:cxnSp>
      <p:sp>
        <p:nvSpPr>
          <p:cNvPr id="432" name="Google Shape;432;p19"/>
          <p:cNvSpPr txBox="1"/>
          <p:nvPr>
            <p:ph idx="1" type="body"/>
          </p:nvPr>
        </p:nvSpPr>
        <p:spPr>
          <a:xfrm>
            <a:off x="838200" y="2269173"/>
            <a:ext cx="10515600" cy="36599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Data is in the format latitude, longitude and pollution level</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server stores the values of pollution levels of various places and this information is made available to the app</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app calculates the least polluted route based on these values and suggests this route to the user.</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433" name="Google Shape;433;p19"/>
          <p:cNvSpPr txBox="1"/>
          <p:nvPr/>
        </p:nvSpPr>
        <p:spPr>
          <a:xfrm>
            <a:off x="1771396" y="1143785"/>
            <a:ext cx="903224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Poppins"/>
                <a:ea typeface="Poppins"/>
                <a:cs typeface="Poppins"/>
                <a:sym typeface="Poppins"/>
              </a:rPr>
              <a:t>Data Stored in Server</a:t>
            </a:r>
            <a:endParaRPr sz="3600">
              <a:solidFill>
                <a:schemeClr val="dk1"/>
              </a:solidFill>
              <a:latin typeface="Poppins"/>
              <a:ea typeface="Poppins"/>
              <a:cs typeface="Poppins"/>
              <a:sym typeface="Poppins"/>
            </a:endParaRPr>
          </a:p>
        </p:txBody>
      </p:sp>
      <p:pic>
        <p:nvPicPr>
          <p:cNvPr descr="A picture containing shirt&#10;&#10;Description generated with very high confidence" id="434" name="Google Shape;434;p19"/>
          <p:cNvPicPr preferRelativeResize="0"/>
          <p:nvPr/>
        </p:nvPicPr>
        <p:blipFill rotWithShape="1">
          <a:blip r:embed="rId3">
            <a:alphaModFix/>
          </a:blip>
          <a:srcRect b="0" l="0" r="0" t="0"/>
          <a:stretch/>
        </p:blipFill>
        <p:spPr>
          <a:xfrm>
            <a:off x="0" y="-4"/>
            <a:ext cx="706025" cy="621176"/>
          </a:xfrm>
          <a:prstGeom prst="rect">
            <a:avLst/>
          </a:prstGeom>
          <a:noFill/>
          <a:ln>
            <a:noFill/>
          </a:ln>
        </p:spPr>
      </p:pic>
      <p:pic>
        <p:nvPicPr>
          <p:cNvPr descr="A picture containing drawing&#10;&#10;Description generated with very high confidence" id="435" name="Google Shape;435;p19"/>
          <p:cNvPicPr preferRelativeResize="0"/>
          <p:nvPr/>
        </p:nvPicPr>
        <p:blipFill rotWithShape="1">
          <a:blip r:embed="rId4">
            <a:alphaModFix/>
          </a:blip>
          <a:srcRect b="0" l="0" r="0" t="0"/>
          <a:stretch/>
        </p:blipFill>
        <p:spPr>
          <a:xfrm>
            <a:off x="11353799" y="-2"/>
            <a:ext cx="826726" cy="62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1" name="Shape 111"/>
        <p:cNvGrpSpPr/>
        <p:nvPr/>
      </p:nvGrpSpPr>
      <p:grpSpPr>
        <a:xfrm>
          <a:off x="0" y="0"/>
          <a:ext cx="0" cy="0"/>
          <a:chOff x="0" y="0"/>
          <a:chExt cx="0" cy="0"/>
        </a:xfrm>
      </p:grpSpPr>
      <p:sp>
        <p:nvSpPr>
          <p:cNvPr id="112" name="Google Shape;112;p3"/>
          <p:cNvSpPr/>
          <p:nvPr/>
        </p:nvSpPr>
        <p:spPr>
          <a:xfrm>
            <a:off x="1306799" y="746736"/>
            <a:ext cx="8032529" cy="7241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3600" u="none" cap="none" strike="noStrike">
                <a:solidFill>
                  <a:schemeClr val="dk1"/>
                </a:solidFill>
                <a:latin typeface="Poppins"/>
                <a:ea typeface="Poppins"/>
                <a:cs typeface="Poppins"/>
                <a:sym typeface="Poppins"/>
              </a:rPr>
              <a:t>Project Guide</a:t>
            </a:r>
            <a:endParaRPr sz="1000"/>
          </a:p>
        </p:txBody>
      </p:sp>
      <p:sp>
        <p:nvSpPr>
          <p:cNvPr id="113" name="Google Shape;113;p3"/>
          <p:cNvSpPr/>
          <p:nvPr/>
        </p:nvSpPr>
        <p:spPr>
          <a:xfrm>
            <a:off x="1091608" y="1424762"/>
            <a:ext cx="7249751" cy="4203877"/>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2"/>
              </a:buClr>
              <a:buSzPts val="1800"/>
              <a:buFont typeface="Arial"/>
              <a:buNone/>
            </a:pPr>
            <a:r>
              <a:rPr i="0" lang="en-US" sz="3200" u="none" cap="none" strike="noStrike">
                <a:solidFill>
                  <a:schemeClr val="dk1"/>
                </a:solidFill>
                <a:latin typeface="Poppins"/>
                <a:ea typeface="Poppins"/>
                <a:cs typeface="Poppins"/>
                <a:sym typeface="Poppins"/>
              </a:rPr>
              <a:t>Prof. M Rajasekar</a:t>
            </a:r>
            <a:endParaRPr>
              <a:latin typeface="Poppins"/>
              <a:ea typeface="Poppins"/>
              <a:cs typeface="Poppins"/>
              <a:sym typeface="Poppins"/>
            </a:endParaRPr>
          </a:p>
          <a:p>
            <a:pPr indent="0" lvl="0" marL="114300" marR="0" rtl="0" algn="l">
              <a:lnSpc>
                <a:spcPct val="115000"/>
              </a:lnSpc>
              <a:spcBef>
                <a:spcPts val="0"/>
              </a:spcBef>
              <a:spcAft>
                <a:spcPts val="0"/>
              </a:spcAft>
              <a:buClr>
                <a:schemeClr val="dk2"/>
              </a:buClr>
              <a:buSzPts val="1800"/>
              <a:buFont typeface="Arial"/>
              <a:buNone/>
            </a:pPr>
            <a:r>
              <a:rPr i="0" lang="en-US" sz="3200" u="none" cap="none" strike="noStrike">
                <a:solidFill>
                  <a:schemeClr val="dk1"/>
                </a:solidFill>
                <a:latin typeface="Poppins"/>
                <a:ea typeface="Poppins"/>
                <a:cs typeface="Poppins"/>
                <a:sym typeface="Poppins"/>
              </a:rPr>
              <a:t>Associate Professor, ECE Dept</a:t>
            </a:r>
            <a:endParaRPr>
              <a:latin typeface="Poppins"/>
              <a:ea typeface="Poppins"/>
              <a:cs typeface="Poppins"/>
              <a:sym typeface="Poppins"/>
            </a:endParaRPr>
          </a:p>
          <a:p>
            <a:pPr indent="0" lvl="0" marL="114300" marR="0" rtl="0" algn="l">
              <a:lnSpc>
                <a:spcPct val="115000"/>
              </a:lnSpc>
              <a:spcBef>
                <a:spcPts val="0"/>
              </a:spcBef>
              <a:spcAft>
                <a:spcPts val="0"/>
              </a:spcAft>
              <a:buClr>
                <a:schemeClr val="dk2"/>
              </a:buClr>
              <a:buSzPts val="1800"/>
              <a:buFont typeface="Arial"/>
              <a:buNone/>
            </a:pPr>
            <a:r>
              <a:rPr i="0" lang="en-US" sz="3200" u="none" cap="none" strike="noStrike">
                <a:solidFill>
                  <a:schemeClr val="dk1"/>
                </a:solidFill>
                <a:latin typeface="Poppins"/>
                <a:ea typeface="Poppins"/>
                <a:cs typeface="Poppins"/>
                <a:sym typeface="Poppins"/>
              </a:rPr>
              <a:t>PES University</a:t>
            </a:r>
            <a:endParaRPr>
              <a:latin typeface="Poppins"/>
              <a:ea typeface="Poppins"/>
              <a:cs typeface="Poppins"/>
              <a:sym typeface="Poppins"/>
            </a:endParaRPr>
          </a:p>
          <a:p>
            <a:pPr indent="0" lvl="0" marL="1143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descr="Image result for rajasekar pes" id="114" name="Google Shape;114;p3"/>
          <p:cNvPicPr preferRelativeResize="0"/>
          <p:nvPr/>
        </p:nvPicPr>
        <p:blipFill rotWithShape="1">
          <a:blip r:embed="rId3">
            <a:alphaModFix/>
          </a:blip>
          <a:srcRect b="0" l="0" r="0" t="0"/>
          <a:stretch/>
        </p:blipFill>
        <p:spPr>
          <a:xfrm>
            <a:off x="7653707" y="1470935"/>
            <a:ext cx="2373274" cy="2408938"/>
          </a:xfrm>
          <a:prstGeom prst="rect">
            <a:avLst/>
          </a:prstGeom>
          <a:noFill/>
          <a:ln>
            <a:noFill/>
          </a:ln>
        </p:spPr>
      </p:pic>
      <p:pic>
        <p:nvPicPr>
          <p:cNvPr descr="A picture containing shirt&#10;&#10;Description generated with very high confidence" id="115" name="Google Shape;115;p3"/>
          <p:cNvPicPr preferRelativeResize="0"/>
          <p:nvPr/>
        </p:nvPicPr>
        <p:blipFill rotWithShape="1">
          <a:blip r:embed="rId4">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116" name="Google Shape;116;p3"/>
          <p:cNvPicPr preferRelativeResize="0"/>
          <p:nvPr/>
        </p:nvPicPr>
        <p:blipFill rotWithShape="1">
          <a:blip r:embed="rId5">
            <a:alphaModFix/>
          </a:blip>
          <a:srcRect b="0" l="0" r="0" t="0"/>
          <a:stretch/>
        </p:blipFill>
        <p:spPr>
          <a:xfrm>
            <a:off x="11316824" y="-2"/>
            <a:ext cx="826726" cy="6211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g8610553fcb_2_31"/>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Poppins"/>
                <a:ea typeface="Poppins"/>
                <a:cs typeface="Poppins"/>
                <a:sym typeface="Poppins"/>
              </a:rPr>
              <a:t>Conclusion</a:t>
            </a:r>
            <a:endParaRPr b="1" sz="3600">
              <a:latin typeface="Poppins"/>
              <a:ea typeface="Poppins"/>
              <a:cs typeface="Poppins"/>
              <a:sym typeface="Poppins"/>
            </a:endParaRPr>
          </a:p>
        </p:txBody>
      </p:sp>
      <p:sp>
        <p:nvSpPr>
          <p:cNvPr id="442" name="Google Shape;442;g8610553fcb_2_31"/>
          <p:cNvSpPr txBox="1"/>
          <p:nvPr>
            <p:ph idx="1" type="body"/>
          </p:nvPr>
        </p:nvSpPr>
        <p:spPr>
          <a:xfrm>
            <a:off x="838200" y="1400250"/>
            <a:ext cx="10515600" cy="4776600"/>
          </a:xfrm>
          <a:prstGeom prst="rect">
            <a:avLst/>
          </a:prstGeom>
        </p:spPr>
        <p:txBody>
          <a:bodyPr anchorCtr="0" anchor="t" bIns="45700" lIns="91425" spcFirstLastPara="1" rIns="91425" wrap="square" tIns="45700">
            <a:noAutofit/>
          </a:bodyPr>
          <a:lstStyle/>
          <a:p>
            <a:pPr indent="-381000" lvl="0" marL="457200" rtl="0" algn="just">
              <a:lnSpc>
                <a:spcPct val="115000"/>
              </a:lnSpc>
              <a:spcBef>
                <a:spcPts val="1200"/>
              </a:spcBef>
              <a:spcAft>
                <a:spcPts val="0"/>
              </a:spcAft>
              <a:buClr>
                <a:srgbClr val="000000"/>
              </a:buClr>
              <a:buSzPts val="2400"/>
              <a:buFont typeface="Times New Roman"/>
              <a:buAutoNum type="arabicPeriod"/>
            </a:pPr>
            <a:r>
              <a:rPr lang="en-US" sz="2400">
                <a:solidFill>
                  <a:srgbClr val="000000"/>
                </a:solidFill>
                <a:latin typeface="Times New Roman"/>
                <a:ea typeface="Times New Roman"/>
                <a:cs typeface="Times New Roman"/>
                <a:sym typeface="Times New Roman"/>
              </a:rPr>
              <a:t>Citizens commuting in the city can be aware of the levels of various pollutants in and around their routes</a:t>
            </a:r>
            <a:endParaRPr sz="2400">
              <a:solidFill>
                <a:srgbClr val="000000"/>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000000"/>
              </a:buClr>
              <a:buSzPts val="2400"/>
              <a:buFont typeface="Times New Roman"/>
              <a:buAutoNum type="arabicPeriod"/>
            </a:pPr>
            <a:r>
              <a:rPr lang="en-US" sz="2400">
                <a:solidFill>
                  <a:srgbClr val="000000"/>
                </a:solidFill>
                <a:latin typeface="Times New Roman"/>
                <a:ea typeface="Times New Roman"/>
                <a:cs typeface="Times New Roman"/>
                <a:sym typeface="Times New Roman"/>
              </a:rPr>
              <a:t>The data, over a long term, allows us to find patterns that help support air pollution control policy.</a:t>
            </a:r>
            <a:endParaRPr sz="2400">
              <a:solidFill>
                <a:srgbClr val="000000"/>
              </a:solidFill>
              <a:latin typeface="Times New Roman"/>
              <a:ea typeface="Times New Roman"/>
              <a:cs typeface="Times New Roman"/>
              <a:sym typeface="Times New Roman"/>
            </a:endParaRPr>
          </a:p>
          <a:p>
            <a:pPr indent="-381000" lvl="0" marL="457200" rtl="0" algn="just">
              <a:lnSpc>
                <a:spcPct val="115000"/>
              </a:lnSpc>
              <a:spcBef>
                <a:spcPts val="1200"/>
              </a:spcBef>
              <a:spcAft>
                <a:spcPts val="0"/>
              </a:spcAft>
              <a:buClr>
                <a:srgbClr val="000000"/>
              </a:buClr>
              <a:buSzPts val="2400"/>
              <a:buFont typeface="Times New Roman"/>
              <a:buAutoNum type="arabicPeriod"/>
            </a:pPr>
            <a:r>
              <a:rPr lang="en-US" sz="2400">
                <a:solidFill>
                  <a:srgbClr val="000000"/>
                </a:solidFill>
                <a:latin typeface="Times New Roman"/>
                <a:ea typeface="Times New Roman"/>
                <a:cs typeface="Times New Roman"/>
                <a:sym typeface="Times New Roman"/>
              </a:rPr>
              <a:t>The pollution monitoring devices can be made more precise, reliable, durable  and power-conserving in wearable forms</a:t>
            </a:r>
            <a:endParaRPr sz="2400">
              <a:solidFill>
                <a:srgbClr val="000000"/>
              </a:solidFill>
              <a:latin typeface="Times New Roman"/>
              <a:ea typeface="Times New Roman"/>
              <a:cs typeface="Times New Roman"/>
              <a:sym typeface="Times New Roman"/>
            </a:endParaRPr>
          </a:p>
          <a:p>
            <a:pPr indent="-381000" lvl="0" marL="457200" rtl="0" algn="just">
              <a:lnSpc>
                <a:spcPct val="115000"/>
              </a:lnSpc>
              <a:spcBef>
                <a:spcPts val="1200"/>
              </a:spcBef>
              <a:spcAft>
                <a:spcPts val="1200"/>
              </a:spcAft>
              <a:buClr>
                <a:srgbClr val="000000"/>
              </a:buClr>
              <a:buSzPts val="2400"/>
              <a:buFont typeface="Times New Roman"/>
              <a:buAutoNum type="arabicPeriod"/>
            </a:pPr>
            <a:r>
              <a:rPr lang="en-US" sz="2400">
                <a:solidFill>
                  <a:srgbClr val="000000"/>
                </a:solidFill>
                <a:latin typeface="Times New Roman"/>
                <a:ea typeface="Times New Roman"/>
                <a:cs typeface="Times New Roman"/>
                <a:sym typeface="Times New Roman"/>
              </a:rPr>
              <a:t>More features can be included in the app to make it more user friendly and efficient</a:t>
            </a:r>
            <a:endParaRPr sz="2400">
              <a:solidFill>
                <a:srgbClr val="000000"/>
              </a:solidFill>
              <a:latin typeface="Times New Roman"/>
              <a:ea typeface="Times New Roman"/>
              <a:cs typeface="Times New Roman"/>
              <a:sym typeface="Times New Roman"/>
            </a:endParaRPr>
          </a:p>
        </p:txBody>
      </p:sp>
      <p:pic>
        <p:nvPicPr>
          <p:cNvPr descr="A picture containing shirt&#10;&#10;Description generated with very high confidence" id="443" name="Google Shape;443;g8610553fcb_2_31"/>
          <p:cNvPicPr preferRelativeResize="0"/>
          <p:nvPr/>
        </p:nvPicPr>
        <p:blipFill rotWithShape="1">
          <a:blip r:embed="rId3">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444" name="Google Shape;444;g8610553fcb_2_31"/>
          <p:cNvPicPr preferRelativeResize="0"/>
          <p:nvPr/>
        </p:nvPicPr>
        <p:blipFill rotWithShape="1">
          <a:blip r:embed="rId4">
            <a:alphaModFix/>
          </a:blip>
          <a:srcRect b="0" l="0" r="0" t="0"/>
          <a:stretch/>
        </p:blipFill>
        <p:spPr>
          <a:xfrm>
            <a:off x="11316824" y="-2"/>
            <a:ext cx="826726" cy="621175"/>
          </a:xfrm>
          <a:prstGeom prst="rect">
            <a:avLst/>
          </a:prstGeom>
          <a:noFill/>
          <a:ln>
            <a:noFill/>
          </a:ln>
        </p:spPr>
      </p:pic>
      <p:cxnSp>
        <p:nvCxnSpPr>
          <p:cNvPr id="445" name="Google Shape;445;g8610553fcb_2_31"/>
          <p:cNvCxnSpPr/>
          <p:nvPr/>
        </p:nvCxnSpPr>
        <p:spPr>
          <a:xfrm flipH="1" rot="10800000">
            <a:off x="48450" y="1056275"/>
            <a:ext cx="12095100" cy="53700"/>
          </a:xfrm>
          <a:prstGeom prst="straightConnector1">
            <a:avLst/>
          </a:prstGeom>
          <a:noFill/>
          <a:ln cap="flat" cmpd="sng" w="19050">
            <a:solidFill>
              <a:srgbClr val="000000"/>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49" name="Shape 449"/>
        <p:cNvGrpSpPr/>
        <p:nvPr/>
      </p:nvGrpSpPr>
      <p:grpSpPr>
        <a:xfrm>
          <a:off x="0" y="0"/>
          <a:ext cx="0" cy="0"/>
          <a:chOff x="0" y="0"/>
          <a:chExt cx="0" cy="0"/>
        </a:xfrm>
      </p:grpSpPr>
      <p:sp>
        <p:nvSpPr>
          <p:cNvPr id="450" name="Google Shape;450;p6"/>
          <p:cNvSpPr/>
          <p:nvPr/>
        </p:nvSpPr>
        <p:spPr>
          <a:xfrm>
            <a:off x="321564" y="320040"/>
            <a:ext cx="11548872" cy="6217920"/>
          </a:xfrm>
          <a:prstGeom prst="rect">
            <a:avLst/>
          </a:prstGeom>
          <a:solidFill>
            <a:schemeClr val="dk1">
              <a:alpha val="13725"/>
            </a:schemeClr>
          </a:solidFill>
          <a:ln cap="sq" cmpd="thinThick" w="127000">
            <a:solidFill>
              <a:srgbClr val="262626">
                <a:alpha val="1490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1" name="Google Shape;451;p6"/>
          <p:cNvSpPr txBox="1"/>
          <p:nvPr>
            <p:ph type="title"/>
          </p:nvPr>
        </p:nvSpPr>
        <p:spPr>
          <a:xfrm>
            <a:off x="838200" y="631825"/>
            <a:ext cx="10515600" cy="10611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3600">
                <a:latin typeface="Poppins"/>
                <a:ea typeface="Poppins"/>
                <a:cs typeface="Poppins"/>
                <a:sym typeface="Poppins"/>
              </a:rPr>
              <a:t>References</a:t>
            </a:r>
            <a:endParaRPr b="1" sz="3600">
              <a:latin typeface="Poppins"/>
              <a:ea typeface="Poppins"/>
              <a:cs typeface="Poppins"/>
              <a:sym typeface="Poppins"/>
            </a:endParaRPr>
          </a:p>
        </p:txBody>
      </p:sp>
      <p:cxnSp>
        <p:nvCxnSpPr>
          <p:cNvPr id="452" name="Google Shape;452;p6"/>
          <p:cNvCxnSpPr/>
          <p:nvPr/>
        </p:nvCxnSpPr>
        <p:spPr>
          <a:xfrm>
            <a:off x="897636" y="1692988"/>
            <a:ext cx="10396800" cy="0"/>
          </a:xfrm>
          <a:prstGeom prst="straightConnector1">
            <a:avLst/>
          </a:prstGeom>
          <a:noFill/>
          <a:ln cap="flat" cmpd="sng" w="22225">
            <a:solidFill>
              <a:srgbClr val="7F7F7F"/>
            </a:solidFill>
            <a:prstDash val="solid"/>
            <a:miter lim="800000"/>
            <a:headEnd len="sm" w="sm" type="none"/>
            <a:tailEnd len="sm" w="sm" type="none"/>
          </a:ln>
        </p:spPr>
      </p:cxnSp>
      <p:sp>
        <p:nvSpPr>
          <p:cNvPr id="453" name="Google Shape;453;p6"/>
          <p:cNvSpPr txBox="1"/>
          <p:nvPr>
            <p:ph idx="1" type="body"/>
          </p:nvPr>
        </p:nvSpPr>
        <p:spPr>
          <a:xfrm>
            <a:off x="838200" y="1850825"/>
            <a:ext cx="10515600" cy="4686900"/>
          </a:xfrm>
          <a:prstGeom prst="rect">
            <a:avLst/>
          </a:prstGeom>
          <a:noFill/>
          <a:ln>
            <a:noFill/>
          </a:ln>
        </p:spPr>
        <p:txBody>
          <a:bodyPr anchorCtr="0" anchor="t" bIns="45700" lIns="91425" spcFirstLastPara="1" rIns="91425" wrap="square" tIns="45700">
            <a:normAutofit/>
          </a:bodyPr>
          <a:lstStyle/>
          <a:p>
            <a:pPr indent="0" lvl="0" marL="228600" rtl="0" algn="just">
              <a:lnSpc>
                <a:spcPct val="100000"/>
              </a:lnSpc>
              <a:spcBef>
                <a:spcPts val="0"/>
              </a:spcBef>
              <a:spcAft>
                <a:spcPts val="0"/>
              </a:spcAft>
              <a:buNone/>
            </a:pPr>
            <a:r>
              <a:rPr lang="en-US" sz="1800">
                <a:latin typeface="Times New Roman"/>
                <a:ea typeface="Times New Roman"/>
                <a:cs typeface="Times New Roman"/>
                <a:sym typeface="Times New Roman"/>
              </a:rPr>
              <a:t>[1] Md Nazmul Hoq, Rakibul Alam, Ashraful Amin “Prediction of possible asthma attack from air pollutants: towards a high-density air pollution map for smart cities to improve living” Presented at 2019 International Conference on Electrical, Computer and Communication Engineering (ECCE), 7-9 February 2019</a:t>
            </a:r>
            <a:endParaRPr sz="1800">
              <a:latin typeface="Times New Roman"/>
              <a:ea typeface="Times New Roman"/>
              <a:cs typeface="Times New Roman"/>
              <a:sym typeface="Times New Roman"/>
            </a:endParaRPr>
          </a:p>
          <a:p>
            <a:pPr indent="0" lvl="0" marL="228600" rtl="0" algn="just">
              <a:lnSpc>
                <a:spcPct val="100000"/>
              </a:lnSpc>
              <a:spcBef>
                <a:spcPts val="0"/>
              </a:spcBef>
              <a:spcAft>
                <a:spcPts val="0"/>
              </a:spcAft>
              <a:buNone/>
            </a:pP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[2] </a:t>
            </a:r>
            <a:r>
              <a:rPr lang="en-US" sz="1800">
                <a:latin typeface="Times New Roman"/>
                <a:ea typeface="Times New Roman"/>
                <a:cs typeface="Times New Roman"/>
                <a:sym typeface="Times New Roman"/>
              </a:rPr>
              <a:t>Sagar V Belavadi, Sreenidhi Rajagopal, Ranjani R, and Rajasekar Mohan , “Air Quality Forecasting using LSTM RNN and Wireless Sensor” presented at the 11th International Conference on Ambient Systems, Networks and Technologies, 2020.</a:t>
            </a:r>
            <a:endParaRPr sz="1800">
              <a:latin typeface="Times New Roman"/>
              <a:ea typeface="Times New Roman"/>
              <a:cs typeface="Times New Roman"/>
              <a:sym typeface="Times New Roman"/>
            </a:endParaRPr>
          </a:p>
          <a:p>
            <a:pPr indent="0" lvl="0" marL="228600" rtl="0" algn="just">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228600" rtl="0" algn="just">
              <a:lnSpc>
                <a:spcPct val="100000"/>
              </a:lnSpc>
              <a:spcBef>
                <a:spcPts val="0"/>
              </a:spcBef>
              <a:spcAft>
                <a:spcPts val="0"/>
              </a:spcAft>
              <a:buNone/>
            </a:pPr>
            <a:r>
              <a:rPr lang="en-US" sz="1800">
                <a:latin typeface="Times New Roman"/>
                <a:ea typeface="Times New Roman"/>
                <a:cs typeface="Times New Roman"/>
                <a:sym typeface="Times New Roman"/>
              </a:rPr>
              <a:t>[3] Swati Dhingra, Rajasekhara Babu Madda, Amir H. Gandomi, Senior Member, IEEE, Rizwan Patan, Mahmoud Daneshmand, Life Member, IEEE  “Internet of Things Mobile - Air Pollution Monitoring System (IoT-Mobair)”Presented at IEEE INTERNET OF THINGS JOURNAL 2019</a:t>
            </a:r>
            <a:endParaRPr sz="18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228600" rtl="0" algn="just">
              <a:lnSpc>
                <a:spcPct val="100000"/>
              </a:lnSpc>
              <a:spcBef>
                <a:spcPts val="0"/>
              </a:spcBef>
              <a:spcAft>
                <a:spcPts val="0"/>
              </a:spcAft>
              <a:buNone/>
            </a:pPr>
            <a:r>
              <a:rPr lang="en-US" sz="1800">
                <a:latin typeface="Times New Roman"/>
                <a:ea typeface="Times New Roman"/>
                <a:cs typeface="Times New Roman"/>
                <a:sym typeface="Times New Roman"/>
              </a:rPr>
              <a:t>[4] </a:t>
            </a:r>
            <a:r>
              <a:rPr lang="en-US" sz="1800">
                <a:latin typeface="Times New Roman"/>
                <a:ea typeface="Times New Roman"/>
                <a:cs typeface="Times New Roman"/>
                <a:sym typeface="Times New Roman"/>
              </a:rPr>
              <a:t>David Hasenfratz, Olga Saukh, Silvan Sturzenegger, and Lothar Thiele Computer Engineering and Networks Laboratory ETH Zurich, Switzerland “Participatory Air Pollution Monitoring Using Smartphones”presented at  the 2nd International Workshop on Mobile Sensing.</a:t>
            </a:r>
            <a:endParaRPr sz="1800">
              <a:latin typeface="Times New Roman"/>
              <a:ea typeface="Times New Roman"/>
              <a:cs typeface="Times New Roman"/>
              <a:sym typeface="Times New Roman"/>
            </a:endParaRPr>
          </a:p>
          <a:p>
            <a:pPr indent="0" lvl="0" marL="228600" rtl="0" algn="just">
              <a:lnSpc>
                <a:spcPct val="115000"/>
              </a:lnSpc>
              <a:spcBef>
                <a:spcPts val="1000"/>
              </a:spcBef>
              <a:spcAft>
                <a:spcPts val="0"/>
              </a:spcAft>
              <a:buNone/>
            </a:pPr>
            <a:r>
              <a:t/>
            </a:r>
            <a:endParaRPr sz="1800">
              <a:latin typeface="Times New Roman"/>
              <a:ea typeface="Times New Roman"/>
              <a:cs typeface="Times New Roman"/>
              <a:sym typeface="Times New Roman"/>
            </a:endParaRPr>
          </a:p>
          <a:p>
            <a:pPr indent="0" lvl="0" marL="228600" rtl="0" algn="just">
              <a:lnSpc>
                <a:spcPct val="90000"/>
              </a:lnSpc>
              <a:spcBef>
                <a:spcPts val="1000"/>
              </a:spcBef>
              <a:spcAft>
                <a:spcPts val="0"/>
              </a:spcAft>
              <a:buNone/>
            </a:pPr>
            <a:r>
              <a:t/>
            </a:r>
            <a:endParaRPr sz="1800">
              <a:latin typeface="Times New Roman"/>
              <a:ea typeface="Times New Roman"/>
              <a:cs typeface="Times New Roman"/>
              <a:sym typeface="Times New Roman"/>
            </a:endParaRPr>
          </a:p>
        </p:txBody>
      </p:sp>
      <p:pic>
        <p:nvPicPr>
          <p:cNvPr descr="A picture containing shirt&#10;&#10;Description generated with very high confidence" id="454" name="Google Shape;454;p6"/>
          <p:cNvPicPr preferRelativeResize="0"/>
          <p:nvPr/>
        </p:nvPicPr>
        <p:blipFill rotWithShape="1">
          <a:blip r:embed="rId3">
            <a:alphaModFix/>
          </a:blip>
          <a:srcRect b="0" l="0" r="0" t="0"/>
          <a:stretch/>
        </p:blipFill>
        <p:spPr>
          <a:xfrm>
            <a:off x="570850" y="427246"/>
            <a:ext cx="706025" cy="621176"/>
          </a:xfrm>
          <a:prstGeom prst="rect">
            <a:avLst/>
          </a:prstGeom>
          <a:noFill/>
          <a:ln>
            <a:noFill/>
          </a:ln>
        </p:spPr>
      </p:pic>
      <p:pic>
        <p:nvPicPr>
          <p:cNvPr descr="A picture containing drawing&#10;&#10;Description generated with very high confidence" id="455" name="Google Shape;455;p6"/>
          <p:cNvPicPr preferRelativeResize="0"/>
          <p:nvPr/>
        </p:nvPicPr>
        <p:blipFill rotWithShape="1">
          <a:blip r:embed="rId4">
            <a:alphaModFix/>
          </a:blip>
          <a:srcRect b="0" l="0" r="0" t="0"/>
          <a:stretch/>
        </p:blipFill>
        <p:spPr>
          <a:xfrm>
            <a:off x="10781049" y="482198"/>
            <a:ext cx="826726" cy="621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9" name="Shape 459"/>
        <p:cNvGrpSpPr/>
        <p:nvPr/>
      </p:nvGrpSpPr>
      <p:grpSpPr>
        <a:xfrm>
          <a:off x="0" y="0"/>
          <a:ext cx="0" cy="0"/>
          <a:chOff x="0" y="0"/>
          <a:chExt cx="0" cy="0"/>
        </a:xfrm>
      </p:grpSpPr>
      <p:sp>
        <p:nvSpPr>
          <p:cNvPr id="460" name="Google Shape;460;p22"/>
          <p:cNvSpPr txBox="1"/>
          <p:nvPr>
            <p:ph type="title"/>
          </p:nvPr>
        </p:nvSpPr>
        <p:spPr>
          <a:xfrm>
            <a:off x="1158300" y="2726676"/>
            <a:ext cx="9875400" cy="1205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8200"/>
              <a:buFont typeface="Calibri"/>
              <a:buNone/>
            </a:pPr>
            <a:r>
              <a:rPr lang="en-US" sz="8200">
                <a:latin typeface="Calibri"/>
                <a:ea typeface="Calibri"/>
                <a:cs typeface="Calibri"/>
                <a:sym typeface="Calibri"/>
              </a:rPr>
              <a:t>Thank You</a:t>
            </a:r>
            <a:endParaRPr/>
          </a:p>
        </p:txBody>
      </p:sp>
      <p:pic>
        <p:nvPicPr>
          <p:cNvPr descr="A picture containing shirt&#10;&#10;Description generated with very high confidence" id="461" name="Google Shape;461;p22"/>
          <p:cNvPicPr preferRelativeResize="0"/>
          <p:nvPr/>
        </p:nvPicPr>
        <p:blipFill rotWithShape="1">
          <a:blip r:embed="rId3">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462" name="Google Shape;462;p22"/>
          <p:cNvPicPr preferRelativeResize="0"/>
          <p:nvPr/>
        </p:nvPicPr>
        <p:blipFill rotWithShape="1">
          <a:blip r:embed="rId4">
            <a:alphaModFix/>
          </a:blip>
          <a:srcRect b="0" l="0" r="0" t="0"/>
          <a:stretch/>
        </p:blipFill>
        <p:spPr>
          <a:xfrm>
            <a:off x="11316824" y="-2"/>
            <a:ext cx="826726" cy="621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4"/>
          <p:cNvSpPr txBox="1"/>
          <p:nvPr/>
        </p:nvSpPr>
        <p:spPr>
          <a:xfrm>
            <a:off x="1148325" y="1454170"/>
            <a:ext cx="7745100" cy="47595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chemeClr val="dk2"/>
              </a:buClr>
              <a:buSzPts val="1800"/>
              <a:buFont typeface="Calibri"/>
              <a:buNone/>
            </a:pPr>
            <a:r>
              <a:t/>
            </a:r>
            <a:endParaRPr i="0" sz="1800" u="none" cap="none" strike="noStrike">
              <a:solidFill>
                <a:schemeClr val="dk1"/>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1"/>
              </a:buClr>
              <a:buSzPts val="2000"/>
              <a:buFont typeface="Times New Roman"/>
              <a:buAutoNum type="arabicPeriod"/>
            </a:pPr>
            <a:r>
              <a:rPr i="0" lang="en-US" sz="2000" u="none" cap="none" strike="noStrike">
                <a:solidFill>
                  <a:schemeClr val="dk1"/>
                </a:solidFill>
                <a:latin typeface="Times New Roman"/>
                <a:ea typeface="Times New Roman"/>
                <a:cs typeface="Times New Roman"/>
                <a:sym typeface="Times New Roman"/>
              </a:rPr>
              <a:t>Introduction</a:t>
            </a:r>
            <a:endParaRPr sz="1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1"/>
              </a:buClr>
              <a:buSzPts val="2000"/>
              <a:buFont typeface="Times New Roman"/>
              <a:buAutoNum type="arabicPeriod"/>
            </a:pPr>
            <a:r>
              <a:rPr i="0" lang="en-US" sz="2000" u="none" cap="none" strike="noStrike">
                <a:solidFill>
                  <a:schemeClr val="dk1"/>
                </a:solidFill>
                <a:latin typeface="Times New Roman"/>
                <a:ea typeface="Times New Roman"/>
                <a:cs typeface="Times New Roman"/>
                <a:sym typeface="Times New Roman"/>
              </a:rPr>
              <a:t>Problem Statement</a:t>
            </a:r>
            <a:endParaRPr sz="1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1"/>
              </a:buClr>
              <a:buSzPts val="2000"/>
              <a:buFont typeface="Times New Roman"/>
              <a:buAutoNum type="arabicPeriod"/>
            </a:pPr>
            <a:r>
              <a:rPr i="0" lang="en-US" sz="2000" u="none" cap="none" strike="noStrike">
                <a:solidFill>
                  <a:schemeClr val="dk1"/>
                </a:solidFill>
                <a:latin typeface="Times New Roman"/>
                <a:ea typeface="Times New Roman"/>
                <a:cs typeface="Times New Roman"/>
                <a:sym typeface="Times New Roman"/>
              </a:rPr>
              <a:t>Overview</a:t>
            </a:r>
            <a:endParaRPr sz="1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Block diagram</a:t>
            </a:r>
            <a:endParaRPr sz="2000">
              <a:solidFill>
                <a:schemeClr val="dk1"/>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Literature Survey</a:t>
            </a:r>
            <a:endParaRPr sz="2000">
              <a:solidFill>
                <a:schemeClr val="dk1"/>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Work carried out</a:t>
            </a:r>
            <a:endParaRPr sz="2000">
              <a:solidFill>
                <a:schemeClr val="dk1"/>
              </a:solidFill>
              <a:latin typeface="Times New Roman"/>
              <a:ea typeface="Times New Roman"/>
              <a:cs typeface="Times New Roman"/>
              <a:sym typeface="Times New Roman"/>
            </a:endParaRPr>
          </a:p>
          <a:p>
            <a:pPr indent="-355600" lvl="1" marL="914400" marR="0" rtl="0" algn="l">
              <a:lnSpc>
                <a:spcPct val="115000"/>
              </a:lnSpc>
              <a:spcBef>
                <a:spcPts val="0"/>
              </a:spcBef>
              <a:spcAft>
                <a:spcPts val="0"/>
              </a:spcAft>
              <a:buClr>
                <a:schemeClr val="dk1"/>
              </a:buClr>
              <a:buSzPts val="2000"/>
              <a:buFont typeface="Times New Roman"/>
              <a:buAutoNum type="alphaLcPeriod"/>
            </a:pPr>
            <a:r>
              <a:rPr lang="en-US" sz="2000">
                <a:solidFill>
                  <a:schemeClr val="dk1"/>
                </a:solidFill>
                <a:latin typeface="Times New Roman"/>
                <a:ea typeface="Times New Roman"/>
                <a:cs typeface="Times New Roman"/>
                <a:sym typeface="Times New Roman"/>
              </a:rPr>
              <a:t>Routing and Maps</a:t>
            </a:r>
            <a:endParaRPr sz="2000">
              <a:solidFill>
                <a:schemeClr val="dk1"/>
              </a:solidFill>
              <a:latin typeface="Times New Roman"/>
              <a:ea typeface="Times New Roman"/>
              <a:cs typeface="Times New Roman"/>
              <a:sym typeface="Times New Roman"/>
            </a:endParaRPr>
          </a:p>
          <a:p>
            <a:pPr indent="-355600" lvl="1" marL="914400" marR="0" rtl="0" algn="l">
              <a:lnSpc>
                <a:spcPct val="115000"/>
              </a:lnSpc>
              <a:spcBef>
                <a:spcPts val="0"/>
              </a:spcBef>
              <a:spcAft>
                <a:spcPts val="0"/>
              </a:spcAft>
              <a:buClr>
                <a:schemeClr val="dk1"/>
              </a:buClr>
              <a:buSzPts val="2000"/>
              <a:buFont typeface="Times New Roman"/>
              <a:buAutoNum type="alphaLcPeriod"/>
            </a:pPr>
            <a:r>
              <a:rPr lang="en-US" sz="2000">
                <a:solidFill>
                  <a:schemeClr val="dk1"/>
                </a:solidFill>
                <a:latin typeface="Times New Roman"/>
                <a:ea typeface="Times New Roman"/>
                <a:cs typeface="Times New Roman"/>
                <a:sym typeface="Times New Roman"/>
              </a:rPr>
              <a:t>Data and Visualization</a:t>
            </a:r>
            <a:endParaRPr sz="2000">
              <a:solidFill>
                <a:schemeClr val="dk1"/>
              </a:solidFill>
              <a:latin typeface="Times New Roman"/>
              <a:ea typeface="Times New Roman"/>
              <a:cs typeface="Times New Roman"/>
              <a:sym typeface="Times New Roman"/>
            </a:endParaRPr>
          </a:p>
          <a:p>
            <a:pPr indent="-355600" lvl="1" marL="914400" marR="0" rtl="0" algn="l">
              <a:lnSpc>
                <a:spcPct val="115000"/>
              </a:lnSpc>
              <a:spcBef>
                <a:spcPts val="0"/>
              </a:spcBef>
              <a:spcAft>
                <a:spcPts val="0"/>
              </a:spcAft>
              <a:buClr>
                <a:schemeClr val="dk1"/>
              </a:buClr>
              <a:buSzPts val="2000"/>
              <a:buFont typeface="Times New Roman"/>
              <a:buAutoNum type="alphaLcPeriod"/>
            </a:pPr>
            <a:r>
              <a:rPr lang="en-US" sz="2000">
                <a:solidFill>
                  <a:schemeClr val="dk1"/>
                </a:solidFill>
                <a:latin typeface="Times New Roman"/>
                <a:ea typeface="Times New Roman"/>
                <a:cs typeface="Times New Roman"/>
                <a:sym typeface="Times New Roman"/>
              </a:rPr>
              <a:t>Server Setup</a:t>
            </a:r>
            <a:endParaRPr sz="2000">
              <a:solidFill>
                <a:schemeClr val="dk1"/>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Conclusion</a:t>
            </a:r>
            <a:endParaRPr sz="2000">
              <a:solidFill>
                <a:schemeClr val="dk1"/>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References</a:t>
            </a:r>
            <a:endParaRPr sz="2000">
              <a:solidFill>
                <a:schemeClr val="dk1"/>
              </a:solidFill>
              <a:latin typeface="Times New Roman"/>
              <a:ea typeface="Times New Roman"/>
              <a:cs typeface="Times New Roman"/>
              <a:sym typeface="Times New Roman"/>
            </a:endParaRPr>
          </a:p>
        </p:txBody>
      </p:sp>
      <p:sp>
        <p:nvSpPr>
          <p:cNvPr id="122" name="Google Shape;122;p4"/>
          <p:cNvSpPr txBox="1"/>
          <p:nvPr/>
        </p:nvSpPr>
        <p:spPr>
          <a:xfrm>
            <a:off x="1026160" y="711200"/>
            <a:ext cx="69697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1"/>
                </a:solidFill>
                <a:latin typeface="Poppins"/>
                <a:ea typeface="Poppins"/>
                <a:cs typeface="Poppins"/>
                <a:sym typeface="Poppins"/>
              </a:rPr>
              <a:t>Contents</a:t>
            </a:r>
            <a:endParaRPr b="1" sz="3600">
              <a:solidFill>
                <a:schemeClr val="dk1"/>
              </a:solidFill>
              <a:latin typeface="Poppins"/>
              <a:ea typeface="Poppins"/>
              <a:cs typeface="Poppins"/>
              <a:sym typeface="Poppins"/>
            </a:endParaRPr>
          </a:p>
        </p:txBody>
      </p:sp>
      <p:pic>
        <p:nvPicPr>
          <p:cNvPr descr="A picture containing shirt&#10;&#10;Description generated with very high confidence" id="123" name="Google Shape;123;p4"/>
          <p:cNvPicPr preferRelativeResize="0"/>
          <p:nvPr/>
        </p:nvPicPr>
        <p:blipFill rotWithShape="1">
          <a:blip r:embed="rId3">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124" name="Google Shape;124;p4"/>
          <p:cNvPicPr preferRelativeResize="0"/>
          <p:nvPr/>
        </p:nvPicPr>
        <p:blipFill rotWithShape="1">
          <a:blip r:embed="rId4">
            <a:alphaModFix/>
          </a:blip>
          <a:srcRect b="0" l="0" r="0" t="0"/>
          <a:stretch/>
        </p:blipFill>
        <p:spPr>
          <a:xfrm>
            <a:off x="11316824" y="-2"/>
            <a:ext cx="826726" cy="621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g8610553fcb_2_4"/>
          <p:cNvSpPr txBox="1"/>
          <p:nvPr>
            <p:ph type="title"/>
          </p:nvPr>
        </p:nvSpPr>
        <p:spPr>
          <a:xfrm>
            <a:off x="838200" y="52200"/>
            <a:ext cx="10515600" cy="824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Poppins"/>
                <a:ea typeface="Poppins"/>
                <a:cs typeface="Poppins"/>
                <a:sym typeface="Poppins"/>
              </a:rPr>
              <a:t>Introduction</a:t>
            </a:r>
            <a:endParaRPr b="1" sz="3600">
              <a:latin typeface="Poppins"/>
              <a:ea typeface="Poppins"/>
              <a:cs typeface="Poppins"/>
              <a:sym typeface="Poppins"/>
            </a:endParaRPr>
          </a:p>
        </p:txBody>
      </p:sp>
      <p:sp>
        <p:nvSpPr>
          <p:cNvPr id="131" name="Google Shape;131;g8610553fcb_2_4"/>
          <p:cNvSpPr txBox="1"/>
          <p:nvPr>
            <p:ph idx="1" type="body"/>
          </p:nvPr>
        </p:nvSpPr>
        <p:spPr>
          <a:xfrm>
            <a:off x="838200" y="1305500"/>
            <a:ext cx="10515600" cy="1530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2200">
                <a:latin typeface="Times New Roman"/>
                <a:ea typeface="Times New Roman"/>
                <a:cs typeface="Times New Roman"/>
                <a:sym typeface="Times New Roman"/>
              </a:rPr>
              <a:t>In today’s world air is contaminated primarily due to vehicular emissions, factory chemical emissions, cigarettes, dust, pollen, natural activities like volcanic eruptions to name a few. From all these emissions there are 7 major constituents</a:t>
            </a:r>
            <a:endParaRPr sz="2200">
              <a:latin typeface="Times New Roman"/>
              <a:ea typeface="Times New Roman"/>
              <a:cs typeface="Times New Roman"/>
              <a:sym typeface="Times New Roman"/>
            </a:endParaRPr>
          </a:p>
          <a:p>
            <a:pPr indent="0" lvl="0" marL="0" rtl="0" algn="l">
              <a:spcBef>
                <a:spcPts val="1000"/>
              </a:spcBef>
              <a:spcAft>
                <a:spcPts val="0"/>
              </a:spcAft>
              <a:buNone/>
            </a:pPr>
            <a:r>
              <a:t/>
            </a:r>
            <a:endParaRPr sz="2200">
              <a:latin typeface="Times New Roman"/>
              <a:ea typeface="Times New Roman"/>
              <a:cs typeface="Times New Roman"/>
              <a:sym typeface="Times New Roman"/>
            </a:endParaRPr>
          </a:p>
        </p:txBody>
      </p:sp>
      <p:sp>
        <p:nvSpPr>
          <p:cNvPr id="132" name="Google Shape;132;g8610553fcb_2_4"/>
          <p:cNvSpPr txBox="1"/>
          <p:nvPr/>
        </p:nvSpPr>
        <p:spPr>
          <a:xfrm>
            <a:off x="925425" y="2918550"/>
            <a:ext cx="3552900" cy="3205800"/>
          </a:xfrm>
          <a:prstGeom prst="rect">
            <a:avLst/>
          </a:prstGeom>
          <a:noFill/>
          <a:ln>
            <a:noFill/>
          </a:ln>
        </p:spPr>
        <p:txBody>
          <a:bodyPr anchorCtr="0" anchor="t" bIns="91425" lIns="91425" spcFirstLastPara="1" rIns="91425" wrap="square" tIns="91425">
            <a:noAutofit/>
          </a:bodyPr>
          <a:lstStyle/>
          <a:p>
            <a:pPr indent="-368300" lvl="0" marL="457200" rtl="0" algn="l">
              <a:lnSpc>
                <a:spcPct val="90000"/>
              </a:lnSpc>
              <a:spcBef>
                <a:spcPts val="100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PM 2.5</a:t>
            </a:r>
            <a:endParaRPr sz="2200">
              <a:solidFill>
                <a:schemeClr val="dk1"/>
              </a:solidFill>
              <a:latin typeface="Times New Roman"/>
              <a:ea typeface="Times New Roman"/>
              <a:cs typeface="Times New Roman"/>
              <a:sym typeface="Times New Roman"/>
            </a:endParaRPr>
          </a:p>
          <a:p>
            <a:pPr indent="-368300" lvl="0" marL="457200" rtl="0" algn="l">
              <a:lnSpc>
                <a:spcPct val="90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PM 10</a:t>
            </a:r>
            <a:endParaRPr sz="2200">
              <a:solidFill>
                <a:schemeClr val="dk1"/>
              </a:solidFill>
              <a:latin typeface="Times New Roman"/>
              <a:ea typeface="Times New Roman"/>
              <a:cs typeface="Times New Roman"/>
              <a:sym typeface="Times New Roman"/>
            </a:endParaRPr>
          </a:p>
          <a:p>
            <a:pPr indent="-368300" lvl="0" marL="457200" rtl="0" algn="l">
              <a:lnSpc>
                <a:spcPct val="90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Nitrogen dioxide</a:t>
            </a:r>
            <a:endParaRPr sz="2200">
              <a:solidFill>
                <a:schemeClr val="dk1"/>
              </a:solidFill>
              <a:latin typeface="Times New Roman"/>
              <a:ea typeface="Times New Roman"/>
              <a:cs typeface="Times New Roman"/>
              <a:sym typeface="Times New Roman"/>
            </a:endParaRPr>
          </a:p>
          <a:p>
            <a:pPr indent="-368300" lvl="0" marL="457200" rtl="0" algn="l">
              <a:lnSpc>
                <a:spcPct val="90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Ammonia</a:t>
            </a:r>
            <a:endParaRPr sz="2200">
              <a:solidFill>
                <a:schemeClr val="dk1"/>
              </a:solidFill>
              <a:latin typeface="Times New Roman"/>
              <a:ea typeface="Times New Roman"/>
              <a:cs typeface="Times New Roman"/>
              <a:sym typeface="Times New Roman"/>
            </a:endParaRPr>
          </a:p>
          <a:p>
            <a:pPr indent="-368300" lvl="0" marL="457200" rtl="0" algn="l">
              <a:lnSpc>
                <a:spcPct val="90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Carbon monoxide</a:t>
            </a:r>
            <a:endParaRPr sz="2200">
              <a:solidFill>
                <a:schemeClr val="dk1"/>
              </a:solidFill>
              <a:latin typeface="Times New Roman"/>
              <a:ea typeface="Times New Roman"/>
              <a:cs typeface="Times New Roman"/>
              <a:sym typeface="Times New Roman"/>
            </a:endParaRPr>
          </a:p>
          <a:p>
            <a:pPr indent="-368300" lvl="0" marL="457200" rtl="0" algn="l">
              <a:lnSpc>
                <a:spcPct val="90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Sulphur dioxide</a:t>
            </a:r>
            <a:endParaRPr sz="2200">
              <a:solidFill>
                <a:schemeClr val="dk1"/>
              </a:solidFill>
              <a:latin typeface="Times New Roman"/>
              <a:ea typeface="Times New Roman"/>
              <a:cs typeface="Times New Roman"/>
              <a:sym typeface="Times New Roman"/>
            </a:endParaRPr>
          </a:p>
          <a:p>
            <a:pPr indent="-368300" lvl="0" marL="457200" rtl="0" algn="l">
              <a:lnSpc>
                <a:spcPct val="90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Ozone</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Times New Roman"/>
              <a:ea typeface="Times New Roman"/>
              <a:cs typeface="Times New Roman"/>
              <a:sym typeface="Times New Roman"/>
            </a:endParaRPr>
          </a:p>
        </p:txBody>
      </p:sp>
      <p:pic>
        <p:nvPicPr>
          <p:cNvPr id="133" name="Google Shape;133;g8610553fcb_2_4"/>
          <p:cNvPicPr preferRelativeResize="0"/>
          <p:nvPr/>
        </p:nvPicPr>
        <p:blipFill>
          <a:blip r:embed="rId3">
            <a:alphaModFix/>
          </a:blip>
          <a:stretch>
            <a:fillRect/>
          </a:stretch>
        </p:blipFill>
        <p:spPr>
          <a:xfrm>
            <a:off x="5126500" y="3259325"/>
            <a:ext cx="4533900" cy="3095625"/>
          </a:xfrm>
          <a:prstGeom prst="rect">
            <a:avLst/>
          </a:prstGeom>
          <a:noFill/>
          <a:ln>
            <a:noFill/>
          </a:ln>
        </p:spPr>
      </p:pic>
      <p:pic>
        <p:nvPicPr>
          <p:cNvPr descr="A picture containing shirt&#10;&#10;Description generated with very high confidence" id="134" name="Google Shape;134;g8610553fcb_2_4"/>
          <p:cNvPicPr preferRelativeResize="0"/>
          <p:nvPr/>
        </p:nvPicPr>
        <p:blipFill rotWithShape="1">
          <a:blip r:embed="rId4">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135" name="Google Shape;135;g8610553fcb_2_4"/>
          <p:cNvPicPr preferRelativeResize="0"/>
          <p:nvPr/>
        </p:nvPicPr>
        <p:blipFill rotWithShape="1">
          <a:blip r:embed="rId5">
            <a:alphaModFix/>
          </a:blip>
          <a:srcRect b="0" l="0" r="0" t="0"/>
          <a:stretch/>
        </p:blipFill>
        <p:spPr>
          <a:xfrm>
            <a:off x="11316824" y="-2"/>
            <a:ext cx="826726" cy="621175"/>
          </a:xfrm>
          <a:prstGeom prst="rect">
            <a:avLst/>
          </a:prstGeom>
          <a:noFill/>
          <a:ln>
            <a:noFill/>
          </a:ln>
        </p:spPr>
      </p:pic>
      <p:cxnSp>
        <p:nvCxnSpPr>
          <p:cNvPr id="136" name="Google Shape;136;g8610553fcb_2_4"/>
          <p:cNvCxnSpPr/>
          <p:nvPr/>
        </p:nvCxnSpPr>
        <p:spPr>
          <a:xfrm>
            <a:off x="0" y="850721"/>
            <a:ext cx="12098400" cy="0"/>
          </a:xfrm>
          <a:prstGeom prst="straightConnector1">
            <a:avLst/>
          </a:prstGeom>
          <a:noFill/>
          <a:ln cap="flat" cmpd="sng" w="19050">
            <a:solidFill>
              <a:schemeClr val="dk2"/>
            </a:solidFill>
            <a:prstDash val="solid"/>
            <a:miter lim="800000"/>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0" name="Shape 140"/>
        <p:cNvGrpSpPr/>
        <p:nvPr/>
      </p:nvGrpSpPr>
      <p:grpSpPr>
        <a:xfrm>
          <a:off x="0" y="0"/>
          <a:ext cx="0" cy="0"/>
          <a:chOff x="0" y="0"/>
          <a:chExt cx="0" cy="0"/>
        </a:xfrm>
      </p:grpSpPr>
      <p:sp>
        <p:nvSpPr>
          <p:cNvPr id="141" name="Google Shape;141;p5"/>
          <p:cNvSpPr/>
          <p:nvPr/>
        </p:nvSpPr>
        <p:spPr>
          <a:xfrm>
            <a:off x="321564" y="320040"/>
            <a:ext cx="11548872" cy="6217920"/>
          </a:xfrm>
          <a:prstGeom prst="rect">
            <a:avLst/>
          </a:prstGeom>
          <a:solidFill>
            <a:schemeClr val="dk1">
              <a:alpha val="13725"/>
            </a:schemeClr>
          </a:solidFill>
          <a:ln cap="sq" cmpd="thinThick" w="127000">
            <a:solidFill>
              <a:srgbClr val="262626">
                <a:alpha val="1490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5"/>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oppins"/>
              <a:buNone/>
            </a:pPr>
            <a:r>
              <a:rPr b="1" lang="en-US" sz="3600">
                <a:latin typeface="Poppins"/>
                <a:ea typeface="Poppins"/>
                <a:cs typeface="Poppins"/>
                <a:sym typeface="Poppins"/>
              </a:rPr>
              <a:t>Problem Statement</a:t>
            </a:r>
            <a:endParaRPr b="1" sz="3600">
              <a:latin typeface="Poppins"/>
              <a:ea typeface="Poppins"/>
              <a:cs typeface="Poppins"/>
              <a:sym typeface="Poppins"/>
            </a:endParaRPr>
          </a:p>
        </p:txBody>
      </p:sp>
      <p:cxnSp>
        <p:nvCxnSpPr>
          <p:cNvPr id="143" name="Google Shape;143;p5"/>
          <p:cNvCxnSpPr/>
          <p:nvPr/>
        </p:nvCxnSpPr>
        <p:spPr>
          <a:xfrm>
            <a:off x="897636" y="1957388"/>
            <a:ext cx="10396728" cy="0"/>
          </a:xfrm>
          <a:prstGeom prst="straightConnector1">
            <a:avLst/>
          </a:prstGeom>
          <a:noFill/>
          <a:ln cap="flat" cmpd="sng" w="22225">
            <a:solidFill>
              <a:srgbClr val="7F7F7F"/>
            </a:solidFill>
            <a:prstDash val="solid"/>
            <a:miter lim="800000"/>
            <a:headEnd len="sm" w="sm" type="none"/>
            <a:tailEnd len="sm" w="sm" type="none"/>
          </a:ln>
        </p:spPr>
      </p:cxnSp>
      <p:sp>
        <p:nvSpPr>
          <p:cNvPr id="144" name="Google Shape;144;p5"/>
          <p:cNvSpPr txBox="1"/>
          <p:nvPr>
            <p:ph idx="1" type="body"/>
          </p:nvPr>
        </p:nvSpPr>
        <p:spPr>
          <a:xfrm>
            <a:off x="838200" y="2269173"/>
            <a:ext cx="10515600" cy="36599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600">
                <a:latin typeface="Times New Roman"/>
                <a:ea typeface="Times New Roman"/>
                <a:cs typeface="Times New Roman"/>
                <a:sym typeface="Times New Roman"/>
              </a:rPr>
              <a:t>A system to monitor pollution and guide users through routes based on the pollution density of the area, along with providing alerts about highly polluted areas.</a:t>
            </a:r>
            <a:endParaRPr sz="2600">
              <a:latin typeface="Times New Roman"/>
              <a:ea typeface="Times New Roman"/>
              <a:cs typeface="Times New Roman"/>
              <a:sym typeface="Times New Roman"/>
            </a:endParaRPr>
          </a:p>
        </p:txBody>
      </p:sp>
      <p:pic>
        <p:nvPicPr>
          <p:cNvPr id="145" name="Google Shape;145;p5"/>
          <p:cNvPicPr preferRelativeResize="0"/>
          <p:nvPr/>
        </p:nvPicPr>
        <p:blipFill rotWithShape="1">
          <a:blip r:embed="rId3">
            <a:alphaModFix/>
          </a:blip>
          <a:srcRect b="0" l="0" r="0" t="0"/>
          <a:stretch/>
        </p:blipFill>
        <p:spPr>
          <a:xfrm>
            <a:off x="2116200" y="3984851"/>
            <a:ext cx="1780725" cy="1780725"/>
          </a:xfrm>
          <a:prstGeom prst="rect">
            <a:avLst/>
          </a:prstGeom>
          <a:noFill/>
          <a:ln>
            <a:noFill/>
          </a:ln>
        </p:spPr>
      </p:pic>
      <p:pic>
        <p:nvPicPr>
          <p:cNvPr id="146" name="Google Shape;146;p5"/>
          <p:cNvPicPr preferRelativeResize="0"/>
          <p:nvPr/>
        </p:nvPicPr>
        <p:blipFill rotWithShape="1">
          <a:blip r:embed="rId4">
            <a:alphaModFix/>
          </a:blip>
          <a:srcRect b="0" l="0" r="0" t="0"/>
          <a:stretch/>
        </p:blipFill>
        <p:spPr>
          <a:xfrm>
            <a:off x="4140323" y="4563950"/>
            <a:ext cx="742395" cy="742395"/>
          </a:xfrm>
          <a:prstGeom prst="rect">
            <a:avLst/>
          </a:prstGeom>
          <a:noFill/>
          <a:ln>
            <a:noFill/>
          </a:ln>
        </p:spPr>
      </p:pic>
      <p:pic>
        <p:nvPicPr>
          <p:cNvPr id="147" name="Google Shape;147;p5"/>
          <p:cNvPicPr preferRelativeResize="0"/>
          <p:nvPr/>
        </p:nvPicPr>
        <p:blipFill rotWithShape="1">
          <a:blip r:embed="rId5">
            <a:alphaModFix/>
          </a:blip>
          <a:srcRect b="0" l="0" r="0" t="0"/>
          <a:stretch/>
        </p:blipFill>
        <p:spPr>
          <a:xfrm>
            <a:off x="5126114" y="3882960"/>
            <a:ext cx="1905000" cy="1905000"/>
          </a:xfrm>
          <a:prstGeom prst="rect">
            <a:avLst/>
          </a:prstGeom>
          <a:noFill/>
          <a:ln>
            <a:noFill/>
          </a:ln>
        </p:spPr>
      </p:pic>
      <p:pic>
        <p:nvPicPr>
          <p:cNvPr id="148" name="Google Shape;148;p5"/>
          <p:cNvPicPr preferRelativeResize="0"/>
          <p:nvPr/>
        </p:nvPicPr>
        <p:blipFill rotWithShape="1">
          <a:blip r:embed="rId4">
            <a:alphaModFix/>
          </a:blip>
          <a:srcRect b="0" l="0" r="0" t="0"/>
          <a:stretch/>
        </p:blipFill>
        <p:spPr>
          <a:xfrm>
            <a:off x="7442446" y="4563949"/>
            <a:ext cx="742395" cy="742395"/>
          </a:xfrm>
          <a:prstGeom prst="rect">
            <a:avLst/>
          </a:prstGeom>
          <a:noFill/>
          <a:ln>
            <a:noFill/>
          </a:ln>
        </p:spPr>
      </p:pic>
      <p:pic>
        <p:nvPicPr>
          <p:cNvPr id="149" name="Google Shape;149;p5"/>
          <p:cNvPicPr preferRelativeResize="0"/>
          <p:nvPr/>
        </p:nvPicPr>
        <p:blipFill rotWithShape="1">
          <a:blip r:embed="rId6">
            <a:alphaModFix/>
          </a:blip>
          <a:srcRect b="0" l="0" r="0" t="0"/>
          <a:stretch/>
        </p:blipFill>
        <p:spPr>
          <a:xfrm>
            <a:off x="8419360" y="4048023"/>
            <a:ext cx="1780713" cy="1780713"/>
          </a:xfrm>
          <a:prstGeom prst="rect">
            <a:avLst/>
          </a:prstGeom>
          <a:noFill/>
          <a:ln>
            <a:noFill/>
          </a:ln>
        </p:spPr>
      </p:pic>
      <p:pic>
        <p:nvPicPr>
          <p:cNvPr descr="A picture containing shirt&#10;&#10;Description generated with very high confidence" id="150" name="Google Shape;150;p5"/>
          <p:cNvPicPr preferRelativeResize="0"/>
          <p:nvPr/>
        </p:nvPicPr>
        <p:blipFill rotWithShape="1">
          <a:blip r:embed="rId7">
            <a:alphaModFix/>
          </a:blip>
          <a:srcRect b="0" l="0" r="0" t="0"/>
          <a:stretch/>
        </p:blipFill>
        <p:spPr>
          <a:xfrm>
            <a:off x="383325" y="455421"/>
            <a:ext cx="706025" cy="621176"/>
          </a:xfrm>
          <a:prstGeom prst="rect">
            <a:avLst/>
          </a:prstGeom>
          <a:noFill/>
          <a:ln>
            <a:noFill/>
          </a:ln>
        </p:spPr>
      </p:pic>
      <p:pic>
        <p:nvPicPr>
          <p:cNvPr descr="A picture containing drawing&#10;&#10;Description generated with very high confidence" id="151" name="Google Shape;151;p5"/>
          <p:cNvPicPr preferRelativeResize="0"/>
          <p:nvPr/>
        </p:nvPicPr>
        <p:blipFill rotWithShape="1">
          <a:blip r:embed="rId8">
            <a:alphaModFix/>
          </a:blip>
          <a:srcRect b="0" l="0" r="0" t="0"/>
          <a:stretch/>
        </p:blipFill>
        <p:spPr>
          <a:xfrm>
            <a:off x="10901599" y="455423"/>
            <a:ext cx="826726" cy="621175"/>
          </a:xfrm>
          <a:prstGeom prst="rect">
            <a:avLst/>
          </a:prstGeom>
          <a:noFill/>
          <a:ln>
            <a:noFill/>
          </a:ln>
        </p:spPr>
      </p:pic>
      <p:sp>
        <p:nvSpPr>
          <p:cNvPr id="152" name="Google Shape;152;p5"/>
          <p:cNvSpPr txBox="1"/>
          <p:nvPr/>
        </p:nvSpPr>
        <p:spPr>
          <a:xfrm>
            <a:off x="1914850" y="5828725"/>
            <a:ext cx="2183400" cy="29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latin typeface="Times New Roman"/>
                <a:ea typeface="Times New Roman"/>
                <a:cs typeface="Times New Roman"/>
                <a:sym typeface="Times New Roman"/>
              </a:rPr>
              <a:t>Data Collection</a:t>
            </a:r>
            <a:endParaRPr sz="2200">
              <a:latin typeface="Times New Roman"/>
              <a:ea typeface="Times New Roman"/>
              <a:cs typeface="Times New Roman"/>
              <a:sym typeface="Times New Roman"/>
            </a:endParaRPr>
          </a:p>
        </p:txBody>
      </p:sp>
      <p:sp>
        <p:nvSpPr>
          <p:cNvPr id="153" name="Google Shape;153;p5"/>
          <p:cNvSpPr txBox="1"/>
          <p:nvPr/>
        </p:nvSpPr>
        <p:spPr>
          <a:xfrm>
            <a:off x="5066438" y="5828725"/>
            <a:ext cx="2183400" cy="29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latin typeface="Times New Roman"/>
                <a:ea typeface="Times New Roman"/>
                <a:cs typeface="Times New Roman"/>
                <a:sym typeface="Times New Roman"/>
              </a:rPr>
              <a:t>Routes on Maps</a:t>
            </a:r>
            <a:endParaRPr sz="2200">
              <a:latin typeface="Times New Roman"/>
              <a:ea typeface="Times New Roman"/>
              <a:cs typeface="Times New Roman"/>
              <a:sym typeface="Times New Roman"/>
            </a:endParaRPr>
          </a:p>
        </p:txBody>
      </p:sp>
      <p:sp>
        <p:nvSpPr>
          <p:cNvPr id="154" name="Google Shape;154;p5"/>
          <p:cNvSpPr txBox="1"/>
          <p:nvPr/>
        </p:nvSpPr>
        <p:spPr>
          <a:xfrm>
            <a:off x="8218050" y="5828725"/>
            <a:ext cx="1780800" cy="4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Notifications</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7"/>
          <p:cNvSpPr txBox="1"/>
          <p:nvPr/>
        </p:nvSpPr>
        <p:spPr>
          <a:xfrm>
            <a:off x="1284037" y="-20320"/>
            <a:ext cx="1010278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Poppins"/>
                <a:ea typeface="Poppins"/>
                <a:cs typeface="Poppins"/>
                <a:sym typeface="Poppins"/>
              </a:rPr>
              <a:t>Overview</a:t>
            </a:r>
            <a:endParaRPr b="1" sz="3600">
              <a:solidFill>
                <a:schemeClr val="dk1"/>
              </a:solidFill>
              <a:latin typeface="Poppins"/>
              <a:ea typeface="Poppins"/>
              <a:cs typeface="Poppins"/>
              <a:sym typeface="Poppins"/>
            </a:endParaRPr>
          </a:p>
        </p:txBody>
      </p:sp>
      <p:sp>
        <p:nvSpPr>
          <p:cNvPr descr="Processor" id="160" name="Google Shape;160;p7"/>
          <p:cNvSpPr/>
          <p:nvPr/>
        </p:nvSpPr>
        <p:spPr>
          <a:xfrm>
            <a:off x="2323694" y="1200680"/>
            <a:ext cx="1214045" cy="121404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7"/>
          <p:cNvGrpSpPr/>
          <p:nvPr/>
        </p:nvGrpSpPr>
        <p:grpSpPr>
          <a:xfrm>
            <a:off x="1581777" y="2768530"/>
            <a:ext cx="2697879" cy="720000"/>
            <a:chOff x="360401" y="1891136"/>
            <a:chExt cx="2697879" cy="720000"/>
          </a:xfrm>
        </p:grpSpPr>
        <p:sp>
          <p:nvSpPr>
            <p:cNvPr id="162" name="Google Shape;162;p7"/>
            <p:cNvSpPr/>
            <p:nvPr/>
          </p:nvSpPr>
          <p:spPr>
            <a:xfrm>
              <a:off x="360401" y="1891136"/>
              <a:ext cx="2697879"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txBox="1"/>
            <p:nvPr/>
          </p:nvSpPr>
          <p:spPr>
            <a:xfrm>
              <a:off x="360401" y="1891136"/>
              <a:ext cx="2697879"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000"/>
                <a:buFont typeface="Poppins"/>
                <a:buNone/>
              </a:pPr>
              <a:r>
                <a:rPr lang="en-US" sz="2000">
                  <a:solidFill>
                    <a:schemeClr val="dk1"/>
                  </a:solidFill>
                  <a:latin typeface="Poppins"/>
                  <a:ea typeface="Poppins"/>
                  <a:cs typeface="Poppins"/>
                  <a:sym typeface="Poppins"/>
                </a:rPr>
                <a:t>A system to collect pollution level data through wearable devices</a:t>
              </a:r>
              <a:endParaRPr sz="2000">
                <a:solidFill>
                  <a:schemeClr val="dk1"/>
                </a:solidFill>
                <a:latin typeface="Poppins"/>
                <a:ea typeface="Poppins"/>
                <a:cs typeface="Poppins"/>
                <a:sym typeface="Poppins"/>
              </a:endParaRPr>
            </a:p>
          </p:txBody>
        </p:sp>
      </p:grpSp>
      <p:sp>
        <p:nvSpPr>
          <p:cNvPr descr="Database" id="164" name="Google Shape;164;p7"/>
          <p:cNvSpPr/>
          <p:nvPr/>
        </p:nvSpPr>
        <p:spPr>
          <a:xfrm>
            <a:off x="8654261" y="1402593"/>
            <a:ext cx="1214045" cy="121404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7"/>
          <p:cNvGrpSpPr/>
          <p:nvPr/>
        </p:nvGrpSpPr>
        <p:grpSpPr>
          <a:xfrm>
            <a:off x="7912344" y="2970443"/>
            <a:ext cx="2697879" cy="720000"/>
            <a:chOff x="3530409" y="1891136"/>
            <a:chExt cx="2697879" cy="720000"/>
          </a:xfrm>
        </p:grpSpPr>
        <p:sp>
          <p:nvSpPr>
            <p:cNvPr id="166" name="Google Shape;166;p7"/>
            <p:cNvSpPr/>
            <p:nvPr/>
          </p:nvSpPr>
          <p:spPr>
            <a:xfrm>
              <a:off x="3530409" y="1891136"/>
              <a:ext cx="2697879"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txBox="1"/>
            <p:nvPr/>
          </p:nvSpPr>
          <p:spPr>
            <a:xfrm>
              <a:off x="3530409" y="1891136"/>
              <a:ext cx="2697879"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000"/>
                <a:buFont typeface="Poppins"/>
                <a:buNone/>
              </a:pPr>
              <a:r>
                <a:rPr lang="en-US" sz="2000">
                  <a:solidFill>
                    <a:schemeClr val="dk1"/>
                  </a:solidFill>
                  <a:latin typeface="Poppins"/>
                  <a:ea typeface="Poppins"/>
                  <a:cs typeface="Poppins"/>
                  <a:sym typeface="Poppins"/>
                </a:rPr>
                <a:t>Data stored in server</a:t>
              </a:r>
              <a:endParaRPr sz="2000">
                <a:solidFill>
                  <a:schemeClr val="dk1"/>
                </a:solidFill>
                <a:latin typeface="Poppins"/>
                <a:ea typeface="Poppins"/>
                <a:cs typeface="Poppins"/>
                <a:sym typeface="Poppins"/>
              </a:endParaRPr>
            </a:p>
          </p:txBody>
        </p:sp>
      </p:grpSp>
      <p:sp>
        <p:nvSpPr>
          <p:cNvPr descr="Warning" id="168" name="Google Shape;168;p7"/>
          <p:cNvSpPr/>
          <p:nvPr/>
        </p:nvSpPr>
        <p:spPr>
          <a:xfrm>
            <a:off x="3903973" y="3766235"/>
            <a:ext cx="1214045" cy="1214045"/>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 name="Google Shape;169;p7"/>
          <p:cNvGrpSpPr/>
          <p:nvPr/>
        </p:nvGrpSpPr>
        <p:grpSpPr>
          <a:xfrm>
            <a:off x="3162056" y="5334085"/>
            <a:ext cx="2697879" cy="720000"/>
            <a:chOff x="360401" y="4853456"/>
            <a:chExt cx="2697879" cy="720000"/>
          </a:xfrm>
        </p:grpSpPr>
        <p:sp>
          <p:nvSpPr>
            <p:cNvPr id="170" name="Google Shape;170;p7"/>
            <p:cNvSpPr/>
            <p:nvPr/>
          </p:nvSpPr>
          <p:spPr>
            <a:xfrm>
              <a:off x="360401" y="4853456"/>
              <a:ext cx="2697879"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txBox="1"/>
            <p:nvPr/>
          </p:nvSpPr>
          <p:spPr>
            <a:xfrm>
              <a:off x="360401" y="4853456"/>
              <a:ext cx="2697879"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000"/>
                <a:buFont typeface="Poppins"/>
                <a:buNone/>
              </a:pPr>
              <a:r>
                <a:rPr lang="en-US" sz="2000">
                  <a:solidFill>
                    <a:schemeClr val="dk1"/>
                  </a:solidFill>
                  <a:latin typeface="Poppins"/>
                  <a:ea typeface="Poppins"/>
                  <a:cs typeface="Poppins"/>
                  <a:sym typeface="Poppins"/>
                </a:rPr>
                <a:t>Inform user about highly polluted areas</a:t>
              </a:r>
              <a:endParaRPr sz="2000">
                <a:solidFill>
                  <a:schemeClr val="dk1"/>
                </a:solidFill>
                <a:latin typeface="Poppins"/>
                <a:ea typeface="Poppins"/>
                <a:cs typeface="Poppins"/>
                <a:sym typeface="Poppins"/>
              </a:endParaRPr>
            </a:p>
          </p:txBody>
        </p:sp>
      </p:grpSp>
      <p:sp>
        <p:nvSpPr>
          <p:cNvPr descr="Bike" id="172" name="Google Shape;172;p7"/>
          <p:cNvSpPr/>
          <p:nvPr/>
        </p:nvSpPr>
        <p:spPr>
          <a:xfrm>
            <a:off x="7073981" y="3766235"/>
            <a:ext cx="1214045" cy="1214045"/>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7"/>
          <p:cNvGrpSpPr/>
          <p:nvPr/>
        </p:nvGrpSpPr>
        <p:grpSpPr>
          <a:xfrm>
            <a:off x="6332064" y="5334085"/>
            <a:ext cx="2697879" cy="720000"/>
            <a:chOff x="3530409" y="4853456"/>
            <a:chExt cx="2697879" cy="720000"/>
          </a:xfrm>
        </p:grpSpPr>
        <p:sp>
          <p:nvSpPr>
            <p:cNvPr id="174" name="Google Shape;174;p7"/>
            <p:cNvSpPr/>
            <p:nvPr/>
          </p:nvSpPr>
          <p:spPr>
            <a:xfrm>
              <a:off x="3530409" y="4853456"/>
              <a:ext cx="2697879"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txBox="1"/>
            <p:nvPr/>
          </p:nvSpPr>
          <p:spPr>
            <a:xfrm>
              <a:off x="3530409" y="4853456"/>
              <a:ext cx="2697879"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000"/>
                <a:buFont typeface="Poppins"/>
                <a:buNone/>
              </a:pPr>
              <a:r>
                <a:rPr lang="en-US" sz="2000">
                  <a:solidFill>
                    <a:schemeClr val="dk1"/>
                  </a:solidFill>
                  <a:latin typeface="Poppins"/>
                  <a:ea typeface="Poppins"/>
                  <a:cs typeface="Poppins"/>
                  <a:sym typeface="Poppins"/>
                </a:rPr>
                <a:t>Suggest routes with lesser pollution</a:t>
              </a:r>
              <a:endParaRPr sz="2000">
                <a:solidFill>
                  <a:schemeClr val="dk1"/>
                </a:solidFill>
                <a:latin typeface="Poppins"/>
                <a:ea typeface="Poppins"/>
                <a:cs typeface="Poppins"/>
                <a:sym typeface="Poppins"/>
              </a:endParaRPr>
            </a:p>
          </p:txBody>
        </p:sp>
      </p:grpSp>
      <p:pic>
        <p:nvPicPr>
          <p:cNvPr id="176" name="Google Shape;176;p7"/>
          <p:cNvPicPr preferRelativeResize="0"/>
          <p:nvPr/>
        </p:nvPicPr>
        <p:blipFill rotWithShape="1">
          <a:blip r:embed="rId7">
            <a:alphaModFix/>
          </a:blip>
          <a:srcRect b="0" l="0" r="0" t="0"/>
          <a:stretch/>
        </p:blipFill>
        <p:spPr>
          <a:xfrm>
            <a:off x="5379564" y="1462225"/>
            <a:ext cx="1905000" cy="1905000"/>
          </a:xfrm>
          <a:prstGeom prst="rect">
            <a:avLst/>
          </a:prstGeom>
          <a:noFill/>
          <a:ln>
            <a:noFill/>
          </a:ln>
        </p:spPr>
      </p:pic>
      <p:cxnSp>
        <p:nvCxnSpPr>
          <p:cNvPr id="177" name="Google Shape;177;p7"/>
          <p:cNvCxnSpPr/>
          <p:nvPr/>
        </p:nvCxnSpPr>
        <p:spPr>
          <a:xfrm>
            <a:off x="0" y="850721"/>
            <a:ext cx="12098263" cy="0"/>
          </a:xfrm>
          <a:prstGeom prst="straightConnector1">
            <a:avLst/>
          </a:prstGeom>
          <a:noFill/>
          <a:ln cap="flat" cmpd="sng" w="19050">
            <a:solidFill>
              <a:schemeClr val="dk2"/>
            </a:solidFill>
            <a:prstDash val="solid"/>
            <a:miter lim="800000"/>
            <a:headEnd len="sm" w="sm" type="none"/>
            <a:tailEnd len="sm" w="sm" type="none"/>
          </a:ln>
        </p:spPr>
      </p:cxnSp>
      <p:pic>
        <p:nvPicPr>
          <p:cNvPr descr="A picture containing shirt&#10;&#10;Description generated with very high confidence" id="178" name="Google Shape;178;p7"/>
          <p:cNvPicPr preferRelativeResize="0"/>
          <p:nvPr/>
        </p:nvPicPr>
        <p:blipFill rotWithShape="1">
          <a:blip r:embed="rId8">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179" name="Google Shape;179;p7"/>
          <p:cNvPicPr preferRelativeResize="0"/>
          <p:nvPr/>
        </p:nvPicPr>
        <p:blipFill rotWithShape="1">
          <a:blip r:embed="rId9">
            <a:alphaModFix/>
          </a:blip>
          <a:srcRect b="0" l="0" r="0" t="0"/>
          <a:stretch/>
        </p:blipFill>
        <p:spPr>
          <a:xfrm>
            <a:off x="11316824" y="-2"/>
            <a:ext cx="826726" cy="62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descr="A picture containing shirt&#10;&#10;Description generated with very high confidence" id="185" name="Google Shape;185;g87d522cb83_1_4"/>
          <p:cNvPicPr preferRelativeResize="0"/>
          <p:nvPr/>
        </p:nvPicPr>
        <p:blipFill rotWithShape="1">
          <a:blip r:embed="rId3">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186" name="Google Shape;186;g87d522cb83_1_4"/>
          <p:cNvPicPr preferRelativeResize="0"/>
          <p:nvPr/>
        </p:nvPicPr>
        <p:blipFill rotWithShape="1">
          <a:blip r:embed="rId4">
            <a:alphaModFix/>
          </a:blip>
          <a:srcRect b="0" l="0" r="0" t="0"/>
          <a:stretch/>
        </p:blipFill>
        <p:spPr>
          <a:xfrm>
            <a:off x="11316824" y="-2"/>
            <a:ext cx="826726" cy="621175"/>
          </a:xfrm>
          <a:prstGeom prst="rect">
            <a:avLst/>
          </a:prstGeom>
          <a:noFill/>
          <a:ln>
            <a:noFill/>
          </a:ln>
        </p:spPr>
      </p:pic>
      <p:cxnSp>
        <p:nvCxnSpPr>
          <p:cNvPr id="187" name="Google Shape;187;g87d522cb83_1_4"/>
          <p:cNvCxnSpPr/>
          <p:nvPr/>
        </p:nvCxnSpPr>
        <p:spPr>
          <a:xfrm>
            <a:off x="0" y="850721"/>
            <a:ext cx="12098400" cy="0"/>
          </a:xfrm>
          <a:prstGeom prst="straightConnector1">
            <a:avLst/>
          </a:prstGeom>
          <a:noFill/>
          <a:ln cap="flat" cmpd="sng" w="19050">
            <a:solidFill>
              <a:schemeClr val="dk2"/>
            </a:solidFill>
            <a:prstDash val="solid"/>
            <a:miter lim="800000"/>
            <a:headEnd len="sm" w="sm" type="none"/>
            <a:tailEnd len="sm" w="sm" type="none"/>
          </a:ln>
        </p:spPr>
      </p:cxnSp>
      <p:sp>
        <p:nvSpPr>
          <p:cNvPr id="188" name="Google Shape;188;g87d522cb83_1_4"/>
          <p:cNvSpPr txBox="1"/>
          <p:nvPr/>
        </p:nvSpPr>
        <p:spPr>
          <a:xfrm>
            <a:off x="1284037" y="-20320"/>
            <a:ext cx="101028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Poppins"/>
                <a:ea typeface="Poppins"/>
                <a:cs typeface="Poppins"/>
                <a:sym typeface="Poppins"/>
              </a:rPr>
              <a:t>Block Diagram</a:t>
            </a:r>
            <a:endParaRPr b="1" sz="3600">
              <a:solidFill>
                <a:schemeClr val="dk1"/>
              </a:solidFill>
              <a:latin typeface="Poppins"/>
              <a:ea typeface="Poppins"/>
              <a:cs typeface="Poppins"/>
              <a:sym typeface="Poppins"/>
            </a:endParaRPr>
          </a:p>
        </p:txBody>
      </p:sp>
      <p:pic>
        <p:nvPicPr>
          <p:cNvPr id="189" name="Google Shape;189;g87d522cb83_1_4"/>
          <p:cNvPicPr preferRelativeResize="0"/>
          <p:nvPr/>
        </p:nvPicPr>
        <p:blipFill>
          <a:blip r:embed="rId5">
            <a:alphaModFix/>
          </a:blip>
          <a:stretch>
            <a:fillRect/>
          </a:stretch>
        </p:blipFill>
        <p:spPr>
          <a:xfrm>
            <a:off x="602775" y="1169450"/>
            <a:ext cx="5900500" cy="5378175"/>
          </a:xfrm>
          <a:prstGeom prst="rect">
            <a:avLst/>
          </a:prstGeom>
          <a:noFill/>
          <a:ln>
            <a:noFill/>
          </a:ln>
        </p:spPr>
      </p:pic>
      <p:sp>
        <p:nvSpPr>
          <p:cNvPr id="190" name="Google Shape;190;g87d522cb83_1_4"/>
          <p:cNvSpPr txBox="1"/>
          <p:nvPr/>
        </p:nvSpPr>
        <p:spPr>
          <a:xfrm>
            <a:off x="6575325" y="850725"/>
            <a:ext cx="5396700" cy="5905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Sensing Parameters</a:t>
            </a:r>
            <a:r>
              <a:rPr lang="en-US" sz="1800">
                <a:solidFill>
                  <a:schemeClr val="dk1"/>
                </a:solidFill>
                <a:latin typeface="Times New Roman"/>
                <a:ea typeface="Times New Roman"/>
                <a:cs typeface="Times New Roman"/>
                <a:sym typeface="Times New Roman"/>
              </a:rPr>
              <a:t>: It consists of a network of sensor modules. These sensors measure the pollutant levels. It captures the data and stores them.</a:t>
            </a:r>
            <a:endParaRPr sz="1800">
              <a:solidFill>
                <a:schemeClr val="dk1"/>
              </a:solidFill>
              <a:latin typeface="Times New Roman"/>
              <a:ea typeface="Times New Roman"/>
              <a:cs typeface="Times New Roman"/>
              <a:sym typeface="Times New Roman"/>
            </a:endParaRPr>
          </a:p>
          <a:p>
            <a:pPr indent="0" lvl="0" marL="0" rtl="0" algn="just">
              <a:spcBef>
                <a:spcPts val="100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just">
              <a:spcBef>
                <a:spcPts val="10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Real Time air quality API</a:t>
            </a:r>
            <a:r>
              <a:rPr lang="en-US" sz="1800">
                <a:solidFill>
                  <a:schemeClr val="dk1"/>
                </a:solidFill>
                <a:latin typeface="Times New Roman"/>
                <a:ea typeface="Times New Roman"/>
                <a:cs typeface="Times New Roman"/>
                <a:sym typeface="Times New Roman"/>
              </a:rPr>
              <a:t>: The central and various state pollution control boards gather real time data of various pollutants concentration from various cities. </a:t>
            </a:r>
            <a:endParaRPr sz="1800">
              <a:solidFill>
                <a:schemeClr val="dk1"/>
              </a:solidFill>
              <a:latin typeface="Times New Roman"/>
              <a:ea typeface="Times New Roman"/>
              <a:cs typeface="Times New Roman"/>
              <a:sym typeface="Times New Roman"/>
            </a:endParaRPr>
          </a:p>
          <a:p>
            <a:pPr indent="0" lvl="0" marL="0" rtl="0" algn="just">
              <a:spcBef>
                <a:spcPts val="100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just">
              <a:spcBef>
                <a:spcPts val="10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Navigation based on least pollutant route</a:t>
            </a:r>
            <a:r>
              <a:rPr lang="en-US" sz="1800">
                <a:solidFill>
                  <a:schemeClr val="dk1"/>
                </a:solidFill>
                <a:latin typeface="Times New Roman"/>
                <a:ea typeface="Times New Roman"/>
                <a:cs typeface="Times New Roman"/>
                <a:sym typeface="Times New Roman"/>
              </a:rPr>
              <a:t>: When our app is used for navigation the route is shown based on AQI levels and the distance, giving the best possible route.</a:t>
            </a:r>
            <a:endParaRPr sz="18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just">
              <a:spcBef>
                <a:spcPts val="10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Analyze the data and notify the user</a:t>
            </a:r>
            <a:r>
              <a:rPr lang="en-US" sz="1800">
                <a:solidFill>
                  <a:schemeClr val="dk1"/>
                </a:solidFill>
                <a:latin typeface="Times New Roman"/>
                <a:ea typeface="Times New Roman"/>
                <a:cs typeface="Times New Roman"/>
                <a:sym typeface="Times New Roman"/>
              </a:rPr>
              <a:t>: We use the data stored and give the user a personal notification of the pollution levels.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g8097d35d5b_0_0"/>
          <p:cNvSpPr txBox="1"/>
          <p:nvPr>
            <p:ph type="title"/>
          </p:nvPr>
        </p:nvSpPr>
        <p:spPr>
          <a:xfrm>
            <a:off x="1045125" y="-2704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Poppins"/>
                <a:ea typeface="Poppins"/>
                <a:cs typeface="Poppins"/>
                <a:sym typeface="Poppins"/>
              </a:rPr>
              <a:t>Literature Survey</a:t>
            </a:r>
            <a:endParaRPr>
              <a:latin typeface="Poppins"/>
              <a:ea typeface="Poppins"/>
              <a:cs typeface="Poppins"/>
              <a:sym typeface="Poppins"/>
            </a:endParaRPr>
          </a:p>
        </p:txBody>
      </p:sp>
      <p:sp>
        <p:nvSpPr>
          <p:cNvPr id="197" name="Google Shape;197;g8097d35d5b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just">
              <a:spcBef>
                <a:spcPts val="0"/>
              </a:spcBef>
              <a:spcAft>
                <a:spcPts val="0"/>
              </a:spcAft>
              <a:buSzPts val="2400"/>
              <a:buFont typeface="Times New Roman"/>
              <a:buAutoNum type="arabicPeriod"/>
            </a:pPr>
            <a:r>
              <a:rPr b="1" lang="en-US" sz="2400">
                <a:latin typeface="Times New Roman"/>
                <a:ea typeface="Times New Roman"/>
                <a:cs typeface="Times New Roman"/>
                <a:sym typeface="Times New Roman"/>
              </a:rPr>
              <a:t>Md Nazmul Hoq, Rakibul Alam, Ashraful Amin “Prediction of possible asthma attack from air pollutants: towards a high-density air pollution map for smart cities to improve living” Presented at 2019 International Conference on Electrical, Computer and Communication Engineering (ECCE), 7-9 February 2019</a:t>
            </a:r>
            <a:endParaRPr b="1" sz="2400">
              <a:latin typeface="Times New Roman"/>
              <a:ea typeface="Times New Roman"/>
              <a:cs typeface="Times New Roman"/>
              <a:sym typeface="Times New Roman"/>
            </a:endParaRPr>
          </a:p>
          <a:p>
            <a:pPr indent="0" lvl="0" marL="0" rtl="0" algn="just">
              <a:spcBef>
                <a:spcPts val="1000"/>
              </a:spcBef>
              <a:spcAft>
                <a:spcPts val="0"/>
              </a:spcAft>
              <a:buNone/>
            </a:pPr>
            <a:r>
              <a:t/>
            </a:r>
            <a:endParaRPr b="1" sz="2400">
              <a:latin typeface="Times New Roman"/>
              <a:ea typeface="Times New Roman"/>
              <a:cs typeface="Times New Roman"/>
              <a:sym typeface="Times New Roman"/>
            </a:endParaRPr>
          </a:p>
          <a:p>
            <a:pPr indent="0" lvl="0" marL="0" rtl="0" algn="just">
              <a:spcBef>
                <a:spcPts val="1000"/>
              </a:spcBef>
              <a:spcAft>
                <a:spcPts val="0"/>
              </a:spcAft>
              <a:buNone/>
            </a:pPr>
            <a:r>
              <a:rPr lang="en-US" sz="2200">
                <a:latin typeface="Times New Roman"/>
                <a:ea typeface="Times New Roman"/>
                <a:cs typeface="Times New Roman"/>
                <a:sym typeface="Times New Roman"/>
              </a:rPr>
              <a:t>This paper proposed a pollution monitoring system to predict asthma attacks based on each person's pollution intake.They have designed a hardware system to constantly detect and monitor pollution levels in the user’s vicinity and developed a machine learning model to predict when the asthma attacks can occur. This helped in designing our own pollution alert app and routing algorithm.</a:t>
            </a:r>
            <a:endParaRPr sz="2200">
              <a:latin typeface="Times New Roman"/>
              <a:ea typeface="Times New Roman"/>
              <a:cs typeface="Times New Roman"/>
              <a:sym typeface="Times New Roman"/>
            </a:endParaRPr>
          </a:p>
        </p:txBody>
      </p:sp>
      <p:cxnSp>
        <p:nvCxnSpPr>
          <p:cNvPr id="198" name="Google Shape;198;g8097d35d5b_0_0"/>
          <p:cNvCxnSpPr/>
          <p:nvPr/>
        </p:nvCxnSpPr>
        <p:spPr>
          <a:xfrm>
            <a:off x="0" y="850721"/>
            <a:ext cx="12098400" cy="0"/>
          </a:xfrm>
          <a:prstGeom prst="straightConnector1">
            <a:avLst/>
          </a:prstGeom>
          <a:noFill/>
          <a:ln cap="flat" cmpd="sng" w="19050">
            <a:solidFill>
              <a:schemeClr val="dk2"/>
            </a:solidFill>
            <a:prstDash val="solid"/>
            <a:miter lim="800000"/>
            <a:headEnd len="sm" w="sm" type="none"/>
            <a:tailEnd len="sm" w="sm" type="none"/>
          </a:ln>
        </p:spPr>
      </p:cxnSp>
      <p:pic>
        <p:nvPicPr>
          <p:cNvPr descr="A picture containing shirt&#10;&#10;Description generated with very high confidence" id="199" name="Google Shape;199;g8097d35d5b_0_0"/>
          <p:cNvPicPr preferRelativeResize="0"/>
          <p:nvPr/>
        </p:nvPicPr>
        <p:blipFill rotWithShape="1">
          <a:blip r:embed="rId3">
            <a:alphaModFix/>
          </a:blip>
          <a:srcRect b="0" l="0" r="0" t="0"/>
          <a:stretch/>
        </p:blipFill>
        <p:spPr>
          <a:xfrm>
            <a:off x="48450" y="52196"/>
            <a:ext cx="706025" cy="621176"/>
          </a:xfrm>
          <a:prstGeom prst="rect">
            <a:avLst/>
          </a:prstGeom>
          <a:noFill/>
          <a:ln>
            <a:noFill/>
          </a:ln>
        </p:spPr>
      </p:pic>
      <p:pic>
        <p:nvPicPr>
          <p:cNvPr descr="A picture containing drawing&#10;&#10;Description generated with very high confidence" id="200" name="Google Shape;200;g8097d35d5b_0_0"/>
          <p:cNvPicPr preferRelativeResize="0"/>
          <p:nvPr/>
        </p:nvPicPr>
        <p:blipFill rotWithShape="1">
          <a:blip r:embed="rId4">
            <a:alphaModFix/>
          </a:blip>
          <a:srcRect b="0" l="0" r="0" t="0"/>
          <a:stretch/>
        </p:blipFill>
        <p:spPr>
          <a:xfrm>
            <a:off x="11316824" y="-2"/>
            <a:ext cx="826726" cy="621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2020-04-02T03:41:34Z</dcterms:created>
</cp:coreProperties>
</file>