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710" y="154"/>
      </p:cViewPr>
      <p:guideLst>
        <p:guide orient="horz" pos="43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[Bhagyashree excel.xlsx]Pivot Table!PivotTable1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05-4B96-8497-935A9A8ACE28}"/>
            </c:ext>
          </c:extLst>
        </c:ser>
        <c:ser>
          <c:idx val="1"/>
          <c:order val="1"/>
          <c:tx>
            <c:strRef>
              <c:f>'Pivot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Table'!$C$5:$C$15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05-4B96-8497-935A9A8ACE28}"/>
            </c:ext>
          </c:extLst>
        </c:ser>
        <c:ser>
          <c:idx val="2"/>
          <c:order val="2"/>
          <c:tx>
            <c:strRef>
              <c:f>'Pivot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Table'!$D$5:$D$15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05-4B96-8497-935A9A8ACE28}"/>
            </c:ext>
          </c:extLst>
        </c:ser>
        <c:ser>
          <c:idx val="3"/>
          <c:order val="3"/>
          <c:tx>
            <c:strRef>
              <c:f>'Pivot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05-4B96-8497-935A9A8AC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3856655"/>
        <c:axId val="733860399"/>
      </c:barChart>
      <c:catAx>
        <c:axId val="733856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860399"/>
        <c:crosses val="autoZero"/>
        <c:auto val="1"/>
        <c:lblAlgn val="ctr"/>
        <c:lblOffset val="100"/>
        <c:noMultiLvlLbl val="0"/>
      </c:catAx>
      <c:valAx>
        <c:axId val="733860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856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50E-44F9-4D70-9840-2FC6FDCF29EC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EE9-6255-4D05-ADF1-0F9C8286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96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50E-44F9-4D70-9840-2FC6FDCF29EC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EE9-6255-4D05-ADF1-0F9C8286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26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50E-44F9-4D70-9840-2FC6FDCF29EC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EE9-6255-4D05-ADF1-0F9C8286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45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50E-44F9-4D70-9840-2FC6FDCF29EC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EE9-6255-4D05-ADF1-0F9C8286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085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50E-44F9-4D70-9840-2FC6FDCF29EC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EE9-6255-4D05-ADF1-0F9C8286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72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50E-44F9-4D70-9840-2FC6FDCF29EC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EE9-6255-4D05-ADF1-0F9C8286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8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50E-44F9-4D70-9840-2FC6FDCF29EC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EE9-6255-4D05-ADF1-0F9C8286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67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50E-44F9-4D70-9840-2FC6FDCF29EC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EE9-6255-4D05-ADF1-0F9C8286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35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50E-44F9-4D70-9840-2FC6FDCF29EC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EE9-6255-4D05-ADF1-0F9C8286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2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50E-44F9-4D70-9840-2FC6FDCF29EC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EE9-6255-4D05-ADF1-0F9C8286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7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50E-44F9-4D70-9840-2FC6FDCF29EC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EE9-6255-4D05-ADF1-0F9C8286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7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50E-44F9-4D70-9840-2FC6FDCF29EC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EE9-6255-4D05-ADF1-0F9C8286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17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950E-44F9-4D70-9840-2FC6FDCF29EC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2EE9-6255-4D05-ADF1-0F9C8286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35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F1950E-44F9-4D70-9840-2FC6FDCF29EC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4D72EE9-6255-4D05-ADF1-0F9C8286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78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F1950E-44F9-4D70-9840-2FC6FDCF29EC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4D72EE9-6255-4D05-ADF1-0F9C82863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47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4663"/>
            <a:ext cx="9144000" cy="2039937"/>
          </a:xfrm>
        </p:spPr>
        <p:txBody>
          <a:bodyPr/>
          <a:lstStyle/>
          <a:p>
            <a:r>
              <a:rPr lang="en-US" dirty="0" smtClean="0"/>
              <a:t>Employee Data Analysis Using Excel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21038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600" b="1" dirty="0" smtClean="0"/>
              <a:t>Student Name: </a:t>
            </a:r>
            <a:r>
              <a:rPr lang="en-US" sz="2600" dirty="0" smtClean="0"/>
              <a:t>A.P.Bhagyashree</a:t>
            </a:r>
          </a:p>
          <a:p>
            <a:pPr algn="l"/>
            <a:r>
              <a:rPr lang="en-US" sz="2600" b="1" dirty="0" smtClean="0"/>
              <a:t>Register No: </a:t>
            </a:r>
            <a:r>
              <a:rPr lang="en-US" sz="2600" dirty="0" smtClean="0"/>
              <a:t>312216419</a:t>
            </a:r>
          </a:p>
          <a:p>
            <a:pPr algn="l"/>
            <a:r>
              <a:rPr lang="en-US" sz="2600" b="1" dirty="0" smtClean="0"/>
              <a:t>Department: </a:t>
            </a:r>
            <a:r>
              <a:rPr lang="en-US" sz="2600" dirty="0" smtClean="0"/>
              <a:t>B.Com(Computer Applications)</a:t>
            </a:r>
          </a:p>
          <a:p>
            <a:pPr algn="l"/>
            <a:r>
              <a:rPr lang="en-US" sz="2600" b="1" dirty="0" smtClean="0"/>
              <a:t>College</a:t>
            </a:r>
            <a:r>
              <a:rPr lang="en-US" dirty="0" smtClean="0"/>
              <a:t>: </a:t>
            </a:r>
            <a:r>
              <a:rPr lang="en-US" sz="2300" dirty="0" smtClean="0"/>
              <a:t>Shri Shankarlal Sundarbai Shasun Jain College For Women.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3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367" y="2231812"/>
            <a:ext cx="7363263" cy="4264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The modelling in this employee performance analysis project includes the following:</a:t>
            </a:r>
            <a:endParaRPr lang="en-IN" sz="2800" b="1" i="1" dirty="0">
              <a:solidFill>
                <a:srgbClr val="FFFF00"/>
              </a:solidFill>
            </a:endParaRPr>
          </a:p>
          <a:p>
            <a:pPr marL="40005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*Data collection</a:t>
            </a:r>
          </a:p>
          <a:p>
            <a:pPr marL="40005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*Data cleaning</a:t>
            </a:r>
          </a:p>
          <a:p>
            <a:pPr marL="40005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*Techniques</a:t>
            </a:r>
          </a:p>
          <a:p>
            <a:pPr marL="400050" lvl="1" indent="0">
              <a:buNone/>
            </a:pPr>
            <a:r>
              <a:rPr lang="en-US" sz="2800" b="1" i="1" dirty="0">
                <a:solidFill>
                  <a:srgbClr val="FFFF00"/>
                </a:solidFill>
              </a:rPr>
              <a:t>*Results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50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Result: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057552"/>
              </p:ext>
            </p:extLst>
          </p:nvPr>
        </p:nvGraphicFramePr>
        <p:xfrm>
          <a:off x="2562224" y="2222500"/>
          <a:ext cx="7067550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84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799" y="2174662"/>
            <a:ext cx="8534400" cy="4026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conclude, the employee data analysis reveals the key insights in workforce performance and areas needed for improvement. The effective data analysis provides a foundation for the improvised planning and operational developments, which leads to a motivated and productive workforce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0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441362"/>
            <a:ext cx="9020175" cy="3292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100" dirty="0" smtClean="0"/>
              <a:t>Employee Performance Analysis Using Excel.</a:t>
            </a:r>
            <a:endParaRPr lang="en-IN" sz="41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2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612" y="2174662"/>
            <a:ext cx="3877113" cy="363651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3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20" dirty="0" smtClean="0"/>
              <a:t>P</a:t>
            </a:r>
            <a:r>
              <a:rPr lang="en-IN" spc="15" dirty="0" smtClean="0"/>
              <a:t>roblem Statement: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16" y="2647950"/>
            <a:ext cx="3152400" cy="16829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The companies assess their employees performance on an annual or quarterly basis.  </a:t>
            </a:r>
            <a:endParaRPr lang="en-IN" sz="2000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400551" y="2647950"/>
            <a:ext cx="37147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Dataset overview of an employee, contains the information about employees in a company, including their educational backgrounds and employment related factors.</a:t>
            </a:r>
            <a:endParaRPr lang="en-IN" sz="2000" dirty="0"/>
          </a:p>
          <a:p>
            <a:endParaRPr lang="en-IN" dirty="0"/>
          </a:p>
        </p:txBody>
      </p:sp>
      <p:grpSp>
        <p:nvGrpSpPr>
          <p:cNvPr id="5" name="object 2"/>
          <p:cNvGrpSpPr/>
          <p:nvPr/>
        </p:nvGrpSpPr>
        <p:grpSpPr>
          <a:xfrm rot="19800186">
            <a:off x="9290846" y="3492273"/>
            <a:ext cx="2308644" cy="2988791"/>
            <a:chOff x="7991475" y="2933700"/>
            <a:chExt cx="2762250" cy="3257550"/>
          </a:xfrm>
        </p:grpSpPr>
        <p:sp>
          <p:nvSpPr>
            <p:cNvPr id="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5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5" dirty="0" smtClean="0"/>
              <a:t>Project </a:t>
            </a:r>
            <a:r>
              <a:rPr lang="en-IN" spc="-20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262" y="2288962"/>
            <a:ext cx="6201213" cy="3311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grpSp>
        <p:nvGrpSpPr>
          <p:cNvPr id="4" name="object 2"/>
          <p:cNvGrpSpPr/>
          <p:nvPr/>
        </p:nvGrpSpPr>
        <p:grpSpPr>
          <a:xfrm>
            <a:off x="8039101" y="3019425"/>
            <a:ext cx="3733799" cy="3295649"/>
            <a:chOff x="8658225" y="2647951"/>
            <a:chExt cx="3533775" cy="3744536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1"/>
              <a:ext cx="3533775" cy="37445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372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5" dirty="0" smtClean="0"/>
              <a:t>W</a:t>
            </a:r>
            <a:r>
              <a:rPr lang="en-US" spc="-20" dirty="0" smtClean="0"/>
              <a:t>ho</a:t>
            </a:r>
            <a:r>
              <a:rPr lang="en-US" spc="-235" dirty="0" smtClean="0"/>
              <a:t> </a:t>
            </a:r>
            <a:r>
              <a:rPr lang="en-US" spc="-10" dirty="0" smtClean="0"/>
              <a:t>Are</a:t>
            </a:r>
            <a:r>
              <a:rPr lang="en-US" spc="-35" dirty="0" smtClean="0"/>
              <a:t> </a:t>
            </a:r>
            <a:r>
              <a:rPr lang="en-US" spc="-10" dirty="0" smtClean="0"/>
              <a:t>T</a:t>
            </a:r>
            <a:r>
              <a:rPr lang="en-US" spc="-15" dirty="0" smtClean="0"/>
              <a:t>he</a:t>
            </a:r>
            <a:r>
              <a:rPr lang="en-US" spc="-35" dirty="0" smtClean="0"/>
              <a:t> </a:t>
            </a:r>
            <a:r>
              <a:rPr lang="en-US" spc="-20" dirty="0" smtClean="0"/>
              <a:t>E</a:t>
            </a:r>
            <a:r>
              <a:rPr lang="en-US" spc="30" dirty="0" smtClean="0"/>
              <a:t>nd</a:t>
            </a:r>
            <a:r>
              <a:rPr lang="en-US" spc="-45" dirty="0" smtClean="0"/>
              <a:t> </a:t>
            </a:r>
            <a:r>
              <a:rPr lang="en-US" dirty="0" smtClean="0"/>
              <a:t>U</a:t>
            </a:r>
            <a:r>
              <a:rPr lang="en-US" spc="10" dirty="0" smtClean="0"/>
              <a:t>sers</a:t>
            </a:r>
            <a:r>
              <a:rPr lang="en-US" spc="5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2637" y="2374687"/>
            <a:ext cx="8087163" cy="363651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The end users in employee performance analysis include: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	1. Human Resource management professionals.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	2. Data Analysts.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	3. Department supervisors.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	 </a:t>
            </a:r>
            <a:endParaRPr lang="en-IN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65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0" dirty="0" smtClean="0">
                <a:solidFill>
                  <a:schemeClr val="tx1"/>
                </a:solidFill>
              </a:rPr>
              <a:t>O</a:t>
            </a:r>
            <a:r>
              <a:rPr lang="en-US" spc="25" dirty="0" smtClean="0">
                <a:solidFill>
                  <a:schemeClr val="tx1"/>
                </a:solidFill>
              </a:rPr>
              <a:t>ur</a:t>
            </a:r>
            <a:r>
              <a:rPr lang="en-US" spc="5" dirty="0" smtClean="0">
                <a:solidFill>
                  <a:schemeClr val="tx1"/>
                </a:solidFill>
              </a:rPr>
              <a:t> </a:t>
            </a:r>
            <a:r>
              <a:rPr lang="en-US" spc="25" dirty="0" smtClean="0">
                <a:solidFill>
                  <a:schemeClr val="tx1"/>
                </a:solidFill>
              </a:rPr>
              <a:t>S</a:t>
            </a:r>
            <a:r>
              <a:rPr lang="en-US" spc="10" dirty="0" smtClean="0">
                <a:solidFill>
                  <a:schemeClr val="tx1"/>
                </a:solidFill>
              </a:rPr>
              <a:t>olution</a:t>
            </a:r>
            <a:r>
              <a:rPr lang="en-US" spc="-345" dirty="0" smtClean="0">
                <a:solidFill>
                  <a:schemeClr val="tx1"/>
                </a:solidFill>
              </a:rPr>
              <a:t> </a:t>
            </a:r>
            <a:r>
              <a:rPr lang="en-US" spc="-35" dirty="0" smtClean="0">
                <a:solidFill>
                  <a:schemeClr val="tx1"/>
                </a:solidFill>
              </a:rPr>
              <a:t>A</a:t>
            </a:r>
            <a:r>
              <a:rPr lang="en-US" spc="-5" dirty="0" smtClean="0">
                <a:solidFill>
                  <a:schemeClr val="tx1"/>
                </a:solidFill>
              </a:rPr>
              <a:t>nd</a:t>
            </a:r>
            <a:r>
              <a:rPr lang="en-US" spc="35" dirty="0" smtClean="0">
                <a:solidFill>
                  <a:schemeClr val="tx1"/>
                </a:solidFill>
              </a:rPr>
              <a:t> </a:t>
            </a:r>
            <a:r>
              <a:rPr lang="en-US" spc="-30" dirty="0" smtClean="0">
                <a:solidFill>
                  <a:schemeClr val="tx1"/>
                </a:solidFill>
              </a:rPr>
              <a:t>I</a:t>
            </a:r>
            <a:r>
              <a:rPr lang="en-US" spc="-35" dirty="0" smtClean="0">
                <a:solidFill>
                  <a:schemeClr val="tx1"/>
                </a:solidFill>
              </a:rPr>
              <a:t>ts</a:t>
            </a:r>
            <a:r>
              <a:rPr lang="en-US" spc="60" dirty="0" smtClean="0">
                <a:solidFill>
                  <a:schemeClr val="tx1"/>
                </a:solidFill>
              </a:rPr>
              <a:t> </a:t>
            </a:r>
            <a:r>
              <a:rPr lang="en-US" spc="-295" dirty="0" smtClean="0">
                <a:solidFill>
                  <a:schemeClr val="tx1"/>
                </a:solidFill>
              </a:rPr>
              <a:t>V</a:t>
            </a:r>
            <a:r>
              <a:rPr lang="en-US" spc="-35" dirty="0" smtClean="0">
                <a:solidFill>
                  <a:schemeClr val="tx1"/>
                </a:solidFill>
              </a:rPr>
              <a:t>alue</a:t>
            </a:r>
            <a:r>
              <a:rPr lang="en-US" spc="-65" dirty="0" smtClean="0">
                <a:solidFill>
                  <a:schemeClr val="tx1"/>
                </a:solidFill>
              </a:rPr>
              <a:t> </a:t>
            </a:r>
            <a:r>
              <a:rPr lang="en-US" spc="-15" dirty="0" smtClean="0">
                <a:solidFill>
                  <a:schemeClr val="tx1"/>
                </a:solidFill>
              </a:rPr>
              <a:t>P</a:t>
            </a:r>
            <a:r>
              <a:rPr lang="en-US" spc="-30" dirty="0" smtClean="0">
                <a:solidFill>
                  <a:schemeClr val="tx1"/>
                </a:solidFill>
              </a:rPr>
              <a:t>roposition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962" y="2279437"/>
            <a:ext cx="4048563" cy="3835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/>
                </a:solidFill>
              </a:rPr>
              <a:t>Filtering- purpose to fill the missing values</a:t>
            </a:r>
            <a:r>
              <a:rPr lang="en-US" sz="2400" dirty="0" smtClean="0">
                <a:solidFill>
                  <a:schemeClr val="accent6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6"/>
                </a:solidFill>
              </a:rPr>
              <a:t>Conditional </a:t>
            </a:r>
            <a:r>
              <a:rPr lang="en-US" sz="2400" dirty="0">
                <a:solidFill>
                  <a:schemeClr val="accent6"/>
                </a:solidFill>
              </a:rPr>
              <a:t>formatting- blank values.</a:t>
            </a:r>
          </a:p>
          <a:p>
            <a:endParaRPr lang="en-IN" dirty="0"/>
          </a:p>
        </p:txBody>
      </p:sp>
      <p:pic>
        <p:nvPicPr>
          <p:cNvPr id="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24625" y="2140965"/>
            <a:ext cx="3657600" cy="410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5662" y="1952625"/>
            <a:ext cx="4000938" cy="4810125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>
                <a:latin typeface="Bahnschrift Light" panose="020B0502040204020203" pitchFamily="34" charset="0"/>
              </a:rPr>
              <a:t>Employee data set- Kaggle</a:t>
            </a:r>
            <a:endParaRPr lang="en-IN" sz="2600" dirty="0">
              <a:latin typeface="Bahnschrift Light" panose="020B0502040204020203" pitchFamily="34" charset="0"/>
            </a:endParaRPr>
          </a:p>
          <a:p>
            <a:r>
              <a:rPr lang="en-IN" sz="2600" dirty="0">
                <a:latin typeface="Bahnschrift Light" panose="020B0502040204020203" pitchFamily="34" charset="0"/>
              </a:rPr>
              <a:t>There are </a:t>
            </a:r>
            <a:r>
              <a:rPr lang="en-US" sz="2600" dirty="0">
                <a:latin typeface="Bahnschrift Light" panose="020B0502040204020203" pitchFamily="34" charset="0"/>
              </a:rPr>
              <a:t>26 features</a:t>
            </a:r>
            <a:endParaRPr lang="en-IN" sz="2600" dirty="0">
              <a:latin typeface="Bahnschrift Light" panose="020B0502040204020203" pitchFamily="34" charset="0"/>
            </a:endParaRPr>
          </a:p>
          <a:p>
            <a:r>
              <a:rPr lang="en-IN" sz="2600" dirty="0">
                <a:latin typeface="Bahnschrift Light" panose="020B0502040204020203" pitchFamily="34" charset="0"/>
              </a:rPr>
              <a:t>The important ten features are,</a:t>
            </a:r>
          </a:p>
          <a:p>
            <a:pPr lvl="1"/>
            <a:r>
              <a:rPr lang="en-IN" sz="2600" dirty="0">
                <a:latin typeface="Bahnschrift Light" panose="020B0502040204020203" pitchFamily="34" charset="0"/>
              </a:rPr>
              <a:t>Employment ID</a:t>
            </a:r>
          </a:p>
          <a:p>
            <a:pPr lvl="1"/>
            <a:r>
              <a:rPr lang="en-IN" sz="2600" dirty="0">
                <a:latin typeface="Bahnschrift Light" panose="020B0502040204020203" pitchFamily="34" charset="0"/>
              </a:rPr>
              <a:t>First name</a:t>
            </a:r>
          </a:p>
          <a:p>
            <a:pPr lvl="1"/>
            <a:r>
              <a:rPr lang="en-IN" sz="2600" dirty="0">
                <a:latin typeface="Bahnschrift Light" panose="020B0502040204020203" pitchFamily="34" charset="0"/>
              </a:rPr>
              <a:t>Last name</a:t>
            </a:r>
          </a:p>
          <a:p>
            <a:pPr lvl="1"/>
            <a:r>
              <a:rPr lang="en-IN" sz="2600" dirty="0">
                <a:latin typeface="Bahnschrift Light" panose="020B0502040204020203" pitchFamily="34" charset="0"/>
              </a:rPr>
              <a:t>Gender</a:t>
            </a:r>
          </a:p>
          <a:p>
            <a:pPr lvl="1"/>
            <a:r>
              <a:rPr lang="en-IN" sz="2600" dirty="0">
                <a:latin typeface="Bahnschrift Light" panose="020B0502040204020203" pitchFamily="34" charset="0"/>
              </a:rPr>
              <a:t>Employee status</a:t>
            </a:r>
          </a:p>
          <a:p>
            <a:pPr lvl="1"/>
            <a:r>
              <a:rPr lang="en-IN" sz="2600" dirty="0">
                <a:latin typeface="Bahnschrift Light" panose="020B0502040204020203" pitchFamily="34" charset="0"/>
              </a:rPr>
              <a:t>Employee type</a:t>
            </a:r>
          </a:p>
          <a:p>
            <a:pPr lvl="1"/>
            <a:r>
              <a:rPr lang="en-IN" sz="2600" dirty="0">
                <a:latin typeface="Bahnschrift Light" panose="020B0502040204020203" pitchFamily="34" charset="0"/>
              </a:rPr>
              <a:t>Employee classification</a:t>
            </a:r>
          </a:p>
          <a:p>
            <a:pPr lvl="1"/>
            <a:r>
              <a:rPr lang="en-IN" sz="2600" dirty="0">
                <a:latin typeface="Bahnschrift Light" panose="020B0502040204020203" pitchFamily="34" charset="0"/>
              </a:rPr>
              <a:t>Performance score</a:t>
            </a:r>
          </a:p>
          <a:p>
            <a:pPr lvl="1"/>
            <a:r>
              <a:rPr lang="en-IN" sz="2600" dirty="0">
                <a:latin typeface="Bahnschrift Light" panose="020B0502040204020203" pitchFamily="34" charset="0"/>
              </a:rPr>
              <a:t>Current employee ratings</a:t>
            </a:r>
          </a:p>
          <a:p>
            <a:pPr lvl="1"/>
            <a:r>
              <a:rPr lang="en-IN" sz="2600" dirty="0">
                <a:latin typeface="Bahnschrift Light" panose="020B0502040204020203" pitchFamily="34" charset="0"/>
              </a:rPr>
              <a:t>Business units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29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 smtClean="0"/>
              <a:t>The</a:t>
            </a:r>
            <a:r>
              <a:rPr lang="en-US" spc="20" dirty="0" smtClean="0"/>
              <a:t> </a:t>
            </a:r>
            <a:r>
              <a:rPr lang="en-US" spc="20" dirty="0"/>
              <a:t>"</a:t>
            </a:r>
            <a:r>
              <a:rPr lang="en-US" spc="10" dirty="0"/>
              <a:t>WOW"</a:t>
            </a:r>
            <a:r>
              <a:rPr lang="en-US" spc="85" dirty="0"/>
              <a:t> </a:t>
            </a:r>
            <a:r>
              <a:rPr lang="en-US" spc="10" dirty="0" smtClean="0"/>
              <a:t>In</a:t>
            </a:r>
            <a:r>
              <a:rPr lang="en-US" spc="-5" dirty="0" smtClean="0"/>
              <a:t> </a:t>
            </a:r>
            <a:r>
              <a:rPr lang="en-US" spc="15" dirty="0" smtClean="0"/>
              <a:t>Our</a:t>
            </a:r>
            <a:r>
              <a:rPr lang="en-US" spc="-10" dirty="0" smtClean="0"/>
              <a:t> </a:t>
            </a:r>
            <a:r>
              <a:rPr lang="en-US" spc="20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2222287"/>
            <a:ext cx="5981700" cy="4226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Level– These include the categories such as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very high, high, medium, low, etc...</a:t>
            </a:r>
          </a:p>
          <a:p>
            <a:endParaRPr lang="en-IN" sz="2800" dirty="0"/>
          </a:p>
        </p:txBody>
      </p:sp>
      <p:pic>
        <p:nvPicPr>
          <p:cNvPr id="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2771773"/>
            <a:ext cx="2771775" cy="35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50</TotalTime>
  <Words>304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Bahnschrift Light</vt:lpstr>
      <vt:lpstr>Century Gothic</vt:lpstr>
      <vt:lpstr>Times New Roman</vt:lpstr>
      <vt:lpstr>Wingdings</vt:lpstr>
      <vt:lpstr>Wingdings 2</vt:lpstr>
      <vt:lpstr>Quotable</vt:lpstr>
      <vt:lpstr>Employee Data Analysis Using Excel</vt:lpstr>
      <vt:lpstr>Project Title</vt:lpstr>
      <vt:lpstr>Agenda:</vt:lpstr>
      <vt:lpstr>Problem Statement: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Welcome</dc:creator>
  <cp:lastModifiedBy>Welcome</cp:lastModifiedBy>
  <cp:revision>6</cp:revision>
  <dcterms:created xsi:type="dcterms:W3CDTF">2024-09-01T04:09:23Z</dcterms:created>
  <dcterms:modified xsi:type="dcterms:W3CDTF">2024-09-01T04:59:37Z</dcterms:modified>
</cp:coreProperties>
</file>