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70" r:id="rId2"/>
    <p:sldId id="257" r:id="rId3"/>
    <p:sldId id="271" r:id="rId4"/>
    <p:sldId id="258" r:id="rId5"/>
    <p:sldId id="272" r:id="rId6"/>
    <p:sldId id="261" r:id="rId7"/>
    <p:sldId id="262" r:id="rId8"/>
    <p:sldId id="28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FF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>
      <p:cViewPr>
        <p:scale>
          <a:sx n="80" d="100"/>
          <a:sy n="80" d="100"/>
        </p:scale>
        <p:origin x="1565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8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8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9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6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7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2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7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5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30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8C4834-A296-4368-AAA2-165ABA21CB63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BC9CDE-CB93-4A65-85AB-2251378EC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5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Exploratory_data_analysi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904F-D20F-4BF5-BEBF-820C8052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3312368"/>
          </a:xfrm>
        </p:spPr>
        <p:txBody>
          <a:bodyPr>
            <a:noAutofit/>
          </a:bodyPr>
          <a:lstStyle/>
          <a:p>
            <a:pPr algn="ctr"/>
            <a:r>
              <a:rPr lang="en-US" sz="6000" b="1" cap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Graduate Admission Prediction 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1F2C-4299-4656-8330-EDFDDC53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756" y="3789040"/>
            <a:ext cx="4248472" cy="28803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-Presented by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Group 1_Batch_13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(Ms. Bhagyashree Rajendra Atre 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Mr. Narendra Singh Rathore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Ms. Vaibhavi Ganesh Rao)</a:t>
            </a:r>
          </a:p>
        </p:txBody>
      </p:sp>
    </p:spTree>
    <p:extLst>
      <p:ext uri="{BB962C8B-B14F-4D97-AF65-F5344CB8AC3E}">
        <p14:creationId xmlns:p14="http://schemas.microsoft.com/office/powerpoint/2010/main" val="140446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463024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Below are the following steps to deploy a MLR model with PCA: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311" y="1894592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b="1" dirty="0">
                <a:solidFill>
                  <a:srgbClr val="66FFCC"/>
                </a:solidFill>
              </a:rPr>
              <a:t>Importing all important libraries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3" t="6984" r="35862" b="1278"/>
          <a:stretch/>
        </p:blipFill>
        <p:spPr>
          <a:xfrm>
            <a:off x="1475656" y="2852936"/>
            <a:ext cx="5970118" cy="259228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8742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260648"/>
            <a:ext cx="7853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66FFCC"/>
                </a:solidFill>
              </a:rPr>
              <a:t>2.  Importing the dataset and checking for the null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3" t="31323" r="18261" b="6031"/>
          <a:stretch/>
        </p:blipFill>
        <p:spPr>
          <a:xfrm>
            <a:off x="2843808" y="4149080"/>
            <a:ext cx="4045092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5" t="27066" r="12396" b="11011"/>
          <a:stretch/>
        </p:blipFill>
        <p:spPr>
          <a:xfrm>
            <a:off x="645113" y="1568115"/>
            <a:ext cx="7671303" cy="24389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678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3884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 startAt="3"/>
            </a:pPr>
            <a:r>
              <a:rPr lang="en-IN" sz="2000" b="1" dirty="0">
                <a:solidFill>
                  <a:srgbClr val="66FFCC"/>
                </a:solidFill>
              </a:rPr>
              <a:t>Performing Exploratory Data Analysis on given Dataset and Removing Outliers(if any)</a:t>
            </a:r>
          </a:p>
          <a:p>
            <a:pPr marL="342900" indent="-342900">
              <a:buAutoNum type="arabicPeriod" startAt="3"/>
            </a:pPr>
            <a:endParaRPr lang="en-IN" u="sng" dirty="0">
              <a:hlinkClick r:id="rId2"/>
            </a:endParaRPr>
          </a:p>
          <a:p>
            <a:pPr marL="342900" indent="-342900">
              <a:buAutoNum type="arabicPeriod" startAt="3"/>
            </a:pPr>
            <a:endParaRPr lang="en-IN" dirty="0">
              <a:hlinkClick r:id="rId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" t="3944" r="3930"/>
          <a:stretch/>
        </p:blipFill>
        <p:spPr>
          <a:xfrm>
            <a:off x="1025352" y="1217581"/>
            <a:ext cx="6840760" cy="4422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580526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Here, the distribution is normally distributed and has very few outliers.</a:t>
            </a:r>
          </a:p>
        </p:txBody>
      </p:sp>
    </p:spTree>
    <p:extLst>
      <p:ext uri="{BB962C8B-B14F-4D97-AF65-F5344CB8AC3E}">
        <p14:creationId xmlns:p14="http://schemas.microsoft.com/office/powerpoint/2010/main" val="71181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66FFCC"/>
                </a:solidFill>
              </a:rPr>
              <a:t>4.  Plotting Correlation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"/>
          <a:stretch/>
        </p:blipFill>
        <p:spPr>
          <a:xfrm>
            <a:off x="872169" y="908720"/>
            <a:ext cx="7399661" cy="537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7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Correlation Matrix it is clear that the features are positively correlated with “Chance of Admit”.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CGPA has high correlation with “Chance of Admit” (0.88).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GRE Score has a correlation of 0.81 and TOEFL Score has a correlation of 0.79 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8" t="9341" r="4060" b="13597"/>
          <a:stretch/>
        </p:blipFill>
        <p:spPr>
          <a:xfrm>
            <a:off x="274483" y="3338994"/>
            <a:ext cx="8631609" cy="25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0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313" y="404664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66FFCC"/>
                </a:solidFill>
              </a:rPr>
              <a:t>5. 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5385" y="2564904"/>
            <a:ext cx="64529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200" dirty="0"/>
              <a:t>Splitting the dataset into training and testing sets</a:t>
            </a:r>
          </a:p>
          <a:p>
            <a:pPr marL="342900" indent="-342900">
              <a:buFont typeface="+mj-lt"/>
              <a:buAutoNum type="alphaLcParenR"/>
            </a:pPr>
            <a:endParaRPr lang="en-US" sz="2200" dirty="0"/>
          </a:p>
          <a:p>
            <a:pPr marL="342900" indent="-342900">
              <a:buFont typeface="+mj-lt"/>
              <a:buAutoNum type="alphaLcParenR"/>
            </a:pPr>
            <a:r>
              <a:rPr lang="en-IN" sz="2200" dirty="0"/>
              <a:t>Standardizing the features</a:t>
            </a:r>
          </a:p>
          <a:p>
            <a:pPr marL="342900" indent="-342900">
              <a:buFont typeface="+mj-lt"/>
              <a:buAutoNum type="alphaLcParenR"/>
            </a:pPr>
            <a:endParaRPr lang="en-IN" sz="2200" dirty="0"/>
          </a:p>
          <a:p>
            <a:pPr marL="342900" indent="-342900">
              <a:buFont typeface="+mj-lt"/>
              <a:buAutoNum type="alphaLcParenR"/>
            </a:pPr>
            <a:r>
              <a:rPr lang="en-IN" sz="2200" dirty="0"/>
              <a:t>Calculate the Variance</a:t>
            </a:r>
          </a:p>
          <a:p>
            <a:pPr marL="342900" indent="-342900">
              <a:buFont typeface="+mj-lt"/>
              <a:buAutoNum type="alphaLcParenR"/>
            </a:pPr>
            <a:endParaRPr lang="en-IN" sz="2200" dirty="0"/>
          </a:p>
          <a:p>
            <a:pPr marL="342900" indent="-342900">
              <a:buFont typeface="+mj-lt"/>
              <a:buAutoNum type="alphaLcParenR"/>
            </a:pPr>
            <a:r>
              <a:rPr lang="en-IN" sz="2200" dirty="0"/>
              <a:t>Determining principal components</a:t>
            </a:r>
          </a:p>
          <a:p>
            <a:pPr marL="342900" indent="-342900">
              <a:buFont typeface="+mj-lt"/>
              <a:buAutoNum type="alphaLcParenR"/>
            </a:pPr>
            <a:endParaRPr lang="en-IN" sz="2200" dirty="0"/>
          </a:p>
          <a:p>
            <a:pPr marL="342900" indent="-342900">
              <a:buFont typeface="+mj-lt"/>
              <a:buAutoNum type="alphaLcParenR"/>
            </a:pPr>
            <a:r>
              <a:rPr lang="en-IN" sz="2200" dirty="0"/>
              <a:t>Build the MLR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5385" y="1772816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Given below the steps to follow :</a:t>
            </a:r>
          </a:p>
        </p:txBody>
      </p:sp>
    </p:spTree>
    <p:extLst>
      <p:ext uri="{BB962C8B-B14F-4D97-AF65-F5344CB8AC3E}">
        <p14:creationId xmlns:p14="http://schemas.microsoft.com/office/powerpoint/2010/main" val="91461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2" t="68142" r="12983" b="9144"/>
          <a:stretch/>
        </p:blipFill>
        <p:spPr>
          <a:xfrm>
            <a:off x="323528" y="728700"/>
            <a:ext cx="7964063" cy="504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18864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66FFCC"/>
                </a:solidFill>
              </a:rPr>
              <a:t>Variance Ratios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44006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By looking at the variance ratios, the value of “n_components” for PCA is selected as 2.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160" y="2094819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Model Evaluation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3120" y="2618039"/>
            <a:ext cx="792088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66FFCC"/>
                </a:solidFill>
              </a:rPr>
              <a:t>The Model Performance for Training set: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        RMSE  is 0.06511602320008014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        R2_Score is 0.7899652430779844</a:t>
            </a:r>
          </a:p>
          <a:p>
            <a:r>
              <a:rPr lang="en-IN" sz="2000" dirty="0"/>
              <a:t>          </a:t>
            </a:r>
          </a:p>
          <a:p>
            <a:r>
              <a:rPr lang="en-IN" sz="2000" b="1" dirty="0">
                <a:solidFill>
                  <a:srgbClr val="66FFCC"/>
                </a:solidFill>
              </a:rPr>
              <a:t>2.   The Model Performance for Testing set: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        RMSE  is 0.059827430706322064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         R2_Score is 0.8080241042508857</a:t>
            </a:r>
          </a:p>
          <a:p>
            <a:endParaRPr lang="en-IN" sz="2000" dirty="0"/>
          </a:p>
          <a:p>
            <a:r>
              <a:rPr lang="en-IN" sz="2000" b="1" dirty="0">
                <a:solidFill>
                  <a:srgbClr val="66FFCC"/>
                </a:solidFill>
              </a:rPr>
              <a:t>3.  Accuracy of model is 0.8080241042508857</a:t>
            </a:r>
          </a:p>
        </p:txBody>
      </p:sp>
    </p:spTree>
    <p:extLst>
      <p:ext uri="{BB962C8B-B14F-4D97-AF65-F5344CB8AC3E}">
        <p14:creationId xmlns:p14="http://schemas.microsoft.com/office/powerpoint/2010/main" val="226034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B7EE-0198-411E-BEC0-346D14C8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60648"/>
            <a:ext cx="6192688" cy="803175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solidFill>
                  <a:srgbClr val="66FFCC"/>
                </a:solidFill>
                <a:latin typeface="+mn-lt"/>
              </a:rPr>
              <a:t>Plot For Actual Vs Predicted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52751-9BCE-44C4-A484-CD4347EA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6752"/>
            <a:ext cx="7920880" cy="43924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909AF6-A507-48C5-ADF2-5CA2734DB135}"/>
              </a:ext>
            </a:extLst>
          </p:cNvPr>
          <p:cNvSpPr txBox="1">
            <a:spLocks/>
          </p:cNvSpPr>
          <p:nvPr/>
        </p:nvSpPr>
        <p:spPr>
          <a:xfrm>
            <a:off x="1283271" y="5805264"/>
            <a:ext cx="7705403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It shows over fitting of the model to some extent</a:t>
            </a:r>
          </a:p>
        </p:txBody>
      </p:sp>
    </p:spTree>
    <p:extLst>
      <p:ext uri="{BB962C8B-B14F-4D97-AF65-F5344CB8AC3E}">
        <p14:creationId xmlns:p14="http://schemas.microsoft.com/office/powerpoint/2010/main" val="82066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D18F-C615-4BEA-B4AB-31AAACB6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1"/>
            <a:ext cx="8075239" cy="5627711"/>
          </a:xfrm>
        </p:spPr>
        <p:txBody>
          <a:bodyPr>
            <a:noAutofit/>
          </a:bodyPr>
          <a:lstStyle/>
          <a:p>
            <a:r>
              <a:rPr lang="en-US" sz="8800" b="1" cap="none" dirty="0">
                <a:solidFill>
                  <a:srgbClr val="FF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8800" b="1" cap="none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en-US" sz="8800" b="1" cap="none" dirty="0">
                <a:solidFill>
                  <a:srgbClr val="FF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341178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EA8E-A1EF-44C0-BD43-6C76C5E0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1008112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rgbClr val="FFC000"/>
                </a:solidFill>
                <a:latin typeface="+mn-lt"/>
              </a:rPr>
              <a:t>Steps Followed For Creating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8D38-6C81-4A55-B9E1-826E3BA73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84784"/>
            <a:ext cx="7772400" cy="489654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000" dirty="0"/>
              <a:t>Importing  important libraries</a:t>
            </a:r>
          </a:p>
          <a:p>
            <a:pPr marL="342900" indent="-342900">
              <a:buFont typeface="+mj-lt"/>
              <a:buAutoNum type="arabicParenR"/>
            </a:pP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Importing the dataset</a:t>
            </a:r>
          </a:p>
          <a:p>
            <a:pPr marL="342900" indent="-342900">
              <a:buFont typeface="+mj-lt"/>
              <a:buAutoNum type="arabicParenR"/>
            </a:pP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Data cleaning and Data pre-processing</a:t>
            </a:r>
          </a:p>
          <a:p>
            <a:pPr marL="342900" indent="-342900">
              <a:buFont typeface="+mj-lt"/>
              <a:buAutoNum type="arabicParenR"/>
            </a:pP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Data visualization and modeling</a:t>
            </a:r>
          </a:p>
          <a:p>
            <a:pPr marL="342900" indent="-342900">
              <a:buFont typeface="+mj-lt"/>
              <a:buAutoNum type="arabicParenR"/>
            </a:pP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Data evaluation</a:t>
            </a:r>
          </a:p>
        </p:txBody>
      </p:sp>
    </p:spTree>
    <p:extLst>
      <p:ext uri="{BB962C8B-B14F-4D97-AF65-F5344CB8AC3E}">
        <p14:creationId xmlns:p14="http://schemas.microsoft.com/office/powerpoint/2010/main" val="324131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-66283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 DESCRIPTION</a:t>
            </a:r>
            <a:endParaRPr lang="en-US" sz="4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001" y="764714"/>
            <a:ext cx="84296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cs typeface="Times New Roman" panose="02020603050405020304" pitchFamily="18" charset="0"/>
              </a:rPr>
              <a:t>We have been  given dataset created for prediction of Graduate Admissions from an Indian perspective.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000" dirty="0">
                <a:cs typeface="Times New Roman" panose="02020603050405020304" pitchFamily="18" charset="0"/>
              </a:rPr>
              <a:t>The dataset contains several parameters which are considered important during the application for Masters Programs.</a:t>
            </a:r>
          </a:p>
          <a:p>
            <a:pPr fontAlgn="base"/>
            <a:endParaRPr lang="en-IN" sz="2000" dirty="0">
              <a:cs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000" dirty="0">
                <a:cs typeface="Times New Roman" panose="02020603050405020304" pitchFamily="18" charset="0"/>
              </a:rPr>
              <a:t>The parameters included in dataset  are :</a:t>
            </a:r>
          </a:p>
          <a:p>
            <a:pPr fontAlgn="base"/>
            <a:endParaRPr lang="en-IN" sz="2000" dirty="0">
              <a:cs typeface="Times New Roman" panose="02020603050405020304" pitchFamily="18" charset="0"/>
            </a:endParaRPr>
          </a:p>
          <a:p>
            <a:pPr fontAlgn="base"/>
            <a:endParaRPr lang="en-IN" sz="2000" dirty="0">
              <a:cs typeface="Times New Roman" panose="02020603050405020304" pitchFamily="18" charset="0"/>
            </a:endParaRPr>
          </a:p>
          <a:p>
            <a:pPr fontAlgn="base"/>
            <a:endParaRPr lang="en-IN" sz="2000" dirty="0">
              <a:cs typeface="Times New Roman" panose="02020603050405020304" pitchFamily="18" charset="0"/>
            </a:endParaRPr>
          </a:p>
          <a:p>
            <a:pPr fontAlgn="base"/>
            <a:endParaRPr lang="en-IN" sz="2000" dirty="0">
              <a:cs typeface="Times New Roman" panose="02020603050405020304" pitchFamily="18" charset="0"/>
            </a:endParaRPr>
          </a:p>
          <a:p>
            <a:pPr fontAlgn="base"/>
            <a:endParaRPr lang="en-IN" sz="2000" dirty="0">
              <a:cs typeface="Times New Roman" panose="02020603050405020304" pitchFamily="18" charset="0"/>
            </a:endParaRPr>
          </a:p>
          <a:p>
            <a:pPr fontAlgn="base"/>
            <a:endParaRPr lang="en-IN" sz="2000" dirty="0">
              <a:cs typeface="Times New Roman" panose="02020603050405020304" pitchFamily="18" charset="0"/>
            </a:endParaRPr>
          </a:p>
          <a:p>
            <a:pPr fontAlgn="base"/>
            <a:endParaRPr lang="en-IN" sz="2000" dirty="0">
              <a:cs typeface="Times New Roman" panose="02020603050405020304" pitchFamily="18" charset="0"/>
            </a:endParaRPr>
          </a:p>
          <a:p>
            <a:pPr fontAlgn="base"/>
            <a:endParaRPr lang="en-IN" sz="2000" dirty="0">
              <a:cs typeface="Times New Roman" panose="02020603050405020304" pitchFamily="18" charset="0"/>
            </a:endParaRPr>
          </a:p>
          <a:p>
            <a:pPr fontAlgn="base"/>
            <a:endParaRPr lang="en-IN" sz="2000" dirty="0">
              <a:cs typeface="Times New Roman" panose="02020603050405020304" pitchFamily="18" charset="0"/>
            </a:endParaRPr>
          </a:p>
          <a:p>
            <a:pPr fontAlgn="base"/>
            <a:endParaRPr lang="en-IN" sz="2000" dirty="0">
              <a:cs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cs typeface="Times New Roman" panose="02020603050405020304" pitchFamily="18" charset="0"/>
              </a:rPr>
              <a:t>Aim of the Project </a:t>
            </a:r>
            <a:r>
              <a:rPr lang="en-US" sz="2000" dirty="0">
                <a:cs typeface="Times New Roman" panose="02020603050405020304" pitchFamily="18" charset="0"/>
              </a:rPr>
              <a:t>-</a:t>
            </a:r>
          </a:p>
          <a:p>
            <a:pPr algn="just"/>
            <a:r>
              <a:rPr lang="en-IN" sz="2000" dirty="0">
                <a:cs typeface="Times New Roman" panose="02020603050405020304" pitchFamily="18" charset="0"/>
              </a:rPr>
              <a:t>           to predict the ‘Chance of Admit’ with minimum MSE and RMSE and    </a:t>
            </a:r>
            <a:r>
              <a:rPr lang="en-IN" dirty="0"/>
              <a:t> </a:t>
            </a:r>
            <a:endParaRPr lang="en-US" dirty="0"/>
          </a:p>
          <a:p>
            <a:r>
              <a:rPr lang="en-US" dirty="0"/>
              <a:t>              </a:t>
            </a:r>
            <a:r>
              <a:rPr lang="en-IN" sz="1800" dirty="0">
                <a:cs typeface="Times New Roman" panose="02020603050405020304" pitchFamily="18" charset="0"/>
              </a:rPr>
              <a:t>maximum R-Square score.</a:t>
            </a:r>
            <a:endParaRPr lang="en-US" sz="18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E532-97A1-4DFB-85D8-8D9CEE62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715612"/>
            <a:ext cx="5285738" cy="25922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4385-3D19-4617-B674-92D24264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256" y="29285"/>
            <a:ext cx="5974432" cy="6634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+mn-lt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8CAA-D5D0-4CDC-9F85-0811A1475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581465"/>
            <a:ext cx="6635080" cy="417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6FFCC"/>
                </a:solidFill>
              </a:rPr>
              <a:t>FEATURE SELECTION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E0C45A-5C7A-4196-912E-288DC47F9181}"/>
              </a:ext>
            </a:extLst>
          </p:cNvPr>
          <p:cNvSpPr txBox="1">
            <a:spLocks/>
          </p:cNvSpPr>
          <p:nvPr/>
        </p:nvSpPr>
        <p:spPr>
          <a:xfrm>
            <a:off x="979784" y="5047740"/>
            <a:ext cx="7768679" cy="1117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important variable is CGPA-highest ranking.</a:t>
            </a:r>
          </a:p>
          <a:p>
            <a:r>
              <a:rPr lang="en-US" dirty="0"/>
              <a:t>Out of 7 features, 6 features are selected for model development and further analysis as per random forest regressor’s feature importance scores.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10190-A483-4651-A4E9-9853A27E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6" y="999450"/>
            <a:ext cx="7485831" cy="38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2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90EA-B9C3-4705-A1C6-E85101E3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457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cap="none" dirty="0">
                <a:solidFill>
                  <a:srgbClr val="FFC000"/>
                </a:solidFill>
                <a:latin typeface="+mn-lt"/>
              </a:rPr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4F2C-CA91-4019-A980-20F88C56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7770"/>
            <a:ext cx="7772400" cy="457199"/>
          </a:xfrm>
        </p:spPr>
        <p:txBody>
          <a:bodyPr/>
          <a:lstStyle/>
          <a:p>
            <a:r>
              <a:rPr lang="en-US" b="1" dirty="0">
                <a:solidFill>
                  <a:srgbClr val="66FFCC"/>
                </a:solidFill>
              </a:rPr>
              <a:t>CGPA, TOEFL Score and GRE Score shows positive correlation.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575390-F6CD-4326-8744-FECE50990334}"/>
              </a:ext>
            </a:extLst>
          </p:cNvPr>
          <p:cNvSpPr txBox="1">
            <a:spLocks/>
          </p:cNvSpPr>
          <p:nvPr/>
        </p:nvSpPr>
        <p:spPr>
          <a:xfrm>
            <a:off x="323528" y="3302928"/>
            <a:ext cx="77724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66FFCC"/>
                </a:solidFill>
              </a:rPr>
              <a:t>Importance of Research to get Admission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43B38B-7AB9-46F6-925E-75060EA4502E}"/>
              </a:ext>
            </a:extLst>
          </p:cNvPr>
          <p:cNvSpPr txBox="1">
            <a:spLocks/>
          </p:cNvSpPr>
          <p:nvPr/>
        </p:nvSpPr>
        <p:spPr>
          <a:xfrm>
            <a:off x="457200" y="915390"/>
            <a:ext cx="77724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66FFCC"/>
                </a:solidFill>
              </a:rPr>
              <a:t>University Rating Correlation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7FA772-32EE-42E4-A360-B6FC88C3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77" y="1350699"/>
            <a:ext cx="6924675" cy="1904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B557CE-5EBA-4B82-B55E-2C3E8AA4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3" y="3906996"/>
            <a:ext cx="4042791" cy="27363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17F8DC-37FF-4865-8517-9B7F54A91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671" y="3906996"/>
            <a:ext cx="4042791" cy="28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4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46EA-A21D-4D1C-B009-9B309489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65915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6FFCC"/>
                </a:solidFill>
                <a:latin typeface="+mn-lt"/>
              </a:rPr>
              <a:t>Score for 90% chance of admission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1C20-AF15-4E81-8890-087B1837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50" y="773624"/>
            <a:ext cx="7705403" cy="576064"/>
          </a:xfrm>
        </p:spPr>
        <p:txBody>
          <a:bodyPr>
            <a:normAutofit/>
          </a:bodyPr>
          <a:lstStyle/>
          <a:p>
            <a:r>
              <a:rPr lang="en-US" sz="2400" dirty="0"/>
              <a:t>Finding maximum chance of admit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568DC-3A42-4A9B-9C96-5EE78AFE9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382816"/>
            <a:ext cx="6943725" cy="17621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CFDEF1-9C95-4304-9FC8-407F069546E4}"/>
              </a:ext>
            </a:extLst>
          </p:cNvPr>
          <p:cNvSpPr txBox="1">
            <a:spLocks/>
          </p:cNvSpPr>
          <p:nvPr/>
        </p:nvSpPr>
        <p:spPr>
          <a:xfrm>
            <a:off x="323528" y="3203593"/>
            <a:ext cx="7705403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Finding the scores required for 90% chance of admit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D96FB-CB51-46A9-9BBE-B990607A4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40" y="3770312"/>
            <a:ext cx="2466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45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43FF-F2C1-449E-8611-1B5F2E41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34168"/>
            <a:ext cx="7772400" cy="8465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0458-F80A-4DBF-B6B1-A8A713D7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84784"/>
            <a:ext cx="7772400" cy="4810473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2000" dirty="0"/>
              <a:t>Splitting the dataset into training and testing sets</a:t>
            </a:r>
          </a:p>
          <a:p>
            <a:pPr marL="342900" indent="-342900">
              <a:buFont typeface="+mj-lt"/>
              <a:buAutoNum type="arabicParenR"/>
            </a:pP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IN" sz="2000" dirty="0"/>
              <a:t>Standardizing the features</a:t>
            </a:r>
          </a:p>
          <a:p>
            <a:pPr marL="342900" indent="-342900">
              <a:buFont typeface="+mj-lt"/>
              <a:buAutoNum type="arabicParenR"/>
            </a:pPr>
            <a:endParaRPr lang="en-IN" sz="2000" dirty="0"/>
          </a:p>
          <a:p>
            <a:pPr marL="342900" indent="-342900">
              <a:buFont typeface="+mj-lt"/>
              <a:buAutoNum type="arabicParenR"/>
            </a:pPr>
            <a:r>
              <a:rPr lang="en-IN" sz="2000" dirty="0"/>
              <a:t>Build the Random forest regression model</a:t>
            </a:r>
          </a:p>
          <a:p>
            <a:pPr marL="342900" indent="-342900">
              <a:buFont typeface="+mj-lt"/>
              <a:buAutoNum type="arabicParenR"/>
            </a:pPr>
            <a:endParaRPr lang="en-IN" sz="2000" dirty="0"/>
          </a:p>
          <a:p>
            <a:pPr marL="342900" indent="-342900">
              <a:buFont typeface="+mj-lt"/>
              <a:buAutoNum type="arabicParenR"/>
            </a:pPr>
            <a:r>
              <a:rPr lang="en-IN" sz="2000" dirty="0"/>
              <a:t>Fitting the model to get maximum accuracy by determining the number of estimators. In this model the  no. of estimators is 100.</a:t>
            </a:r>
          </a:p>
          <a:p>
            <a:pPr marL="342900" indent="-342900">
              <a:buFont typeface="+mj-lt"/>
              <a:buAutoNum type="arabicParenR"/>
            </a:pPr>
            <a:endParaRPr lang="en-IN" sz="2000" dirty="0"/>
          </a:p>
          <a:p>
            <a:pPr marL="342900" indent="-342900">
              <a:buFont typeface="+mj-lt"/>
              <a:buAutoNum type="arabicParenR"/>
            </a:pPr>
            <a:endParaRPr lang="en-US" sz="1800" dirty="0"/>
          </a:p>
          <a:p>
            <a:pPr marL="342900" indent="-342900">
              <a:buFont typeface="+mj-lt"/>
              <a:buAutoNum type="arabicParenR"/>
            </a:pPr>
            <a:endParaRPr lang="en-US" sz="1800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54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7AC3-A573-411D-B334-AE88858D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7518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BDA0-5D40-4F4A-BB06-78A40A0A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764704"/>
            <a:ext cx="817049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Accuracy of the model is  0.8243508760587057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RMSE  is  0.40734138087029725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R2 score is for testing set is 0.8201016463327142</a:t>
            </a:r>
          </a:p>
          <a:p>
            <a:pPr marL="0" indent="0">
              <a:buNone/>
            </a:pPr>
            <a:r>
              <a:rPr lang="en-US" sz="2800" dirty="0"/>
              <a:t>R2 score is for training set is 0.9679351816145866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MSE is 0.16592700056932058</a:t>
            </a:r>
          </a:p>
        </p:txBody>
      </p:sp>
    </p:spTree>
    <p:extLst>
      <p:ext uri="{BB962C8B-B14F-4D97-AF65-F5344CB8AC3E}">
        <p14:creationId xmlns:p14="http://schemas.microsoft.com/office/powerpoint/2010/main" val="1705668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BF80-1DED-40C6-BC8F-44FF105A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1163215"/>
          </a:xfrm>
        </p:spPr>
        <p:txBody>
          <a:bodyPr/>
          <a:lstStyle/>
          <a:p>
            <a:pPr algn="ctr"/>
            <a:r>
              <a:rPr lang="en-US" sz="3200" b="1" cap="none" dirty="0">
                <a:solidFill>
                  <a:srgbClr val="66FFCC"/>
                </a:solidFill>
                <a:latin typeface="+mn-lt"/>
              </a:rPr>
              <a:t>Plot For Actual Vs Predicted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93BEC-924F-4556-803F-481B53AB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83" y="1334318"/>
            <a:ext cx="8136904" cy="45974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136CB7-52A7-4D12-9AA3-03297F85E006}"/>
              </a:ext>
            </a:extLst>
          </p:cNvPr>
          <p:cNvSpPr txBox="1">
            <a:spLocks/>
          </p:cNvSpPr>
          <p:nvPr/>
        </p:nvSpPr>
        <p:spPr>
          <a:xfrm>
            <a:off x="1547664" y="6021288"/>
            <a:ext cx="7705403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It shows close to perfect fitting of the model.</a:t>
            </a:r>
          </a:p>
        </p:txBody>
      </p:sp>
    </p:spTree>
    <p:extLst>
      <p:ext uri="{BB962C8B-B14F-4D97-AF65-F5344CB8AC3E}">
        <p14:creationId xmlns:p14="http://schemas.microsoft.com/office/powerpoint/2010/main" val="343253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30CD-614B-45D5-B6F1-B16D1D57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7772400" cy="559957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conclusion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1F0A1A-305F-4D81-B3FE-51E58638D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838" y="3023770"/>
            <a:ext cx="5682630" cy="18002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34DCB-D889-4E90-BFF1-9BF674B4D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76" y="922650"/>
            <a:ext cx="4361681" cy="135408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F48C4F-6A38-4563-9B82-B14DDDDF12CB}"/>
              </a:ext>
            </a:extLst>
          </p:cNvPr>
          <p:cNvSpPr txBox="1">
            <a:spLocks/>
          </p:cNvSpPr>
          <p:nvPr/>
        </p:nvSpPr>
        <p:spPr>
          <a:xfrm>
            <a:off x="5800391" y="1215799"/>
            <a:ext cx="3348917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Random forest model have good performance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9E33FC4-FD56-40BF-AB40-97767078304E}"/>
              </a:ext>
            </a:extLst>
          </p:cNvPr>
          <p:cNvSpPr/>
          <p:nvPr/>
        </p:nvSpPr>
        <p:spPr>
          <a:xfrm>
            <a:off x="4835730" y="1370262"/>
            <a:ext cx="792088" cy="288032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5F238C-81F2-45A1-8B71-F2E35EC8C209}"/>
              </a:ext>
            </a:extLst>
          </p:cNvPr>
          <p:cNvSpPr txBox="1">
            <a:spLocks/>
          </p:cNvSpPr>
          <p:nvPr/>
        </p:nvSpPr>
        <p:spPr>
          <a:xfrm>
            <a:off x="213532" y="3572478"/>
            <a:ext cx="2252017" cy="800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The higher the score better the model performs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7254F4A-3DBF-4F49-B865-CECF2CD0FFE6}"/>
              </a:ext>
            </a:extLst>
          </p:cNvPr>
          <p:cNvSpPr/>
          <p:nvPr/>
        </p:nvSpPr>
        <p:spPr>
          <a:xfrm>
            <a:off x="2123728" y="3792692"/>
            <a:ext cx="1008112" cy="3600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06166F-1E51-4F4C-BE39-B405979E9254}"/>
              </a:ext>
            </a:extLst>
          </p:cNvPr>
          <p:cNvSpPr txBox="1">
            <a:spLocks/>
          </p:cNvSpPr>
          <p:nvPr/>
        </p:nvSpPr>
        <p:spPr>
          <a:xfrm>
            <a:off x="606549" y="5479814"/>
            <a:ext cx="7705403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We can say that the random forest regression is good followed closely by MLR with PCA.</a:t>
            </a:r>
          </a:p>
        </p:txBody>
      </p:sp>
    </p:spTree>
    <p:extLst>
      <p:ext uri="{BB962C8B-B14F-4D97-AF65-F5344CB8AC3E}">
        <p14:creationId xmlns:p14="http://schemas.microsoft.com/office/powerpoint/2010/main" val="435660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1761-030C-4156-8600-C059F387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86779"/>
            <a:ext cx="7772400" cy="99906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F319-1AE0-4991-A1D7-F4459050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5848"/>
            <a:ext cx="7772400" cy="5007448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2000" dirty="0"/>
              <a:t>The main limitation of this project is we developed models based solely on data from Indian Students.</a:t>
            </a:r>
          </a:p>
          <a:p>
            <a:pPr marL="342900" indent="-342900">
              <a:buFont typeface="+mj-lt"/>
              <a:buAutoNum type="arabicParenR"/>
            </a:pP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We considered only few universities with different rankings.</a:t>
            </a:r>
          </a:p>
          <a:p>
            <a:pPr marL="342900" indent="-342900">
              <a:buFont typeface="+mj-lt"/>
              <a:buAutoNum type="arabicParenR"/>
            </a:pP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More information relating to new colleges can be added in the future.</a:t>
            </a:r>
          </a:p>
          <a:p>
            <a:pPr marL="342900" indent="-342900">
              <a:buFont typeface="+mj-lt"/>
              <a:buAutoNum type="arabicParenR"/>
            </a:pP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2000" dirty="0"/>
              <a:t>The system may also be modified to a web-based application by making node-red modifications.</a:t>
            </a:r>
          </a:p>
          <a:p>
            <a:pPr marL="342900" indent="-342900">
              <a:buFont typeface="+mj-lt"/>
              <a:buAutoNum type="arabicParenR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14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2F88-AA87-4337-AE9C-85D7CF7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908720"/>
            <a:ext cx="7772400" cy="4608512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765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1BA9-50A4-4D06-9DB1-FFE1CBB2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1"/>
            <a:ext cx="8003231" cy="5195663"/>
          </a:xfrm>
        </p:spPr>
        <p:txBody>
          <a:bodyPr>
            <a:noAutofit/>
          </a:bodyPr>
          <a:lstStyle/>
          <a:p>
            <a:pPr algn="ctr"/>
            <a:r>
              <a:rPr lang="en-IN" sz="6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MODEL</a:t>
            </a:r>
            <a:endParaRPr 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4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0"/>
            <a:ext cx="807249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sz="2800" dirty="0">
                <a:cs typeface="Times New Roman" panose="02020603050405020304" pitchFamily="18" charset="0"/>
              </a:rPr>
              <a:t>Below are the main steps of deploying the MLR model:</a:t>
            </a:r>
          </a:p>
          <a:p>
            <a:endParaRPr lang="en-US" sz="2800" b="1" dirty="0"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66FFCC"/>
                </a:solidFill>
                <a:cs typeface="Times New Roman" panose="02020603050405020304" pitchFamily="18" charset="0"/>
              </a:rPr>
              <a:t>1) Data Pre-processing Steps- </a:t>
            </a:r>
          </a:p>
          <a:p>
            <a:pPr algn="just"/>
            <a:r>
              <a:rPr lang="en-US" sz="2800" b="1" dirty="0">
                <a:cs typeface="Times New Roman" panose="02020603050405020304" pitchFamily="18" charset="0"/>
              </a:rPr>
              <a:t>	</a:t>
            </a:r>
            <a:r>
              <a:rPr lang="en-US" sz="2400" b="1" dirty="0">
                <a:cs typeface="Times New Roman" panose="02020603050405020304" pitchFamily="18" charset="0"/>
              </a:rPr>
              <a:t>      Importing libraries</a:t>
            </a:r>
          </a:p>
          <a:p>
            <a:pPr algn="just"/>
            <a:r>
              <a:rPr lang="en-IN" sz="2400" b="1" dirty="0">
                <a:cs typeface="Times New Roman" panose="02020603050405020304" pitchFamily="18" charset="0"/>
              </a:rPr>
              <a:t>	     </a:t>
            </a:r>
            <a:r>
              <a:rPr lang="en-US" sz="2400" b="1" dirty="0">
                <a:cs typeface="Times New Roman" panose="02020603050405020304" pitchFamily="18" charset="0"/>
              </a:rPr>
              <a:t> Importing dataset</a:t>
            </a:r>
          </a:p>
          <a:p>
            <a:pPr algn="just"/>
            <a:r>
              <a:rPr lang="en-IN" sz="2400" b="1" dirty="0">
                <a:cs typeface="Times New Roman" panose="02020603050405020304" pitchFamily="18" charset="0"/>
              </a:rPr>
              <a:t>	      Checking for NULL values</a:t>
            </a:r>
          </a:p>
          <a:p>
            <a:pPr algn="just"/>
            <a:r>
              <a:rPr lang="en-IN" sz="2400" b="1" dirty="0">
                <a:cs typeface="Times New Roman" panose="02020603050405020304" pitchFamily="18" charset="0"/>
              </a:rPr>
              <a:t>	      EDA(Distplot)</a:t>
            </a:r>
          </a:p>
          <a:p>
            <a:pPr algn="just"/>
            <a:r>
              <a:rPr lang="en-IN" sz="2400" b="1" dirty="0">
                <a:cs typeface="Times New Roman" panose="02020603050405020304" pitchFamily="18" charset="0"/>
              </a:rPr>
              <a:t>	      Correlation matrix</a:t>
            </a:r>
          </a:p>
          <a:p>
            <a:pPr algn="just"/>
            <a:r>
              <a:rPr lang="en-IN" sz="2400" b="1" dirty="0">
                <a:cs typeface="Times New Roman" panose="02020603050405020304" pitchFamily="18" charset="0"/>
              </a:rPr>
              <a:t>	      Data Preparation</a:t>
            </a:r>
          </a:p>
          <a:p>
            <a:pPr algn="just"/>
            <a:r>
              <a:rPr lang="en-IN" sz="2400" b="1" dirty="0">
                <a:cs typeface="Times New Roman" panose="02020603050405020304" pitchFamily="18" charset="0"/>
              </a:rPr>
              <a:t>	      </a:t>
            </a:r>
            <a:r>
              <a:rPr lang="en-US" sz="2400" b="1" dirty="0">
                <a:cs typeface="Times New Roman" panose="02020603050405020304" pitchFamily="18" charset="0"/>
              </a:rPr>
              <a:t>Splitting the dataset into training and testing</a:t>
            </a:r>
          </a:p>
          <a:p>
            <a:pPr algn="just"/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66FFCC"/>
                </a:solidFill>
                <a:cs typeface="Times New Roman" panose="02020603050405020304" pitchFamily="18" charset="0"/>
              </a:rPr>
              <a:t>2) Fitting the MLR model to the training set</a:t>
            </a:r>
          </a:p>
          <a:p>
            <a:endParaRPr lang="en-US" sz="2800" dirty="0">
              <a:solidFill>
                <a:srgbClr val="66FFCC"/>
              </a:solidFill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66FFCC"/>
                </a:solidFill>
                <a:cs typeface="Times New Roman" panose="02020603050405020304" pitchFamily="18" charset="0"/>
              </a:rPr>
              <a:t>3) Model Evaluation-Using R2score and RMSE</a:t>
            </a:r>
            <a:endParaRPr lang="en-US" sz="2800" dirty="0">
              <a:solidFill>
                <a:srgbClr val="66FFCC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7EB7-126C-4FAF-8B1F-3A2992D9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-34320"/>
            <a:ext cx="7772400" cy="79902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cleaning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9506-79A3-44C6-B11B-B669049A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692696"/>
            <a:ext cx="7772400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66FFCC"/>
                </a:solidFill>
                <a:ea typeface="Calibri" panose="020F0502020204030204" pitchFamily="34" charset="0"/>
              </a:rPr>
              <a:t>EDA D</a:t>
            </a:r>
            <a:r>
              <a:rPr lang="en-US" sz="3800" b="1" dirty="0">
                <a:solidFill>
                  <a:srgbClr val="66FFCC"/>
                </a:solidFill>
                <a:effectLst/>
                <a:ea typeface="Calibri" panose="020F0502020204030204" pitchFamily="34" charset="0"/>
              </a:rPr>
              <a:t>istplot</a:t>
            </a:r>
          </a:p>
          <a:p>
            <a:pPr marL="0" indent="0">
              <a:buNone/>
            </a:pPr>
            <a:r>
              <a:rPr lang="en-US" sz="3200" dirty="0"/>
              <a:t>Graph shows normal distribution of data</a:t>
            </a:r>
          </a:p>
        </p:txBody>
      </p:sp>
      <p:pic>
        <p:nvPicPr>
          <p:cNvPr id="4" name="Content Placeholder 3" descr="distplot.png">
            <a:extLst>
              <a:ext uri="{FF2B5EF4-FFF2-40B4-BE49-F238E27FC236}">
                <a16:creationId xmlns:a16="http://schemas.microsoft.com/office/drawing/2014/main" id="{CFDBD68A-3E47-417A-863C-0E6230610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636912"/>
            <a:ext cx="540060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2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0"/>
            <a:ext cx="5760640" cy="836599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+mn-lt"/>
              </a:rPr>
              <a:t>Correlation Matrix</a:t>
            </a:r>
            <a:endParaRPr lang="en-US" sz="32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" name="Content Placeholder 4" descr="heat m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936" y="836599"/>
            <a:ext cx="4555555" cy="489654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836599"/>
            <a:ext cx="3456384" cy="576075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fit a linear regression model, we select those features which have a high correlation with our target variable Chance of Admit.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looking at the correlation matrix we can see that CGPA has a strong positive correlation with Chance of Admit (0.88).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case we don't have any negative correlation with Chance of admit.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An important point in selecting features for a linear regression model is to check for multi-co-linearity.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features GRE Score and TOFEL Score have a correlation of 0.82. These feature pairs are strongly correlated to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features GRE Score and CGPA have a correlation of 0.82. These feature pairs are strongly correlated to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should not select both these features together for training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take GRE Score as feature in training model.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60648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EVALUATION</a:t>
            </a: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30089"/>
            <a:ext cx="735811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66FFCC"/>
                </a:solidFill>
              </a:rPr>
              <a:t>Accuracy of given model is:</a:t>
            </a:r>
          </a:p>
          <a:p>
            <a:pPr algn="just"/>
            <a:r>
              <a:rPr lang="en-US" sz="2800" dirty="0"/>
              <a:t>			0.7504250805269773</a:t>
            </a:r>
          </a:p>
          <a:p>
            <a:pPr algn="just"/>
            <a:endParaRPr lang="en-US" sz="2800" dirty="0"/>
          </a:p>
          <a:p>
            <a:pPr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66FFCC"/>
                </a:solidFill>
              </a:rPr>
              <a:t>The model performance for training set:</a:t>
            </a:r>
          </a:p>
          <a:p>
            <a:pPr algn="just"/>
            <a:r>
              <a:rPr lang="en-US" sz="2800" b="1" dirty="0">
                <a:solidFill>
                  <a:srgbClr val="66FFCC"/>
                </a:solidFill>
              </a:rPr>
              <a:t>               </a:t>
            </a:r>
            <a:r>
              <a:rPr lang="en-US" sz="2800" dirty="0"/>
              <a:t>RMSE is 0.06838075795680312 </a:t>
            </a:r>
          </a:p>
          <a:p>
            <a:pPr algn="just"/>
            <a:r>
              <a:rPr lang="en-US" sz="2800" dirty="0"/>
              <a:t>               R2 score is 0.74352634708665 </a:t>
            </a:r>
          </a:p>
          <a:p>
            <a:pPr algn="just"/>
            <a:endParaRPr lang="en-US" sz="2800" dirty="0"/>
          </a:p>
          <a:p>
            <a:pPr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66FFCC"/>
                </a:solidFill>
              </a:rPr>
              <a:t>The model performance for testing set:</a:t>
            </a:r>
          </a:p>
          <a:p>
            <a:pPr algn="just"/>
            <a:r>
              <a:rPr lang="en-US" sz="2800" dirty="0"/>
              <a:t>                RMSE is 0.06617830063761607 </a:t>
            </a:r>
          </a:p>
          <a:p>
            <a:pPr algn="just"/>
            <a:r>
              <a:rPr lang="en-US" sz="2800" dirty="0"/>
              <a:t>                R2 score is 0.7504250805269773</a:t>
            </a:r>
          </a:p>
          <a:p>
            <a:pPr algn="just"/>
            <a:endParaRPr lang="en-IN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238C-6964-4C64-AE6D-15BC0024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75084"/>
            <a:ext cx="7772400" cy="803175"/>
          </a:xfrm>
        </p:spPr>
        <p:txBody>
          <a:bodyPr/>
          <a:lstStyle/>
          <a:p>
            <a:pPr algn="ctr"/>
            <a:r>
              <a:rPr lang="en-US" sz="3200" b="1" cap="none" dirty="0">
                <a:solidFill>
                  <a:srgbClr val="66FFCC"/>
                </a:solidFill>
                <a:latin typeface="+mn-lt"/>
              </a:rPr>
              <a:t>Plot For Actual Vs Predicted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28634-6CBD-4AA2-A920-74B313DF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0" y="1038237"/>
            <a:ext cx="7381875" cy="46070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B5CAE7-226E-4123-92D9-E07DD05D088E}"/>
              </a:ext>
            </a:extLst>
          </p:cNvPr>
          <p:cNvSpPr txBox="1">
            <a:spLocks/>
          </p:cNvSpPr>
          <p:nvPr/>
        </p:nvSpPr>
        <p:spPr>
          <a:xfrm>
            <a:off x="1461839" y="5805264"/>
            <a:ext cx="7705403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It shows over fitting of the model to some extent</a:t>
            </a:r>
          </a:p>
        </p:txBody>
      </p:sp>
    </p:spTree>
    <p:extLst>
      <p:ext uri="{BB962C8B-B14F-4D97-AF65-F5344CB8AC3E}">
        <p14:creationId xmlns:p14="http://schemas.microsoft.com/office/powerpoint/2010/main" val="93274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C2DD-7BDC-48AA-AF03-AE688A80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5123655"/>
          </a:xfrm>
        </p:spPr>
        <p:txBody>
          <a:bodyPr>
            <a:noAutofit/>
          </a:bodyPr>
          <a:lstStyle/>
          <a:p>
            <a:r>
              <a:rPr lang="en-IN" sz="8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0" b="1" cap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1720405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659</TotalTime>
  <Words>920</Words>
  <Application>Microsoft Office PowerPoint</Application>
  <PresentationFormat>On-screen Show (4:3)</PresentationFormat>
  <Paragraphs>163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Celestial</vt:lpstr>
      <vt:lpstr>Graduate Admission Prediction Using Machine Learning</vt:lpstr>
      <vt:lpstr>PowerPoint Presentation</vt:lpstr>
      <vt:lpstr>MULTIPLE LINEAR REGRESSION MODEL</vt:lpstr>
      <vt:lpstr>PowerPoint Presentation</vt:lpstr>
      <vt:lpstr>Data cleaning</vt:lpstr>
      <vt:lpstr>Correlation Matrix</vt:lpstr>
      <vt:lpstr>PowerPoint Presentation</vt:lpstr>
      <vt:lpstr>Plot For Actual Vs Predicted</vt:lpstr>
      <vt:lpstr>MULTIPLE LINEAR REGRESSION  With PCA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 For Actual Vs Predicted</vt:lpstr>
      <vt:lpstr>RANDOM FOREST REGRESSION</vt:lpstr>
      <vt:lpstr>Steps Followed For Creating The Model</vt:lpstr>
      <vt:lpstr>Data visualization</vt:lpstr>
      <vt:lpstr>CORRELATION ANALYSIS</vt:lpstr>
      <vt:lpstr>Score for 90% chance of admission</vt:lpstr>
      <vt:lpstr>Modeling</vt:lpstr>
      <vt:lpstr>Model evaluation</vt:lpstr>
      <vt:lpstr>Plot For Actual Vs Predicted</vt:lpstr>
      <vt:lpstr>conclusion</vt:lpstr>
      <vt:lpstr>Limitations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Bhagyashree</dc:creator>
  <cp:lastModifiedBy>DELL</cp:lastModifiedBy>
  <cp:revision>75</cp:revision>
  <dcterms:created xsi:type="dcterms:W3CDTF">2021-05-26T05:04:41Z</dcterms:created>
  <dcterms:modified xsi:type="dcterms:W3CDTF">2021-05-29T09:22:32Z</dcterms:modified>
</cp:coreProperties>
</file>