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77" r:id="rId14"/>
    <p:sldId id="275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76" autoAdjust="0"/>
    <p:restoredTop sz="94660"/>
  </p:normalViewPr>
  <p:slideViewPr>
    <p:cSldViewPr>
      <p:cViewPr varScale="1">
        <p:scale>
          <a:sx n="83" d="100"/>
          <a:sy n="83" d="100"/>
        </p:scale>
        <p:origin x="-1368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FC125"/>
                </a:solidFill>
                <a:latin typeface="Times New Roman"/>
                <a:cs typeface="Times New Roman"/>
              </a:defRPr>
            </a:lvl1pPr>
          </a:lstStyle>
          <a:p>
            <a:pPr marL="82550">
              <a:lnSpc>
                <a:spcPct val="100000"/>
              </a:lnSpc>
            </a:pPr>
            <a:fld id="{81D60167-4931-47E6-BA6A-407CBD079E47}" type="slidenum">
              <a:rPr dirty="0"/>
              <a:pPr marL="8255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130800" y="4182533"/>
            <a:ext cx="4013200" cy="2675890"/>
          </a:xfrm>
          <a:custGeom>
            <a:avLst/>
            <a:gdLst/>
            <a:ahLst/>
            <a:cxnLst/>
            <a:rect l="l" t="t" r="r" b="b"/>
            <a:pathLst>
              <a:path w="4013200" h="2675890">
                <a:moveTo>
                  <a:pt x="0" y="2675466"/>
                </a:moveTo>
                <a:lnTo>
                  <a:pt x="4013200" y="0"/>
                </a:lnTo>
              </a:path>
            </a:pathLst>
          </a:custGeom>
          <a:ln w="934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042150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3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891019" y="0"/>
            <a:ext cx="2252980" cy="6858000"/>
          </a:xfrm>
          <a:custGeom>
            <a:avLst/>
            <a:gdLst/>
            <a:ahLst/>
            <a:cxnLst/>
            <a:rect l="l" t="t" r="r" b="b"/>
            <a:pathLst>
              <a:path w="2252979" h="6858000">
                <a:moveTo>
                  <a:pt x="2024379" y="0"/>
                </a:moveTo>
                <a:lnTo>
                  <a:pt x="0" y="6858000"/>
                </a:lnTo>
                <a:lnTo>
                  <a:pt x="2252979" y="6858000"/>
                </a:lnTo>
                <a:lnTo>
                  <a:pt x="2252979" y="8557"/>
                </a:lnTo>
                <a:lnTo>
                  <a:pt x="2024379" y="0"/>
                </a:lnTo>
                <a:close/>
              </a:path>
            </a:pathLst>
          </a:custGeom>
          <a:solidFill>
            <a:srgbClr val="8FC125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07313" y="0"/>
            <a:ext cx="1936750" cy="6858000"/>
          </a:xfrm>
          <a:custGeom>
            <a:avLst/>
            <a:gdLst/>
            <a:ahLst/>
            <a:cxnLst/>
            <a:rect l="l" t="t" r="r" b="b"/>
            <a:pathLst>
              <a:path w="1936750" h="6858000">
                <a:moveTo>
                  <a:pt x="1936686" y="0"/>
                </a:moveTo>
                <a:lnTo>
                  <a:pt x="0" y="0"/>
                </a:lnTo>
                <a:lnTo>
                  <a:pt x="1200086" y="6858000"/>
                </a:lnTo>
                <a:lnTo>
                  <a:pt x="1936686" y="6858000"/>
                </a:lnTo>
                <a:lnTo>
                  <a:pt x="1936686" y="0"/>
                </a:lnTo>
                <a:close/>
              </a:path>
            </a:pathLst>
          </a:custGeom>
          <a:solidFill>
            <a:srgbClr val="8FC1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639559" y="3920709"/>
            <a:ext cx="2504440" cy="2937510"/>
          </a:xfrm>
          <a:custGeom>
            <a:avLst/>
            <a:gdLst/>
            <a:ahLst/>
            <a:cxnLst/>
            <a:rect l="l" t="t" r="r" b="b"/>
            <a:pathLst>
              <a:path w="2504440" h="2937509">
                <a:moveTo>
                  <a:pt x="2504440" y="0"/>
                </a:moveTo>
                <a:lnTo>
                  <a:pt x="0" y="2937290"/>
                </a:lnTo>
                <a:lnTo>
                  <a:pt x="2504440" y="2937290"/>
                </a:lnTo>
                <a:lnTo>
                  <a:pt x="2504440" y="0"/>
                </a:lnTo>
                <a:close/>
              </a:path>
            </a:pathLst>
          </a:custGeom>
          <a:solidFill>
            <a:srgbClr val="539F20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012461" y="0"/>
            <a:ext cx="2131695" cy="6858000"/>
          </a:xfrm>
          <a:custGeom>
            <a:avLst/>
            <a:gdLst/>
            <a:ahLst/>
            <a:cxnLst/>
            <a:rect l="l" t="t" r="r" b="b"/>
            <a:pathLst>
              <a:path w="2131695" h="6858000">
                <a:moveTo>
                  <a:pt x="2131539" y="0"/>
                </a:moveTo>
                <a:lnTo>
                  <a:pt x="0" y="0"/>
                </a:lnTo>
                <a:lnTo>
                  <a:pt x="1854679" y="6858000"/>
                </a:lnTo>
                <a:lnTo>
                  <a:pt x="2131539" y="6849424"/>
                </a:lnTo>
                <a:lnTo>
                  <a:pt x="2131539" y="0"/>
                </a:lnTo>
                <a:close/>
              </a:path>
            </a:pathLst>
          </a:custGeom>
          <a:solidFill>
            <a:srgbClr val="3E7718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295640" y="0"/>
            <a:ext cx="848360" cy="6858000"/>
          </a:xfrm>
          <a:custGeom>
            <a:avLst/>
            <a:gdLst/>
            <a:ahLst/>
            <a:cxnLst/>
            <a:rect l="l" t="t" r="r" b="b"/>
            <a:pathLst>
              <a:path w="848359" h="6858000">
                <a:moveTo>
                  <a:pt x="848359" y="0"/>
                </a:moveTo>
                <a:lnTo>
                  <a:pt x="676158" y="0"/>
                </a:lnTo>
                <a:lnTo>
                  <a:pt x="0" y="6858000"/>
                </a:lnTo>
                <a:lnTo>
                  <a:pt x="848359" y="6858000"/>
                </a:lnTo>
                <a:lnTo>
                  <a:pt x="848359" y="0"/>
                </a:lnTo>
                <a:close/>
              </a:path>
            </a:pathLst>
          </a:custGeom>
          <a:solidFill>
            <a:srgbClr val="BFE373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078241" y="0"/>
            <a:ext cx="1066165" cy="6858000"/>
          </a:xfrm>
          <a:custGeom>
            <a:avLst/>
            <a:gdLst/>
            <a:ahLst/>
            <a:cxnLst/>
            <a:rect l="l" t="t" r="r" b="b"/>
            <a:pathLst>
              <a:path w="1066165" h="6858000">
                <a:moveTo>
                  <a:pt x="1050514" y="0"/>
                </a:moveTo>
                <a:lnTo>
                  <a:pt x="0" y="0"/>
                </a:lnTo>
                <a:lnTo>
                  <a:pt x="937488" y="6858000"/>
                </a:lnTo>
                <a:lnTo>
                  <a:pt x="1065758" y="6858000"/>
                </a:lnTo>
                <a:lnTo>
                  <a:pt x="1065758" y="5977086"/>
                </a:lnTo>
                <a:lnTo>
                  <a:pt x="1065383" y="5687591"/>
                </a:lnTo>
                <a:lnTo>
                  <a:pt x="1064821" y="5382430"/>
                </a:lnTo>
                <a:lnTo>
                  <a:pt x="1063979" y="5026472"/>
                </a:lnTo>
                <a:lnTo>
                  <a:pt x="1062492" y="4518058"/>
                </a:lnTo>
                <a:lnTo>
                  <a:pt x="1054469" y="2281484"/>
                </a:lnTo>
                <a:lnTo>
                  <a:pt x="1052897" y="1773060"/>
                </a:lnTo>
                <a:lnTo>
                  <a:pt x="1051859" y="1366235"/>
                </a:lnTo>
                <a:lnTo>
                  <a:pt x="1051243" y="1061054"/>
                </a:lnTo>
                <a:lnTo>
                  <a:pt x="1050790" y="755812"/>
                </a:lnTo>
                <a:lnTo>
                  <a:pt x="1050553" y="501389"/>
                </a:lnTo>
                <a:lnTo>
                  <a:pt x="1050514" y="0"/>
                </a:lnTo>
                <a:close/>
              </a:path>
            </a:pathLst>
          </a:custGeom>
          <a:solidFill>
            <a:srgbClr val="8FC12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059419" y="4904745"/>
            <a:ext cx="1084580" cy="1953260"/>
          </a:xfrm>
          <a:custGeom>
            <a:avLst/>
            <a:gdLst/>
            <a:ahLst/>
            <a:cxnLst/>
            <a:rect l="l" t="t" r="r" b="b"/>
            <a:pathLst>
              <a:path w="1084579" h="1953259">
                <a:moveTo>
                  <a:pt x="1084579" y="0"/>
                </a:moveTo>
                <a:lnTo>
                  <a:pt x="0" y="1953254"/>
                </a:lnTo>
                <a:lnTo>
                  <a:pt x="1084579" y="1948227"/>
                </a:lnTo>
                <a:lnTo>
                  <a:pt x="1084579" y="0"/>
                </a:lnTo>
                <a:close/>
              </a:path>
            </a:pathLst>
          </a:custGeom>
          <a:solidFill>
            <a:srgbClr val="8FC1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0"/>
            <a:ext cx="855980" cy="5631815"/>
          </a:xfrm>
          <a:custGeom>
            <a:avLst/>
            <a:gdLst/>
            <a:ahLst/>
            <a:cxnLst/>
            <a:rect l="l" t="t" r="r" b="b"/>
            <a:pathLst>
              <a:path w="855980" h="5631815">
                <a:moveTo>
                  <a:pt x="855980" y="0"/>
                </a:moveTo>
                <a:lnTo>
                  <a:pt x="0" y="5631207"/>
                </a:lnTo>
                <a:lnTo>
                  <a:pt x="855980" y="8890"/>
                </a:lnTo>
                <a:lnTo>
                  <a:pt x="855980" y="0"/>
                </a:lnTo>
                <a:close/>
              </a:path>
            </a:pathLst>
          </a:custGeom>
          <a:solidFill>
            <a:srgbClr val="8FC1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8FC1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FC125"/>
                </a:solidFill>
                <a:latin typeface="Times New Roman"/>
                <a:cs typeface="Times New Roman"/>
              </a:defRPr>
            </a:lvl1pPr>
          </a:lstStyle>
          <a:p>
            <a:pPr marL="82550">
              <a:lnSpc>
                <a:spcPct val="100000"/>
              </a:lnSpc>
            </a:pPr>
            <a:fld id="{81D60167-4931-47E6-BA6A-407CBD079E47}" type="slidenum">
              <a:rPr dirty="0"/>
              <a:pPr marL="8255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8FC1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FC125"/>
                </a:solidFill>
                <a:latin typeface="Times New Roman"/>
                <a:cs typeface="Times New Roman"/>
              </a:defRPr>
            </a:lvl1pPr>
          </a:lstStyle>
          <a:p>
            <a:pPr marL="82550">
              <a:lnSpc>
                <a:spcPct val="100000"/>
              </a:lnSpc>
            </a:pPr>
            <a:fld id="{81D60167-4931-47E6-BA6A-407CBD079E47}" type="slidenum">
              <a:rPr dirty="0"/>
              <a:pPr marL="8255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8FC1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FC125"/>
                </a:solidFill>
                <a:latin typeface="Times New Roman"/>
                <a:cs typeface="Times New Roman"/>
              </a:defRPr>
            </a:lvl1pPr>
          </a:lstStyle>
          <a:p>
            <a:pPr marL="82550">
              <a:lnSpc>
                <a:spcPct val="100000"/>
              </a:lnSpc>
            </a:pPr>
            <a:fld id="{81D60167-4931-47E6-BA6A-407CBD079E47}" type="slidenum">
              <a:rPr dirty="0"/>
              <a:pPr marL="8255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FC125"/>
                </a:solidFill>
                <a:latin typeface="Times New Roman"/>
                <a:cs typeface="Times New Roman"/>
              </a:defRPr>
            </a:lvl1pPr>
          </a:lstStyle>
          <a:p>
            <a:pPr marL="82550">
              <a:lnSpc>
                <a:spcPct val="100000"/>
              </a:lnSpc>
            </a:pPr>
            <a:fld id="{81D60167-4931-47E6-BA6A-407CBD079E47}" type="slidenum">
              <a:rPr dirty="0"/>
              <a:pPr marL="8255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060740"/>
            <a:ext cx="448945" cy="2797810"/>
          </a:xfrm>
          <a:custGeom>
            <a:avLst/>
            <a:gdLst/>
            <a:ahLst/>
            <a:cxnLst/>
            <a:rect l="l" t="t" r="r" b="b"/>
            <a:pathLst>
              <a:path w="448945" h="2797809">
                <a:moveTo>
                  <a:pt x="0" y="0"/>
                </a:moveTo>
                <a:lnTo>
                  <a:pt x="0" y="2797259"/>
                </a:lnTo>
                <a:lnTo>
                  <a:pt x="448358" y="2797259"/>
                </a:lnTo>
                <a:lnTo>
                  <a:pt x="0" y="0"/>
                </a:lnTo>
                <a:close/>
              </a:path>
            </a:pathLst>
          </a:custGeom>
          <a:solidFill>
            <a:srgbClr val="8FC1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30800" y="4182533"/>
            <a:ext cx="4013200" cy="2675890"/>
          </a:xfrm>
          <a:custGeom>
            <a:avLst/>
            <a:gdLst/>
            <a:ahLst/>
            <a:cxnLst/>
            <a:rect l="l" t="t" r="r" b="b"/>
            <a:pathLst>
              <a:path w="4013200" h="2675890">
                <a:moveTo>
                  <a:pt x="0" y="2675466"/>
                </a:moveTo>
                <a:lnTo>
                  <a:pt x="4013200" y="0"/>
                </a:lnTo>
              </a:path>
            </a:pathLst>
          </a:custGeom>
          <a:ln w="934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042150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3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891019" y="0"/>
            <a:ext cx="2252980" cy="6858000"/>
          </a:xfrm>
          <a:custGeom>
            <a:avLst/>
            <a:gdLst/>
            <a:ahLst/>
            <a:cxnLst/>
            <a:rect l="l" t="t" r="r" b="b"/>
            <a:pathLst>
              <a:path w="2252979" h="6858000">
                <a:moveTo>
                  <a:pt x="2024379" y="0"/>
                </a:moveTo>
                <a:lnTo>
                  <a:pt x="0" y="6858000"/>
                </a:lnTo>
                <a:lnTo>
                  <a:pt x="2252979" y="6858000"/>
                </a:lnTo>
                <a:lnTo>
                  <a:pt x="2252979" y="8557"/>
                </a:lnTo>
                <a:lnTo>
                  <a:pt x="2024379" y="0"/>
                </a:lnTo>
                <a:close/>
              </a:path>
            </a:pathLst>
          </a:custGeom>
          <a:solidFill>
            <a:srgbClr val="8FC125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07313" y="0"/>
            <a:ext cx="1936750" cy="6858000"/>
          </a:xfrm>
          <a:custGeom>
            <a:avLst/>
            <a:gdLst/>
            <a:ahLst/>
            <a:cxnLst/>
            <a:rect l="l" t="t" r="r" b="b"/>
            <a:pathLst>
              <a:path w="1936750" h="6858000">
                <a:moveTo>
                  <a:pt x="1936686" y="0"/>
                </a:moveTo>
                <a:lnTo>
                  <a:pt x="0" y="0"/>
                </a:lnTo>
                <a:lnTo>
                  <a:pt x="1200086" y="6858000"/>
                </a:lnTo>
                <a:lnTo>
                  <a:pt x="1936686" y="6858000"/>
                </a:lnTo>
                <a:lnTo>
                  <a:pt x="1936686" y="0"/>
                </a:lnTo>
                <a:close/>
              </a:path>
            </a:pathLst>
          </a:custGeom>
          <a:solidFill>
            <a:srgbClr val="8FC1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639559" y="3920709"/>
            <a:ext cx="2504440" cy="2937510"/>
          </a:xfrm>
          <a:custGeom>
            <a:avLst/>
            <a:gdLst/>
            <a:ahLst/>
            <a:cxnLst/>
            <a:rect l="l" t="t" r="r" b="b"/>
            <a:pathLst>
              <a:path w="2504440" h="2937509">
                <a:moveTo>
                  <a:pt x="2504440" y="0"/>
                </a:moveTo>
                <a:lnTo>
                  <a:pt x="0" y="2937290"/>
                </a:lnTo>
                <a:lnTo>
                  <a:pt x="2504440" y="2937290"/>
                </a:lnTo>
                <a:lnTo>
                  <a:pt x="2504440" y="0"/>
                </a:lnTo>
                <a:close/>
              </a:path>
            </a:pathLst>
          </a:custGeom>
          <a:solidFill>
            <a:srgbClr val="539F20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012461" y="0"/>
            <a:ext cx="2131695" cy="6858000"/>
          </a:xfrm>
          <a:custGeom>
            <a:avLst/>
            <a:gdLst/>
            <a:ahLst/>
            <a:cxnLst/>
            <a:rect l="l" t="t" r="r" b="b"/>
            <a:pathLst>
              <a:path w="2131695" h="6858000">
                <a:moveTo>
                  <a:pt x="2131539" y="0"/>
                </a:moveTo>
                <a:lnTo>
                  <a:pt x="0" y="0"/>
                </a:lnTo>
                <a:lnTo>
                  <a:pt x="1854679" y="6858000"/>
                </a:lnTo>
                <a:lnTo>
                  <a:pt x="2131539" y="6849424"/>
                </a:lnTo>
                <a:lnTo>
                  <a:pt x="2131539" y="0"/>
                </a:lnTo>
                <a:close/>
              </a:path>
            </a:pathLst>
          </a:custGeom>
          <a:solidFill>
            <a:srgbClr val="3E7718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295640" y="0"/>
            <a:ext cx="848360" cy="6858000"/>
          </a:xfrm>
          <a:custGeom>
            <a:avLst/>
            <a:gdLst/>
            <a:ahLst/>
            <a:cxnLst/>
            <a:rect l="l" t="t" r="r" b="b"/>
            <a:pathLst>
              <a:path w="848359" h="6858000">
                <a:moveTo>
                  <a:pt x="848359" y="0"/>
                </a:moveTo>
                <a:lnTo>
                  <a:pt x="676158" y="0"/>
                </a:lnTo>
                <a:lnTo>
                  <a:pt x="0" y="6858000"/>
                </a:lnTo>
                <a:lnTo>
                  <a:pt x="848359" y="6858000"/>
                </a:lnTo>
                <a:lnTo>
                  <a:pt x="848359" y="0"/>
                </a:lnTo>
                <a:close/>
              </a:path>
            </a:pathLst>
          </a:custGeom>
          <a:solidFill>
            <a:srgbClr val="BFE373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078241" y="0"/>
            <a:ext cx="1066165" cy="6858000"/>
          </a:xfrm>
          <a:custGeom>
            <a:avLst/>
            <a:gdLst/>
            <a:ahLst/>
            <a:cxnLst/>
            <a:rect l="l" t="t" r="r" b="b"/>
            <a:pathLst>
              <a:path w="1066165" h="6858000">
                <a:moveTo>
                  <a:pt x="1050514" y="0"/>
                </a:moveTo>
                <a:lnTo>
                  <a:pt x="0" y="0"/>
                </a:lnTo>
                <a:lnTo>
                  <a:pt x="937488" y="6858000"/>
                </a:lnTo>
                <a:lnTo>
                  <a:pt x="1065758" y="6858000"/>
                </a:lnTo>
                <a:lnTo>
                  <a:pt x="1065758" y="5977086"/>
                </a:lnTo>
                <a:lnTo>
                  <a:pt x="1065383" y="5687591"/>
                </a:lnTo>
                <a:lnTo>
                  <a:pt x="1064821" y="5382430"/>
                </a:lnTo>
                <a:lnTo>
                  <a:pt x="1063979" y="5026472"/>
                </a:lnTo>
                <a:lnTo>
                  <a:pt x="1062492" y="4518058"/>
                </a:lnTo>
                <a:lnTo>
                  <a:pt x="1054469" y="2281484"/>
                </a:lnTo>
                <a:lnTo>
                  <a:pt x="1052897" y="1773060"/>
                </a:lnTo>
                <a:lnTo>
                  <a:pt x="1051859" y="1366235"/>
                </a:lnTo>
                <a:lnTo>
                  <a:pt x="1051243" y="1061054"/>
                </a:lnTo>
                <a:lnTo>
                  <a:pt x="1050790" y="755812"/>
                </a:lnTo>
                <a:lnTo>
                  <a:pt x="1050553" y="501389"/>
                </a:lnTo>
                <a:lnTo>
                  <a:pt x="1050514" y="0"/>
                </a:lnTo>
                <a:close/>
              </a:path>
            </a:pathLst>
          </a:custGeom>
          <a:solidFill>
            <a:srgbClr val="8FC12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059419" y="4904745"/>
            <a:ext cx="1084580" cy="1953260"/>
          </a:xfrm>
          <a:custGeom>
            <a:avLst/>
            <a:gdLst/>
            <a:ahLst/>
            <a:cxnLst/>
            <a:rect l="l" t="t" r="r" b="b"/>
            <a:pathLst>
              <a:path w="1084579" h="1953259">
                <a:moveTo>
                  <a:pt x="1084579" y="0"/>
                </a:moveTo>
                <a:lnTo>
                  <a:pt x="0" y="1953254"/>
                </a:lnTo>
                <a:lnTo>
                  <a:pt x="1084579" y="1948227"/>
                </a:lnTo>
                <a:lnTo>
                  <a:pt x="1084579" y="0"/>
                </a:lnTo>
                <a:close/>
              </a:path>
            </a:pathLst>
          </a:custGeom>
          <a:solidFill>
            <a:srgbClr val="8FC1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545" y="414020"/>
            <a:ext cx="905890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8FC1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458720"/>
            <a:ext cx="6901815" cy="3346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27190" y="6149085"/>
            <a:ext cx="165100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FC125"/>
                </a:solidFill>
                <a:latin typeface="Times New Roman"/>
                <a:cs typeface="Times New Roman"/>
              </a:defRPr>
            </a:lvl1pPr>
          </a:lstStyle>
          <a:p>
            <a:pPr marL="82550">
              <a:lnSpc>
                <a:spcPct val="100000"/>
              </a:lnSpc>
            </a:pPr>
            <a:fld id="{81D60167-4931-47E6-BA6A-407CBD079E47}" type="slidenum">
              <a:rPr dirty="0"/>
              <a:pPr marL="8255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5ABBAB9-675C-4C23-98B5-949C5C9F5C0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66800" y="1752600"/>
            <a:ext cx="6477000" cy="46482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MSPM’S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Deogiri Institute of Engineering and Management Studies,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Aurangabad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Department of Computer Science and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</a:p>
          <a:p>
            <a:pPr algn="ctr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Subject: Theory of Computation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Regular Expression to DFA</a:t>
            </a:r>
          </a:p>
          <a:p>
            <a:pPr algn="ctr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Bhagyashree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Tipare(36165</a:t>
            </a:r>
            <a:r>
              <a:rPr lang="en-I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I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Karuna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Horshil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(36166)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Sarika Chavan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Asst.Prof.Department of CSE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(Deogiri Institute Engineering and Management Studies)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2019-2020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6E8CC0D-AC18-4CB3-998F-90E1AEE2CDF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381000"/>
            <a:ext cx="2064891" cy="13722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266897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0740"/>
            <a:ext cx="448945" cy="2797810"/>
          </a:xfrm>
          <a:custGeom>
            <a:avLst/>
            <a:gdLst/>
            <a:ahLst/>
            <a:cxnLst/>
            <a:rect l="l" t="t" r="r" b="b"/>
            <a:pathLst>
              <a:path w="448945" h="2797809">
                <a:moveTo>
                  <a:pt x="0" y="0"/>
                </a:moveTo>
                <a:lnTo>
                  <a:pt x="0" y="2797259"/>
                </a:lnTo>
                <a:lnTo>
                  <a:pt x="448358" y="2797259"/>
                </a:lnTo>
                <a:lnTo>
                  <a:pt x="0" y="0"/>
                </a:lnTo>
                <a:close/>
              </a:path>
            </a:pathLst>
          </a:custGeom>
          <a:solidFill>
            <a:srgbClr val="8FC1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30800" y="4182533"/>
            <a:ext cx="4013200" cy="2675890"/>
          </a:xfrm>
          <a:custGeom>
            <a:avLst/>
            <a:gdLst/>
            <a:ahLst/>
            <a:cxnLst/>
            <a:rect l="l" t="t" r="r" b="b"/>
            <a:pathLst>
              <a:path w="4013200" h="2675890">
                <a:moveTo>
                  <a:pt x="0" y="2675466"/>
                </a:moveTo>
                <a:lnTo>
                  <a:pt x="4013200" y="0"/>
                </a:lnTo>
              </a:path>
            </a:pathLst>
          </a:custGeom>
          <a:ln w="934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42150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3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91019" y="0"/>
            <a:ext cx="2252980" cy="6858000"/>
          </a:xfrm>
          <a:custGeom>
            <a:avLst/>
            <a:gdLst/>
            <a:ahLst/>
            <a:cxnLst/>
            <a:rect l="l" t="t" r="r" b="b"/>
            <a:pathLst>
              <a:path w="2252979" h="6858000">
                <a:moveTo>
                  <a:pt x="2024379" y="0"/>
                </a:moveTo>
                <a:lnTo>
                  <a:pt x="0" y="6858000"/>
                </a:lnTo>
                <a:lnTo>
                  <a:pt x="2252979" y="6858000"/>
                </a:lnTo>
                <a:lnTo>
                  <a:pt x="2252979" y="8557"/>
                </a:lnTo>
                <a:lnTo>
                  <a:pt x="2024379" y="0"/>
                </a:lnTo>
                <a:close/>
              </a:path>
            </a:pathLst>
          </a:custGeom>
          <a:solidFill>
            <a:srgbClr val="8FC125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07313" y="0"/>
            <a:ext cx="1936750" cy="6858000"/>
          </a:xfrm>
          <a:custGeom>
            <a:avLst/>
            <a:gdLst/>
            <a:ahLst/>
            <a:cxnLst/>
            <a:rect l="l" t="t" r="r" b="b"/>
            <a:pathLst>
              <a:path w="1936750" h="6858000">
                <a:moveTo>
                  <a:pt x="1936686" y="0"/>
                </a:moveTo>
                <a:lnTo>
                  <a:pt x="0" y="0"/>
                </a:lnTo>
                <a:lnTo>
                  <a:pt x="1200086" y="6858000"/>
                </a:lnTo>
                <a:lnTo>
                  <a:pt x="1936686" y="6858000"/>
                </a:lnTo>
                <a:lnTo>
                  <a:pt x="1936686" y="0"/>
                </a:lnTo>
                <a:close/>
              </a:path>
            </a:pathLst>
          </a:custGeom>
          <a:solidFill>
            <a:srgbClr val="8FC1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39559" y="3920709"/>
            <a:ext cx="2504440" cy="2937510"/>
          </a:xfrm>
          <a:custGeom>
            <a:avLst/>
            <a:gdLst/>
            <a:ahLst/>
            <a:cxnLst/>
            <a:rect l="l" t="t" r="r" b="b"/>
            <a:pathLst>
              <a:path w="2504440" h="2937509">
                <a:moveTo>
                  <a:pt x="2504440" y="0"/>
                </a:moveTo>
                <a:lnTo>
                  <a:pt x="0" y="2937290"/>
                </a:lnTo>
                <a:lnTo>
                  <a:pt x="2504440" y="2937290"/>
                </a:lnTo>
                <a:lnTo>
                  <a:pt x="2504440" y="0"/>
                </a:lnTo>
                <a:close/>
              </a:path>
            </a:pathLst>
          </a:custGeom>
          <a:solidFill>
            <a:srgbClr val="539F20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2461" y="0"/>
            <a:ext cx="2131695" cy="6858000"/>
          </a:xfrm>
          <a:custGeom>
            <a:avLst/>
            <a:gdLst/>
            <a:ahLst/>
            <a:cxnLst/>
            <a:rect l="l" t="t" r="r" b="b"/>
            <a:pathLst>
              <a:path w="2131695" h="6858000">
                <a:moveTo>
                  <a:pt x="2131539" y="0"/>
                </a:moveTo>
                <a:lnTo>
                  <a:pt x="0" y="0"/>
                </a:lnTo>
                <a:lnTo>
                  <a:pt x="1854679" y="6858000"/>
                </a:lnTo>
                <a:lnTo>
                  <a:pt x="2131539" y="6849424"/>
                </a:lnTo>
                <a:lnTo>
                  <a:pt x="2131539" y="0"/>
                </a:lnTo>
                <a:close/>
              </a:path>
            </a:pathLst>
          </a:custGeom>
          <a:solidFill>
            <a:srgbClr val="3E7718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95640" y="0"/>
            <a:ext cx="848360" cy="6858000"/>
          </a:xfrm>
          <a:custGeom>
            <a:avLst/>
            <a:gdLst/>
            <a:ahLst/>
            <a:cxnLst/>
            <a:rect l="l" t="t" r="r" b="b"/>
            <a:pathLst>
              <a:path w="848359" h="6858000">
                <a:moveTo>
                  <a:pt x="848359" y="0"/>
                </a:moveTo>
                <a:lnTo>
                  <a:pt x="676158" y="0"/>
                </a:lnTo>
                <a:lnTo>
                  <a:pt x="0" y="6858000"/>
                </a:lnTo>
                <a:lnTo>
                  <a:pt x="848359" y="6858000"/>
                </a:lnTo>
                <a:lnTo>
                  <a:pt x="848359" y="0"/>
                </a:lnTo>
                <a:close/>
              </a:path>
            </a:pathLst>
          </a:custGeom>
          <a:solidFill>
            <a:srgbClr val="BFE373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78241" y="0"/>
            <a:ext cx="1066165" cy="6858000"/>
          </a:xfrm>
          <a:custGeom>
            <a:avLst/>
            <a:gdLst/>
            <a:ahLst/>
            <a:cxnLst/>
            <a:rect l="l" t="t" r="r" b="b"/>
            <a:pathLst>
              <a:path w="1066165" h="6858000">
                <a:moveTo>
                  <a:pt x="1050514" y="0"/>
                </a:moveTo>
                <a:lnTo>
                  <a:pt x="0" y="0"/>
                </a:lnTo>
                <a:lnTo>
                  <a:pt x="937488" y="6858000"/>
                </a:lnTo>
                <a:lnTo>
                  <a:pt x="1065758" y="6858000"/>
                </a:lnTo>
                <a:lnTo>
                  <a:pt x="1065758" y="5977086"/>
                </a:lnTo>
                <a:lnTo>
                  <a:pt x="1065383" y="5687591"/>
                </a:lnTo>
                <a:lnTo>
                  <a:pt x="1064821" y="5382430"/>
                </a:lnTo>
                <a:lnTo>
                  <a:pt x="1063979" y="5026472"/>
                </a:lnTo>
                <a:lnTo>
                  <a:pt x="1062492" y="4518058"/>
                </a:lnTo>
                <a:lnTo>
                  <a:pt x="1054469" y="2281484"/>
                </a:lnTo>
                <a:lnTo>
                  <a:pt x="1052897" y="1773060"/>
                </a:lnTo>
                <a:lnTo>
                  <a:pt x="1051859" y="1366235"/>
                </a:lnTo>
                <a:lnTo>
                  <a:pt x="1051243" y="1061054"/>
                </a:lnTo>
                <a:lnTo>
                  <a:pt x="1050790" y="755812"/>
                </a:lnTo>
                <a:lnTo>
                  <a:pt x="1050553" y="501389"/>
                </a:lnTo>
                <a:lnTo>
                  <a:pt x="1050514" y="0"/>
                </a:lnTo>
                <a:close/>
              </a:path>
            </a:pathLst>
          </a:custGeom>
          <a:solidFill>
            <a:srgbClr val="8FC12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59419" y="4904745"/>
            <a:ext cx="1084580" cy="1953260"/>
          </a:xfrm>
          <a:custGeom>
            <a:avLst/>
            <a:gdLst/>
            <a:ahLst/>
            <a:cxnLst/>
            <a:rect l="l" t="t" r="r" b="b"/>
            <a:pathLst>
              <a:path w="1084579" h="1953259">
                <a:moveTo>
                  <a:pt x="1084579" y="0"/>
                </a:moveTo>
                <a:lnTo>
                  <a:pt x="0" y="1953254"/>
                </a:lnTo>
                <a:lnTo>
                  <a:pt x="1084579" y="1948227"/>
                </a:lnTo>
                <a:lnTo>
                  <a:pt x="1084579" y="0"/>
                </a:lnTo>
                <a:close/>
              </a:path>
            </a:pathLst>
          </a:custGeom>
          <a:solidFill>
            <a:srgbClr val="8FC1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81100" y="762000"/>
            <a:ext cx="26289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+mj-lt"/>
              </a:rPr>
              <a:t>#</a:t>
            </a:r>
            <a:r>
              <a:rPr sz="3600" b="1" u="heavy" spc="-5" dirty="0">
                <a:uFill>
                  <a:solidFill>
                    <a:srgbClr val="8FC125"/>
                  </a:solidFill>
                </a:uFill>
                <a:latin typeface="+mj-lt"/>
              </a:rPr>
              <a:t>E</a:t>
            </a:r>
            <a:r>
              <a:rPr sz="3600" b="1" u="heavy" spc="-15" dirty="0">
                <a:uFill>
                  <a:solidFill>
                    <a:srgbClr val="8FC125"/>
                  </a:solidFill>
                </a:uFill>
                <a:latin typeface="+mj-lt"/>
              </a:rPr>
              <a:t>x</a:t>
            </a:r>
            <a:r>
              <a:rPr sz="3600" b="1" u="heavy" dirty="0">
                <a:uFill>
                  <a:solidFill>
                    <a:srgbClr val="8FC125"/>
                  </a:solidFill>
                </a:uFill>
                <a:latin typeface="+mj-lt"/>
              </a:rPr>
              <a:t>am</a:t>
            </a:r>
            <a:r>
              <a:rPr sz="3600" b="1" u="heavy" spc="-10" dirty="0">
                <a:uFill>
                  <a:solidFill>
                    <a:srgbClr val="8FC125"/>
                  </a:solidFill>
                </a:uFill>
                <a:latin typeface="+mj-lt"/>
              </a:rPr>
              <a:t>p</a:t>
            </a:r>
            <a:r>
              <a:rPr sz="3600" b="1" u="heavy" spc="-5" dirty="0">
                <a:uFill>
                  <a:solidFill>
                    <a:srgbClr val="8FC125"/>
                  </a:solidFill>
                </a:uFill>
                <a:latin typeface="+mj-lt"/>
              </a:rPr>
              <a:t>le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0"/>
                </a:spcBef>
              </a:pPr>
              <a:t>10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981710" y="1887220"/>
            <a:ext cx="6866890" cy="3857466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1) </a:t>
            </a:r>
            <a:r>
              <a:rPr sz="20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Build </a:t>
            </a:r>
            <a:r>
              <a:rPr sz="2000" b="1" dirty="0">
                <a:solidFill>
                  <a:srgbClr val="3F3F3F"/>
                </a:solidFill>
                <a:latin typeface="Times New Roman"/>
                <a:cs typeface="Times New Roman"/>
              </a:rPr>
              <a:t>a </a:t>
            </a:r>
            <a:r>
              <a:rPr sz="20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DFA </a:t>
            </a:r>
            <a:r>
              <a:rPr sz="2000" b="1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20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the following</a:t>
            </a:r>
            <a:r>
              <a:rPr sz="2000" b="1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language:</a:t>
            </a:r>
            <a:endParaRPr sz="2000">
              <a:latin typeface="Times New Roman"/>
              <a:cs typeface="Times New Roman"/>
            </a:endParaRPr>
          </a:p>
          <a:p>
            <a:pPr marL="1383665" marR="5080" indent="-838200">
              <a:lnSpc>
                <a:spcPct val="100000"/>
              </a:lnSpc>
              <a:spcBef>
                <a:spcPts val="1000"/>
              </a:spcBef>
            </a:pPr>
            <a:r>
              <a:rPr sz="2000" b="1" dirty="0">
                <a:solidFill>
                  <a:srgbClr val="3F3F3F"/>
                </a:solidFill>
                <a:latin typeface="Times New Roman"/>
                <a:cs typeface="Times New Roman"/>
              </a:rPr>
              <a:t>L = {w | w is a </a:t>
            </a:r>
            <a:r>
              <a:rPr sz="20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binary string that contains </a:t>
            </a:r>
            <a:r>
              <a:rPr sz="2000" b="1" dirty="0">
                <a:solidFill>
                  <a:srgbClr val="3F3F3F"/>
                </a:solidFill>
                <a:latin typeface="Times New Roman"/>
                <a:cs typeface="Times New Roman"/>
              </a:rPr>
              <a:t>01 as a  </a:t>
            </a:r>
            <a:r>
              <a:rPr sz="20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substring}.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110" smtClean="0">
                <a:solidFill>
                  <a:srgbClr val="3F3F3F"/>
                </a:solidFill>
                <a:latin typeface="Times New Roman"/>
                <a:cs typeface="Times New Roman"/>
              </a:rPr>
              <a:t>Steps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building a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DFA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to recognize</a:t>
            </a:r>
            <a:r>
              <a:rPr sz="2000" spc="-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L: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880"/>
              </a:spcBef>
              <a:tabLst>
                <a:tab pos="831215" algn="l"/>
              </a:tabLst>
            </a:pP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Σ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20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{0,1}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2000" spc="-5" smtClean="0">
                <a:solidFill>
                  <a:srgbClr val="3F3F3F"/>
                </a:solidFill>
                <a:latin typeface="Times New Roman"/>
                <a:cs typeface="Times New Roman"/>
              </a:rPr>
              <a:t>Decide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on the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states</a:t>
            </a:r>
            <a:r>
              <a:rPr sz="2000" spc="-5">
                <a:solidFill>
                  <a:srgbClr val="3F3F3F"/>
                </a:solidFill>
                <a:latin typeface="Times New Roman"/>
                <a:cs typeface="Times New Roman"/>
              </a:rPr>
              <a:t>: </a:t>
            </a: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Q</a:t>
            </a:r>
            <a:endParaRPr lang="en-IN" sz="2000" dirty="0" smtClean="0">
              <a:solidFill>
                <a:srgbClr val="3F3F3F"/>
              </a:solidFill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2000" spc="-5" smtClean="0">
                <a:solidFill>
                  <a:srgbClr val="3F3F3F"/>
                </a:solidFill>
                <a:latin typeface="Times New Roman"/>
                <a:cs typeface="Times New Roman"/>
              </a:rPr>
              <a:t>Designate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start state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and final </a:t>
            </a:r>
            <a:r>
              <a:rPr sz="2000" spc="-5">
                <a:solidFill>
                  <a:srgbClr val="3F3F3F"/>
                </a:solidFill>
                <a:latin typeface="Times New Roman"/>
                <a:cs typeface="Times New Roman"/>
              </a:rPr>
              <a:t>state(s</a:t>
            </a:r>
            <a:r>
              <a:rPr sz="2000" spc="-5" smtClean="0">
                <a:solidFill>
                  <a:srgbClr val="3F3F3F"/>
                </a:solidFill>
                <a:latin typeface="Times New Roman"/>
                <a:cs typeface="Times New Roman"/>
              </a:rPr>
              <a:t>)</a:t>
            </a:r>
            <a:endParaRPr lang="en-IN" sz="2000" spc="-5" dirty="0" smtClean="0">
              <a:solidFill>
                <a:srgbClr val="3F3F3F"/>
              </a:solidFill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2000" spc="-10" smtClean="0">
                <a:solidFill>
                  <a:srgbClr val="3F3F3F"/>
                </a:solidFill>
                <a:latin typeface="Times New Roman"/>
                <a:cs typeface="Times New Roman"/>
              </a:rPr>
              <a:t>δ</a:t>
            </a:r>
            <a:r>
              <a:rPr sz="2000" spc="-10" dirty="0">
                <a:solidFill>
                  <a:srgbClr val="3F3F3F"/>
                </a:solidFill>
                <a:latin typeface="Times New Roman"/>
                <a:cs typeface="Times New Roman"/>
              </a:rPr>
              <a:t>: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Decide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on the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transitions: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0740"/>
            <a:ext cx="448945" cy="2797810"/>
          </a:xfrm>
          <a:custGeom>
            <a:avLst/>
            <a:gdLst/>
            <a:ahLst/>
            <a:cxnLst/>
            <a:rect l="l" t="t" r="r" b="b"/>
            <a:pathLst>
              <a:path w="448945" h="2797809">
                <a:moveTo>
                  <a:pt x="0" y="0"/>
                </a:moveTo>
                <a:lnTo>
                  <a:pt x="0" y="2797259"/>
                </a:lnTo>
                <a:lnTo>
                  <a:pt x="448358" y="2797259"/>
                </a:lnTo>
                <a:lnTo>
                  <a:pt x="0" y="0"/>
                </a:lnTo>
                <a:close/>
              </a:path>
            </a:pathLst>
          </a:custGeom>
          <a:solidFill>
            <a:srgbClr val="8FC1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30800" y="4182533"/>
            <a:ext cx="4013200" cy="2675890"/>
          </a:xfrm>
          <a:custGeom>
            <a:avLst/>
            <a:gdLst/>
            <a:ahLst/>
            <a:cxnLst/>
            <a:rect l="l" t="t" r="r" b="b"/>
            <a:pathLst>
              <a:path w="4013200" h="2675890">
                <a:moveTo>
                  <a:pt x="0" y="2675466"/>
                </a:moveTo>
                <a:lnTo>
                  <a:pt x="4013200" y="0"/>
                </a:lnTo>
              </a:path>
            </a:pathLst>
          </a:custGeom>
          <a:ln w="934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42150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3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91019" y="0"/>
            <a:ext cx="2252980" cy="6858000"/>
          </a:xfrm>
          <a:custGeom>
            <a:avLst/>
            <a:gdLst/>
            <a:ahLst/>
            <a:cxnLst/>
            <a:rect l="l" t="t" r="r" b="b"/>
            <a:pathLst>
              <a:path w="2252979" h="6858000">
                <a:moveTo>
                  <a:pt x="2024379" y="0"/>
                </a:moveTo>
                <a:lnTo>
                  <a:pt x="0" y="6858000"/>
                </a:lnTo>
                <a:lnTo>
                  <a:pt x="2252979" y="6858000"/>
                </a:lnTo>
                <a:lnTo>
                  <a:pt x="2252979" y="8557"/>
                </a:lnTo>
                <a:lnTo>
                  <a:pt x="2024379" y="0"/>
                </a:lnTo>
                <a:close/>
              </a:path>
            </a:pathLst>
          </a:custGeom>
          <a:solidFill>
            <a:srgbClr val="8FC125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07313" y="0"/>
            <a:ext cx="1936750" cy="6858000"/>
          </a:xfrm>
          <a:custGeom>
            <a:avLst/>
            <a:gdLst/>
            <a:ahLst/>
            <a:cxnLst/>
            <a:rect l="l" t="t" r="r" b="b"/>
            <a:pathLst>
              <a:path w="1936750" h="6858000">
                <a:moveTo>
                  <a:pt x="1936686" y="0"/>
                </a:moveTo>
                <a:lnTo>
                  <a:pt x="0" y="0"/>
                </a:lnTo>
                <a:lnTo>
                  <a:pt x="1200086" y="6858000"/>
                </a:lnTo>
                <a:lnTo>
                  <a:pt x="1936686" y="6858000"/>
                </a:lnTo>
                <a:lnTo>
                  <a:pt x="1936686" y="0"/>
                </a:lnTo>
                <a:close/>
              </a:path>
            </a:pathLst>
          </a:custGeom>
          <a:solidFill>
            <a:srgbClr val="8FC1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39559" y="3920709"/>
            <a:ext cx="2504440" cy="2937510"/>
          </a:xfrm>
          <a:custGeom>
            <a:avLst/>
            <a:gdLst/>
            <a:ahLst/>
            <a:cxnLst/>
            <a:rect l="l" t="t" r="r" b="b"/>
            <a:pathLst>
              <a:path w="2504440" h="2937509">
                <a:moveTo>
                  <a:pt x="2504440" y="0"/>
                </a:moveTo>
                <a:lnTo>
                  <a:pt x="0" y="2937290"/>
                </a:lnTo>
                <a:lnTo>
                  <a:pt x="2504440" y="2937290"/>
                </a:lnTo>
                <a:lnTo>
                  <a:pt x="2504440" y="0"/>
                </a:lnTo>
                <a:close/>
              </a:path>
            </a:pathLst>
          </a:custGeom>
          <a:solidFill>
            <a:srgbClr val="539F20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2461" y="0"/>
            <a:ext cx="2131695" cy="6858000"/>
          </a:xfrm>
          <a:custGeom>
            <a:avLst/>
            <a:gdLst/>
            <a:ahLst/>
            <a:cxnLst/>
            <a:rect l="l" t="t" r="r" b="b"/>
            <a:pathLst>
              <a:path w="2131695" h="6858000">
                <a:moveTo>
                  <a:pt x="2131539" y="0"/>
                </a:moveTo>
                <a:lnTo>
                  <a:pt x="0" y="0"/>
                </a:lnTo>
                <a:lnTo>
                  <a:pt x="1854679" y="6858000"/>
                </a:lnTo>
                <a:lnTo>
                  <a:pt x="2131539" y="6849424"/>
                </a:lnTo>
                <a:lnTo>
                  <a:pt x="2131539" y="0"/>
                </a:lnTo>
                <a:close/>
              </a:path>
            </a:pathLst>
          </a:custGeom>
          <a:solidFill>
            <a:srgbClr val="3E7718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95640" y="0"/>
            <a:ext cx="848360" cy="6858000"/>
          </a:xfrm>
          <a:custGeom>
            <a:avLst/>
            <a:gdLst/>
            <a:ahLst/>
            <a:cxnLst/>
            <a:rect l="l" t="t" r="r" b="b"/>
            <a:pathLst>
              <a:path w="848359" h="6858000">
                <a:moveTo>
                  <a:pt x="848359" y="0"/>
                </a:moveTo>
                <a:lnTo>
                  <a:pt x="676158" y="0"/>
                </a:lnTo>
                <a:lnTo>
                  <a:pt x="0" y="6858000"/>
                </a:lnTo>
                <a:lnTo>
                  <a:pt x="848359" y="6858000"/>
                </a:lnTo>
                <a:lnTo>
                  <a:pt x="848359" y="0"/>
                </a:lnTo>
                <a:close/>
              </a:path>
            </a:pathLst>
          </a:custGeom>
          <a:solidFill>
            <a:srgbClr val="BFE373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78241" y="0"/>
            <a:ext cx="1066165" cy="6858000"/>
          </a:xfrm>
          <a:custGeom>
            <a:avLst/>
            <a:gdLst/>
            <a:ahLst/>
            <a:cxnLst/>
            <a:rect l="l" t="t" r="r" b="b"/>
            <a:pathLst>
              <a:path w="1066165" h="6858000">
                <a:moveTo>
                  <a:pt x="1050514" y="0"/>
                </a:moveTo>
                <a:lnTo>
                  <a:pt x="0" y="0"/>
                </a:lnTo>
                <a:lnTo>
                  <a:pt x="937488" y="6858000"/>
                </a:lnTo>
                <a:lnTo>
                  <a:pt x="1065758" y="6858000"/>
                </a:lnTo>
                <a:lnTo>
                  <a:pt x="1065758" y="5977086"/>
                </a:lnTo>
                <a:lnTo>
                  <a:pt x="1065383" y="5687591"/>
                </a:lnTo>
                <a:lnTo>
                  <a:pt x="1064821" y="5382430"/>
                </a:lnTo>
                <a:lnTo>
                  <a:pt x="1063979" y="5026472"/>
                </a:lnTo>
                <a:lnTo>
                  <a:pt x="1062492" y="4518058"/>
                </a:lnTo>
                <a:lnTo>
                  <a:pt x="1054469" y="2281484"/>
                </a:lnTo>
                <a:lnTo>
                  <a:pt x="1052897" y="1773060"/>
                </a:lnTo>
                <a:lnTo>
                  <a:pt x="1051859" y="1366235"/>
                </a:lnTo>
                <a:lnTo>
                  <a:pt x="1051243" y="1061054"/>
                </a:lnTo>
                <a:lnTo>
                  <a:pt x="1050790" y="755812"/>
                </a:lnTo>
                <a:lnTo>
                  <a:pt x="1050553" y="501389"/>
                </a:lnTo>
                <a:lnTo>
                  <a:pt x="1050514" y="0"/>
                </a:lnTo>
                <a:close/>
              </a:path>
            </a:pathLst>
          </a:custGeom>
          <a:solidFill>
            <a:srgbClr val="8FC12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59419" y="4904745"/>
            <a:ext cx="1084580" cy="1953260"/>
          </a:xfrm>
          <a:custGeom>
            <a:avLst/>
            <a:gdLst/>
            <a:ahLst/>
            <a:cxnLst/>
            <a:rect l="l" t="t" r="r" b="b"/>
            <a:pathLst>
              <a:path w="1084579" h="1953259">
                <a:moveTo>
                  <a:pt x="1084579" y="0"/>
                </a:moveTo>
                <a:lnTo>
                  <a:pt x="0" y="1953254"/>
                </a:lnTo>
                <a:lnTo>
                  <a:pt x="1084579" y="1948227"/>
                </a:lnTo>
                <a:lnTo>
                  <a:pt x="1084579" y="0"/>
                </a:lnTo>
                <a:close/>
              </a:path>
            </a:pathLst>
          </a:custGeom>
          <a:solidFill>
            <a:srgbClr val="8FC1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19810" y="553720"/>
            <a:ext cx="50761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000000"/>
                </a:solidFill>
              </a:rPr>
              <a:t>Regular </a:t>
            </a:r>
            <a:r>
              <a:rPr sz="2700" dirty="0">
                <a:solidFill>
                  <a:srgbClr val="000000"/>
                </a:solidFill>
              </a:rPr>
              <a:t>expression:</a:t>
            </a:r>
            <a:r>
              <a:rPr sz="2700" spc="-10" dirty="0">
                <a:solidFill>
                  <a:srgbClr val="000000"/>
                </a:solidFill>
              </a:rPr>
              <a:t> </a:t>
            </a:r>
            <a:r>
              <a:rPr sz="2700" b="1" dirty="0">
                <a:solidFill>
                  <a:srgbClr val="000000"/>
                </a:solidFill>
                <a:latin typeface="Times New Roman"/>
                <a:cs typeface="Times New Roman"/>
              </a:rPr>
              <a:t>(0+1)*01(0+1)*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1420" y="1614170"/>
            <a:ext cx="1922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850" spc="262" baseline="11695" dirty="0">
                <a:solidFill>
                  <a:srgbClr val="8FC125"/>
                </a:solidFill>
                <a:latin typeface="Symbol"/>
                <a:cs typeface="Symbol"/>
              </a:rPr>
              <a:t></a:t>
            </a:r>
            <a:r>
              <a:rPr sz="2850" spc="262" baseline="11695" dirty="0">
                <a:solidFill>
                  <a:srgbClr val="8FC125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DFA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R.E.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8056" y="2819400"/>
            <a:ext cx="3336744" cy="1854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15840" y="1399539"/>
            <a:ext cx="2346960" cy="187960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2850" spc="1027" baseline="7309" dirty="0">
                <a:solidFill>
                  <a:srgbClr val="8FC125"/>
                </a:solidFill>
                <a:latin typeface="Symbol"/>
                <a:cs typeface="Symbol"/>
              </a:rPr>
              <a:t></a:t>
            </a:r>
            <a:r>
              <a:rPr sz="2850" spc="1027" baseline="7309" dirty="0">
                <a:solidFill>
                  <a:srgbClr val="8FC1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Q= {q0, q1,</a:t>
            </a:r>
            <a:r>
              <a:rPr sz="2400" spc="-3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q2}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50" spc="1027" baseline="7309" dirty="0">
                <a:solidFill>
                  <a:srgbClr val="8FC125"/>
                </a:solidFill>
                <a:latin typeface="Symbol"/>
                <a:cs typeface="Symbol"/>
              </a:rPr>
              <a:t></a:t>
            </a:r>
            <a:r>
              <a:rPr sz="2850" spc="637" baseline="7309" dirty="0">
                <a:solidFill>
                  <a:srgbClr val="8FC1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Σ={0,1}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50" spc="1027" baseline="7309" dirty="0">
                <a:solidFill>
                  <a:srgbClr val="8FC125"/>
                </a:solidFill>
                <a:latin typeface="Symbol"/>
                <a:cs typeface="Symbol"/>
              </a:rPr>
              <a:t></a:t>
            </a:r>
            <a:r>
              <a:rPr sz="2850" spc="1027" baseline="7309" dirty="0">
                <a:solidFill>
                  <a:srgbClr val="8FC1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start state =</a:t>
            </a:r>
            <a:r>
              <a:rPr sz="2400" spc="-3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q0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50" spc="1027" baseline="7309" dirty="0">
                <a:solidFill>
                  <a:srgbClr val="8FC125"/>
                </a:solidFill>
                <a:latin typeface="Symbol"/>
                <a:cs typeface="Symbol"/>
              </a:rPr>
              <a:t></a:t>
            </a:r>
            <a:r>
              <a:rPr sz="2850" spc="1027" baseline="7309" dirty="0">
                <a:solidFill>
                  <a:srgbClr val="8FC1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F =</a:t>
            </a:r>
            <a:r>
              <a:rPr sz="2400" spc="-2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{q2}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31690" y="3815079"/>
            <a:ext cx="2378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1027" baseline="7309" dirty="0">
                <a:solidFill>
                  <a:srgbClr val="8FC125"/>
                </a:solidFill>
                <a:latin typeface="Symbol"/>
                <a:cs typeface="Symbol"/>
              </a:rPr>
              <a:t></a:t>
            </a:r>
            <a:r>
              <a:rPr sz="2850" spc="1027" baseline="7309" dirty="0">
                <a:solidFill>
                  <a:srgbClr val="8FC1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Transition</a:t>
            </a:r>
            <a:r>
              <a:rPr sz="2400" spc="-3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table: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40200" y="4419600"/>
            <a:ext cx="3556000" cy="177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0"/>
                </a:spcBef>
              </a:pPr>
              <a:t>11</a:t>
            </a:fld>
            <a:endParaRPr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7196455" cy="615553"/>
          </a:xfrm>
        </p:spPr>
        <p:txBody>
          <a:bodyPr/>
          <a:lstStyle/>
          <a:p>
            <a:r>
              <a:rPr lang="en-IN" sz="4000" dirty="0" smtClean="0"/>
              <a:t>Application of DFA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645" y="1828800"/>
            <a:ext cx="6599555" cy="276998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Vending Machines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Traffic Lights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Video Games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Text Parsing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Regular Expression Matching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CPU Controllers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Protocol Analysis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Natural Language Processing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Speech Recognition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034654" cy="756919"/>
          </a:xfrm>
        </p:spPr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752600"/>
            <a:ext cx="6901815" cy="405257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1046445">
            <a:off x="1529037" y="2483885"/>
            <a:ext cx="5641609" cy="1361911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8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6411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50539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5500" algn="l"/>
              </a:tabLst>
            </a:pPr>
            <a:r>
              <a:rPr sz="4000" smtClean="0"/>
              <a:t>Regular</a:t>
            </a:r>
            <a:r>
              <a:rPr lang="en-IN" sz="4000" dirty="0" smtClean="0"/>
              <a:t> </a:t>
            </a:r>
            <a:r>
              <a:rPr sz="4000" spc="-5" smtClean="0"/>
              <a:t>Expressions</a:t>
            </a:r>
            <a:endParaRPr sz="40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752600"/>
            <a:ext cx="7304405" cy="101091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buFont typeface="Arial" pitchFamily="34" charset="0"/>
              <a:buChar char="•"/>
            </a:pPr>
            <a:r>
              <a:rPr sz="2400" spc="-30" smtClean="0">
                <a:solidFill>
                  <a:srgbClr val="3F3F3F"/>
                </a:solidFill>
                <a:latin typeface="Times New Roman"/>
                <a:cs typeface="Times New Roman"/>
              </a:rPr>
              <a:t>Tokens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are built from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symbols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of a finite</a:t>
            </a:r>
            <a:r>
              <a:rPr sz="2400" spc="-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F3F3F"/>
                </a:solidFill>
                <a:latin typeface="Times New Roman"/>
                <a:cs typeface="Times New Roman"/>
              </a:rPr>
              <a:t>vocabulary.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sz="2400" spc="-110" smtClean="0">
                <a:solidFill>
                  <a:srgbClr val="3F3F3F"/>
                </a:solidFill>
                <a:latin typeface="Times New Roman"/>
                <a:cs typeface="Times New Roman"/>
              </a:rPr>
              <a:t>We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regular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expressions </a:t>
            </a:r>
            <a:r>
              <a:rPr sz="2400" spc="5" dirty="0">
                <a:solidFill>
                  <a:srgbClr val="3F3F3F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define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structures of</a:t>
            </a:r>
            <a:r>
              <a:rPr sz="2400" spc="-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tokens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7040" y="6142990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FC125"/>
                </a:solidFill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5502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8270" algn="l"/>
                <a:tab pos="5830570" algn="l"/>
              </a:tabLst>
            </a:pPr>
            <a:r>
              <a:rPr sz="3600" spc="-10" smtClean="0"/>
              <a:t>D</a:t>
            </a:r>
            <a:r>
              <a:rPr sz="3600" spc="5" smtClean="0"/>
              <a:t>e</a:t>
            </a:r>
            <a:r>
              <a:rPr sz="3600" spc="-20" smtClean="0"/>
              <a:t>f</a:t>
            </a:r>
            <a:r>
              <a:rPr sz="3600" smtClean="0"/>
              <a:t>inition</a:t>
            </a:r>
            <a:r>
              <a:rPr lang="en-IN" sz="3600" dirty="0" smtClean="0"/>
              <a:t> </a:t>
            </a:r>
            <a:r>
              <a:rPr sz="3600" smtClean="0"/>
              <a:t>of</a:t>
            </a:r>
            <a:r>
              <a:rPr sz="3600" spc="-10" smtClean="0"/>
              <a:t> </a:t>
            </a:r>
            <a:r>
              <a:rPr sz="3600"/>
              <a:t>a</a:t>
            </a:r>
            <a:r>
              <a:rPr sz="3600" spc="-10"/>
              <a:t> </a:t>
            </a:r>
            <a:r>
              <a:rPr sz="3600" smtClean="0"/>
              <a:t>R</a:t>
            </a:r>
            <a:r>
              <a:rPr sz="3600" spc="-5" smtClean="0"/>
              <a:t>egul</a:t>
            </a:r>
            <a:r>
              <a:rPr sz="3600" spc="5" smtClean="0"/>
              <a:t>a</a:t>
            </a:r>
            <a:r>
              <a:rPr sz="3600" smtClean="0"/>
              <a:t>r</a:t>
            </a:r>
            <a:r>
              <a:rPr lang="en-IN" sz="3600" dirty="0" smtClean="0"/>
              <a:t> </a:t>
            </a:r>
            <a:r>
              <a:rPr sz="3600" spc="-15" smtClean="0"/>
              <a:t>E</a:t>
            </a:r>
            <a:r>
              <a:rPr sz="3600" smtClean="0"/>
              <a:t>xp</a:t>
            </a:r>
            <a:r>
              <a:rPr sz="3600" spc="-10" smtClean="0"/>
              <a:t>r</a:t>
            </a:r>
            <a:r>
              <a:rPr sz="3600" spc="5" smtClean="0"/>
              <a:t>e</a:t>
            </a:r>
            <a:r>
              <a:rPr sz="3600" spc="-5" smtClean="0"/>
              <a:t>ssion</a:t>
            </a:r>
            <a:endParaRPr sz="36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416049"/>
            <a:ext cx="7890509" cy="4987263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90"/>
              </a:spcBef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3F3F3F"/>
                </a:solidFill>
                <a:latin typeface="Times New Roman"/>
                <a:cs typeface="Times New Roman"/>
              </a:rPr>
              <a:t>R </a:t>
            </a: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a regular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expression </a:t>
            </a:r>
            <a:r>
              <a:rPr sz="2000" spc="5" dirty="0">
                <a:solidFill>
                  <a:srgbClr val="3F3F3F"/>
                </a:solidFill>
                <a:latin typeface="Times New Roman"/>
                <a:cs typeface="Times New Roman"/>
              </a:rPr>
              <a:t>if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it</a:t>
            </a:r>
            <a:r>
              <a:rPr sz="20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buFont typeface="Arial" pitchFamily="34" charset="0"/>
              <a:buChar char="•"/>
            </a:pP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for some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a </a:t>
            </a:r>
            <a:r>
              <a:rPr sz="2000" spc="5" dirty="0">
                <a:solidFill>
                  <a:srgbClr val="3F3F3F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alphabet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,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standing for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the language</a:t>
            </a:r>
            <a:r>
              <a:rPr sz="2000" spc="-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{a}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ε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, standing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the language</a:t>
            </a:r>
            <a:r>
              <a:rPr sz="2000" spc="-25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{ε}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sz="2000" spc="-5" smtClean="0">
                <a:solidFill>
                  <a:srgbClr val="3F3F3F"/>
                </a:solidFill>
                <a:latin typeface="Times New Roman"/>
                <a:cs typeface="Times New Roman"/>
              </a:rPr>
              <a:t>Ø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,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standing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2000" spc="-5">
                <a:solidFill>
                  <a:srgbClr val="3F3F3F"/>
                </a:solidFill>
                <a:latin typeface="Times New Roman"/>
                <a:cs typeface="Times New Roman"/>
              </a:rPr>
              <a:t>empty</a:t>
            </a:r>
            <a:r>
              <a:rPr sz="2000" spc="-24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language</a:t>
            </a:r>
            <a:endParaRPr lang="en-IN" sz="2000" dirty="0" smtClean="0">
              <a:solidFill>
                <a:srgbClr val="3F3F3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sz="2000" spc="-5" smtClean="0">
                <a:solidFill>
                  <a:srgbClr val="3F3F3F"/>
                </a:solidFill>
                <a:latin typeface="Times New Roman"/>
                <a:cs typeface="Times New Roman"/>
              </a:rPr>
              <a:t>R1+R2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where </a:t>
            </a:r>
            <a:r>
              <a:rPr sz="2000" spc="-10" dirty="0">
                <a:solidFill>
                  <a:srgbClr val="3F3F3F"/>
                </a:solidFill>
                <a:latin typeface="Times New Roman"/>
                <a:cs typeface="Times New Roman"/>
              </a:rPr>
              <a:t>R1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R2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are regular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expressions,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2000" spc="-25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+ 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signifies</a:t>
            </a:r>
            <a:r>
              <a:rPr sz="20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union	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(sometimes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| </a:t>
            </a:r>
            <a:r>
              <a:rPr sz="2000" spc="5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2000" spc="-1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smtClean="0">
                <a:solidFill>
                  <a:srgbClr val="3F3F3F"/>
                </a:solidFill>
                <a:latin typeface="Times New Roman"/>
                <a:cs typeface="Times New Roman"/>
              </a:rPr>
              <a:t>used)</a:t>
            </a:r>
            <a:endParaRPr lang="en-IN" sz="2000" spc="-5" dirty="0" smtClean="0">
              <a:solidFill>
                <a:srgbClr val="3F3F3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sz="2000" spc="-10" smtClean="0">
                <a:solidFill>
                  <a:srgbClr val="3F3F3F"/>
                </a:solidFill>
                <a:latin typeface="Times New Roman"/>
                <a:cs typeface="Times New Roman"/>
              </a:rPr>
              <a:t>R1R2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where </a:t>
            </a:r>
            <a:r>
              <a:rPr sz="2000" spc="-10" dirty="0">
                <a:solidFill>
                  <a:srgbClr val="3F3F3F"/>
                </a:solidFill>
                <a:latin typeface="Times New Roman"/>
                <a:cs typeface="Times New Roman"/>
              </a:rPr>
              <a:t>R1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R2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are regular expressions and</a:t>
            </a:r>
            <a:r>
              <a:rPr sz="2000" spc="-2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this 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signifies concatenation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sz="2000" spc="-5" smtClean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* where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R is a regular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expression and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signifies</a:t>
            </a:r>
            <a:r>
              <a:rPr sz="2000" spc="-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closure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R)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where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R is a regular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expression,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then a parenthesized </a:t>
            </a:r>
            <a:r>
              <a:rPr sz="200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2000" spc="-29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endParaRPr lang="en-IN" sz="2000" dirty="0" smtClean="0">
              <a:solidFill>
                <a:srgbClr val="3F3F3F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3F3F3F"/>
                </a:solidFill>
                <a:latin typeface="Times New Roman"/>
                <a:cs typeface="Times New Roman"/>
              </a:rPr>
              <a:t>also a </a:t>
            </a:r>
            <a:r>
              <a:rPr lang="en-US" sz="2000" spc="-5" dirty="0" smtClean="0">
                <a:solidFill>
                  <a:srgbClr val="3F3F3F"/>
                </a:solidFill>
                <a:latin typeface="Times New Roman"/>
                <a:cs typeface="Times New Roman"/>
              </a:rPr>
              <a:t>regular</a:t>
            </a:r>
            <a:r>
              <a:rPr lang="en-US" sz="2000" spc="-35" dirty="0" smtClean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solidFill>
                  <a:srgbClr val="3F3F3F"/>
                </a:solidFill>
                <a:latin typeface="Times New Roman"/>
                <a:cs typeface="Times New Roman"/>
              </a:rPr>
              <a:t>expression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</a:pP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7040" y="6142990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FC125"/>
                </a:solidFill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838200"/>
            <a:ext cx="905890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3875">
              <a:lnSpc>
                <a:spcPct val="100000"/>
              </a:lnSpc>
              <a:spcBef>
                <a:spcPts val="100"/>
              </a:spcBef>
              <a:tabLst>
                <a:tab pos="6339205" algn="l"/>
              </a:tabLst>
            </a:pPr>
            <a:r>
              <a:rPr sz="3600" spc="-5" dirty="0"/>
              <a:t>De</a:t>
            </a:r>
            <a:r>
              <a:rPr sz="3600" spc="-15" dirty="0"/>
              <a:t>f</a:t>
            </a:r>
            <a:r>
              <a:rPr sz="3600" spc="-5" dirty="0"/>
              <a:t>initi</a:t>
            </a:r>
            <a:r>
              <a:rPr sz="3600" dirty="0"/>
              <a:t>on</a:t>
            </a:r>
            <a:r>
              <a:rPr sz="3600" spc="-5" dirty="0"/>
              <a:t> </a:t>
            </a:r>
            <a:r>
              <a:rPr sz="3600" spc="-10" dirty="0"/>
              <a:t>o</a:t>
            </a:r>
            <a:r>
              <a:rPr sz="3600" dirty="0"/>
              <a:t>f</a:t>
            </a:r>
            <a:r>
              <a:rPr sz="3600" spc="-10" dirty="0"/>
              <a:t> </a:t>
            </a:r>
            <a:r>
              <a:rPr sz="3600"/>
              <a:t>a</a:t>
            </a:r>
            <a:r>
              <a:rPr sz="3600" spc="-10"/>
              <a:t> </a:t>
            </a:r>
            <a:r>
              <a:rPr sz="3600" smtClean="0"/>
              <a:t>R</a:t>
            </a:r>
            <a:r>
              <a:rPr sz="3600" spc="-5" smtClean="0"/>
              <a:t>e</a:t>
            </a:r>
            <a:r>
              <a:rPr sz="3600" smtClean="0"/>
              <a:t>gular</a:t>
            </a:r>
            <a:r>
              <a:rPr lang="en-IN" sz="3600" dirty="0" smtClean="0"/>
              <a:t> </a:t>
            </a:r>
            <a:r>
              <a:rPr sz="3600" spc="-5" smtClean="0"/>
              <a:t>Exp</a:t>
            </a:r>
            <a:r>
              <a:rPr sz="3600" spc="-15" smtClean="0"/>
              <a:t>r</a:t>
            </a:r>
            <a:r>
              <a:rPr sz="3600" spc="5" smtClean="0"/>
              <a:t>e</a:t>
            </a:r>
            <a:r>
              <a:rPr sz="3600" spc="-5" smtClean="0"/>
              <a:t>ss</a:t>
            </a:r>
            <a:r>
              <a:rPr sz="3600" smtClean="0"/>
              <a:t>ion</a:t>
            </a:r>
            <a:endParaRPr sz="36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ct val="100000"/>
              </a:lnSpc>
            </a:pPr>
            <a:fld id="{81D60167-4931-47E6-BA6A-407CBD079E47}" type="slidenum">
              <a:rPr dirty="0"/>
              <a:pPr marL="82550"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85800" y="2133600"/>
            <a:ext cx="6958330" cy="1269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This definition </a:t>
            </a:r>
            <a:r>
              <a:rPr sz="2000" spc="-10" dirty="0">
                <a:solidFill>
                  <a:srgbClr val="3F3F3F"/>
                </a:solidFill>
                <a:latin typeface="Times New Roman"/>
                <a:cs typeface="Times New Roman"/>
              </a:rPr>
              <a:t>may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seem </a:t>
            </a:r>
            <a:r>
              <a:rPr sz="2000" spc="-10" dirty="0">
                <a:solidFill>
                  <a:srgbClr val="3F3F3F"/>
                </a:solidFill>
                <a:latin typeface="Times New Roman"/>
                <a:cs typeface="Times New Roman"/>
              </a:rPr>
              <a:t>circular,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but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1-3 form </a:t>
            </a:r>
            <a:r>
              <a:rPr sz="200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2000" spc="-3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basis</a:t>
            </a:r>
            <a:endParaRPr lang="en-IN" sz="2000" dirty="0" smtClean="0">
              <a:solidFill>
                <a:srgbClr val="3F3F3F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2000" spc="-5" dirty="0" smtClean="0">
                <a:solidFill>
                  <a:srgbClr val="3F3F3F"/>
                </a:solidFill>
                <a:latin typeface="Times New Roman"/>
                <a:cs typeface="Times New Roman"/>
              </a:rPr>
              <a:t>Precedence: Parentheses have </a:t>
            </a:r>
            <a:r>
              <a:rPr lang="en-US" sz="2000" dirty="0" smtClean="0">
                <a:solidFill>
                  <a:srgbClr val="3F3F3F"/>
                </a:solidFill>
                <a:latin typeface="Times New Roman"/>
                <a:cs typeface="Times New Roman"/>
              </a:rPr>
              <a:t>the highest</a:t>
            </a:r>
            <a:r>
              <a:rPr lang="en-US" sz="2000" spc="-180" dirty="0" smtClean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solidFill>
                  <a:srgbClr val="3F3F3F"/>
                </a:solidFill>
                <a:latin typeface="Times New Roman"/>
                <a:cs typeface="Times New Roman"/>
              </a:rPr>
              <a:t>precedence,  followed </a:t>
            </a:r>
            <a:r>
              <a:rPr lang="en-US" sz="2000" dirty="0" smtClean="0">
                <a:solidFill>
                  <a:srgbClr val="3F3F3F"/>
                </a:solidFill>
                <a:latin typeface="Times New Roman"/>
                <a:cs typeface="Times New Roman"/>
              </a:rPr>
              <a:t>by *, </a:t>
            </a:r>
            <a:r>
              <a:rPr lang="en-US" sz="2000" spc="-5" dirty="0" smtClean="0">
                <a:solidFill>
                  <a:srgbClr val="3F3F3F"/>
                </a:solidFill>
                <a:latin typeface="Times New Roman"/>
                <a:cs typeface="Times New Roman"/>
              </a:rPr>
              <a:t>concatenation, </a:t>
            </a:r>
            <a:r>
              <a:rPr lang="en-US" sz="2000" dirty="0" smtClean="0">
                <a:solidFill>
                  <a:srgbClr val="3F3F3F"/>
                </a:solidFill>
                <a:latin typeface="Times New Roman"/>
                <a:cs typeface="Times New Roman"/>
              </a:rPr>
              <a:t>and then</a:t>
            </a:r>
            <a:r>
              <a:rPr lang="en-US" sz="2000" spc="15" dirty="0" smtClean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F3F3F"/>
                </a:solidFill>
                <a:latin typeface="Times New Roman"/>
                <a:cs typeface="Times New Roman"/>
              </a:rPr>
              <a:t>union.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50514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3595" algn="l"/>
              </a:tabLst>
            </a:pPr>
            <a:r>
              <a:rPr sz="4000" dirty="0"/>
              <a:t>R</a:t>
            </a:r>
            <a:r>
              <a:rPr sz="4000" spc="-5" dirty="0"/>
              <a:t>egul</a:t>
            </a:r>
            <a:r>
              <a:rPr sz="4000" spc="5" dirty="0"/>
              <a:t>a</a:t>
            </a:r>
            <a:r>
              <a:rPr sz="4000" dirty="0"/>
              <a:t>r	</a:t>
            </a:r>
            <a:r>
              <a:rPr sz="4000" spc="-5" dirty="0"/>
              <a:t>Ex</a:t>
            </a:r>
            <a:r>
              <a:rPr sz="4000" spc="-15" dirty="0"/>
              <a:t>p</a:t>
            </a:r>
            <a:r>
              <a:rPr sz="4000" dirty="0"/>
              <a:t>r</a:t>
            </a:r>
            <a:r>
              <a:rPr sz="4000" spc="5" dirty="0"/>
              <a:t>e</a:t>
            </a:r>
            <a:r>
              <a:rPr sz="4000" spc="-5" dirty="0"/>
              <a:t>ssions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ct val="100000"/>
              </a:lnSpc>
            </a:pPr>
            <a:fld id="{81D60167-4931-47E6-BA6A-407CBD079E47}" type="slidenum">
              <a:rPr dirty="0"/>
              <a:pPr marL="82550"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905000"/>
            <a:ext cx="8056245" cy="2372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7495" indent="-34290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sets of strings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defined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by regular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expressions </a:t>
            </a:r>
            <a:r>
              <a:rPr sz="200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2000" spc="-23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smtClean="0">
                <a:solidFill>
                  <a:srgbClr val="3F3F3F"/>
                </a:solidFill>
                <a:latin typeface="Times New Roman"/>
                <a:cs typeface="Times New Roman"/>
              </a:rPr>
              <a:t>termed</a:t>
            </a:r>
            <a:r>
              <a:rPr lang="en-IN" sz="2000" spc="-5" dirty="0" smtClean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regular</a:t>
            </a:r>
            <a:r>
              <a:rPr sz="2000" spc="-5" smtClean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sets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0"/>
              </a:spcBef>
              <a:buFont typeface="Arial" pitchFamily="34" charset="0"/>
              <a:buChar char="•"/>
            </a:pPr>
            <a:r>
              <a:rPr lang="en-IN" sz="2000" spc="-5" dirty="0" smtClean="0">
                <a:solidFill>
                  <a:srgbClr val="3F3F3F"/>
                </a:solidFill>
                <a:latin typeface="Times New Roman"/>
                <a:cs typeface="Times New Roman"/>
              </a:rPr>
              <a:t>   </a:t>
            </a:r>
            <a:r>
              <a:rPr sz="2000" spc="-5" smtClean="0">
                <a:solidFill>
                  <a:srgbClr val="3F3F3F"/>
                </a:solidFill>
                <a:latin typeface="Times New Roman"/>
                <a:cs typeface="Times New Roman"/>
              </a:rPr>
              <a:t>Definition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of regular</a:t>
            </a:r>
            <a:r>
              <a:rPr sz="2000" spc="-25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expressions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3F3F3F"/>
                </a:solidFill>
                <a:latin typeface="Symbol"/>
                <a:cs typeface="Symbol"/>
              </a:rPr>
              <a:t>   </a:t>
            </a:r>
            <a:r>
              <a:rPr sz="2000" smtClean="0">
                <a:solidFill>
                  <a:srgbClr val="3F3F3F"/>
                </a:solidFill>
                <a:latin typeface="Symbol"/>
                <a:cs typeface="Symbol"/>
              </a:rPr>
              <a:t></a:t>
            </a: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is a regular expression denoting the </a:t>
            </a:r>
            <a:r>
              <a:rPr sz="2000" spc="-5">
                <a:solidFill>
                  <a:srgbClr val="3F3F3F"/>
                </a:solidFill>
                <a:latin typeface="Times New Roman"/>
                <a:cs typeface="Times New Roman"/>
              </a:rPr>
              <a:t>empty</a:t>
            </a:r>
            <a:r>
              <a:rPr sz="2000" spc="-26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set</a:t>
            </a:r>
            <a:endParaRPr lang="en-IN" sz="2000" dirty="0" smtClean="0">
              <a:solidFill>
                <a:srgbClr val="3F3F3F"/>
              </a:solidFill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3F3F3F"/>
                </a:solidFill>
                <a:latin typeface="Symbol"/>
                <a:cs typeface="Symbol"/>
              </a:rPr>
              <a:t>    </a:t>
            </a:r>
            <a:r>
              <a:rPr sz="2000" smtClean="0">
                <a:solidFill>
                  <a:srgbClr val="3F3F3F"/>
                </a:solidFill>
                <a:latin typeface="Symbol"/>
                <a:cs typeface="Symbol"/>
              </a:rPr>
              <a:t></a:t>
            </a: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is a regular expression denoting the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set that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contains only</a:t>
            </a:r>
            <a:r>
              <a:rPr sz="2000" spc="-2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the 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empty</a:t>
            </a:r>
            <a:r>
              <a:rPr sz="20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string</a:t>
            </a:r>
            <a:endParaRPr sz="2000">
              <a:latin typeface="Times New Roman"/>
              <a:cs typeface="Times New Roman"/>
            </a:endParaRPr>
          </a:p>
          <a:p>
            <a:pPr marL="355600" marR="574675" indent="-342900" algn="just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string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s is a regular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expression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denoting a set</a:t>
            </a:r>
            <a:r>
              <a:rPr sz="2000" spc="-4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containing  only</a:t>
            </a:r>
            <a:r>
              <a:rPr sz="20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50539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5500" algn="l"/>
              </a:tabLst>
            </a:pPr>
            <a:r>
              <a:rPr sz="4000" smtClean="0"/>
              <a:t>Regular</a:t>
            </a:r>
            <a:r>
              <a:rPr lang="en-IN" sz="4000" dirty="0" smtClean="0"/>
              <a:t> </a:t>
            </a:r>
            <a:r>
              <a:rPr sz="4000" spc="-5" smtClean="0"/>
              <a:t>Expressions</a:t>
            </a:r>
            <a:endParaRPr sz="4000"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ct val="100000"/>
              </a:lnSpc>
            </a:pPr>
            <a:fld id="{81D60167-4931-47E6-BA6A-407CBD079E47}" type="slidenum">
              <a:rPr dirty="0"/>
              <a:pPr marL="82550">
                <a:lnSpc>
                  <a:spcPct val="10000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9909" y="1492250"/>
            <a:ext cx="7575550" cy="4039567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buFont typeface="Arial" pitchFamily="34" charset="0"/>
              <a:buChar char="•"/>
            </a:pP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If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A and B are regular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expressions,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so are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A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| B</a:t>
            </a:r>
            <a:r>
              <a:rPr sz="2000" spc="-3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(</a:t>
            </a:r>
            <a:r>
              <a:rPr sz="2000" spc="-5">
                <a:solidFill>
                  <a:srgbClr val="3F3F3F"/>
                </a:solidFill>
                <a:latin typeface="Times New Roman"/>
                <a:cs typeface="Times New Roman"/>
              </a:rPr>
              <a:t>alternation</a:t>
            </a:r>
            <a:r>
              <a:rPr sz="2000" spc="-5" smtClean="0">
                <a:solidFill>
                  <a:srgbClr val="3F3F3F"/>
                </a:solidFill>
                <a:latin typeface="Times New Roman"/>
                <a:cs typeface="Times New Roman"/>
              </a:rPr>
              <a:t>)</a:t>
            </a:r>
            <a:endParaRPr lang="en-IN" sz="2000" spc="-5" dirty="0" smtClean="0">
              <a:solidFill>
                <a:srgbClr val="3F3F3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2000" smtClean="0">
                <a:solidFill>
                  <a:srgbClr val="539F20"/>
                </a:solidFill>
                <a:latin typeface="Times New Roman"/>
                <a:cs typeface="Times New Roman"/>
              </a:rPr>
              <a:t>union </a:t>
            </a: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(or </a:t>
            </a:r>
            <a:r>
              <a:rPr sz="2000" smtClean="0">
                <a:solidFill>
                  <a:srgbClr val="539F20"/>
                </a:solidFill>
                <a:latin typeface="Times New Roman"/>
                <a:cs typeface="Times New Roman"/>
              </a:rPr>
              <a:t>disjunction</a:t>
            </a: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) of </a:t>
            </a:r>
            <a:r>
              <a:rPr sz="2000" spc="-5" smtClean="0">
                <a:solidFill>
                  <a:srgbClr val="3F3F3F"/>
                </a:solidFill>
                <a:latin typeface="Times New Roman"/>
                <a:cs typeface="Times New Roman"/>
              </a:rPr>
              <a:t>two </a:t>
            </a: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regular </a:t>
            </a:r>
            <a:r>
              <a:rPr sz="2000" spc="-5" smtClean="0">
                <a:solidFill>
                  <a:srgbClr val="3F3F3F"/>
                </a:solidFill>
                <a:latin typeface="Times New Roman"/>
                <a:cs typeface="Times New Roman"/>
              </a:rPr>
              <a:t>languages </a:t>
            </a: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is a  regular </a:t>
            </a:r>
            <a:r>
              <a:rPr sz="2000" spc="-5" smtClean="0">
                <a:solidFill>
                  <a:srgbClr val="3F3F3F"/>
                </a:solidFill>
                <a:latin typeface="Times New Roman"/>
                <a:cs typeface="Times New Roman"/>
              </a:rPr>
              <a:t>language:</a:t>
            </a:r>
            <a:endParaRPr sz="2000" smtClean="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  <a:spcBef>
                <a:spcPts val="675"/>
              </a:spcBef>
              <a:tabLst>
                <a:tab pos="2713355" algn="l"/>
                <a:tab pos="3827145" algn="l"/>
              </a:tabLst>
            </a:pP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å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= { a,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b, </a:t>
            </a:r>
            <a:r>
              <a:rPr sz="200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}</a:t>
            </a:r>
            <a:r>
              <a:rPr lang="en-IN" sz="2000" dirty="0" smtClean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mtClean="0">
                <a:solidFill>
                  <a:srgbClr val="FF3300"/>
                </a:solidFill>
                <a:latin typeface="Times New Roman"/>
                <a:cs typeface="Times New Roman"/>
              </a:rPr>
              <a:t>/</a:t>
            </a:r>
            <a:r>
              <a:rPr sz="2000">
                <a:solidFill>
                  <a:srgbClr val="3F3F3F"/>
                </a:solidFill>
                <a:latin typeface="Times New Roman"/>
                <a:cs typeface="Times New Roman"/>
              </a:rPr>
              <a:t>ab|bc</a:t>
            </a:r>
            <a:r>
              <a:rPr sz="2000" smtClean="0">
                <a:solidFill>
                  <a:srgbClr val="FF3300"/>
                </a:solidFill>
                <a:latin typeface="Times New Roman"/>
                <a:cs typeface="Times New Roman"/>
              </a:rPr>
              <a:t>/</a:t>
            </a:r>
            <a:r>
              <a:rPr lang="en-IN" sz="2000" dirty="0" smtClean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smtClean="0">
                <a:solidFill>
                  <a:srgbClr val="FF3300"/>
                </a:solidFill>
                <a:latin typeface="Times New Roman"/>
                <a:cs typeface="Times New Roman"/>
              </a:rPr>
              <a:t>/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ca|bb</a:t>
            </a:r>
            <a:r>
              <a:rPr sz="2000" dirty="0">
                <a:solidFill>
                  <a:srgbClr val="FF3300"/>
                </a:solidFill>
                <a:latin typeface="Times New Roman"/>
                <a:cs typeface="Times New Roman"/>
              </a:rPr>
              <a:t>/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  <a:tabLst>
                <a:tab pos="1082675" algn="l"/>
              </a:tabLst>
            </a:pPr>
            <a:r>
              <a:rPr sz="2000" spc="-5" smtClean="0">
                <a:solidFill>
                  <a:srgbClr val="3F3F3F"/>
                </a:solidFill>
                <a:latin typeface="Times New Roman"/>
                <a:cs typeface="Times New Roman"/>
              </a:rPr>
              <a:t>AB</a:t>
            </a:r>
            <a:r>
              <a:rPr lang="en-IN" sz="2000" spc="-5" dirty="0" smtClean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(concatenation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  <a:tabLst>
                <a:tab pos="1108075" algn="l"/>
              </a:tabLst>
            </a:pPr>
            <a:r>
              <a:rPr sz="2000" spc="-5" smtClean="0">
                <a:solidFill>
                  <a:srgbClr val="3F3F3F"/>
                </a:solidFill>
                <a:latin typeface="Times New Roman"/>
                <a:cs typeface="Times New Roman"/>
              </a:rPr>
              <a:t>A*</a:t>
            </a:r>
            <a:r>
              <a:rPr lang="en-IN" sz="2000" spc="-5" dirty="0" smtClean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Kleene </a:t>
            </a:r>
            <a:r>
              <a:rPr sz="2000">
                <a:solidFill>
                  <a:srgbClr val="3F3F3F"/>
                </a:solidFill>
                <a:latin typeface="Times New Roman"/>
                <a:cs typeface="Times New Roman"/>
              </a:rPr>
              <a:t>closure</a:t>
            </a: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)</a:t>
            </a:r>
            <a:endParaRPr lang="en-IN" sz="2000" dirty="0" smtClean="0">
              <a:solidFill>
                <a:srgbClr val="3F3F3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  <a:tabLst>
                <a:tab pos="1108075" algn="l"/>
              </a:tabLst>
            </a:pP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539F20"/>
                </a:solidFill>
                <a:latin typeface="Times New Roman"/>
                <a:cs typeface="Times New Roman"/>
              </a:rPr>
              <a:t>Kleene </a:t>
            </a:r>
            <a:r>
              <a:rPr sz="2000" dirty="0">
                <a:solidFill>
                  <a:srgbClr val="539F20"/>
                </a:solidFill>
                <a:latin typeface="Times New Roman"/>
                <a:cs typeface="Times New Roman"/>
              </a:rPr>
              <a:t>closure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(denoted by the </a:t>
            </a:r>
            <a:r>
              <a:rPr sz="2000" spc="-5" dirty="0">
                <a:solidFill>
                  <a:srgbClr val="539F20"/>
                </a:solidFill>
                <a:latin typeface="Times New Roman"/>
                <a:cs typeface="Times New Roman"/>
              </a:rPr>
              <a:t>Kleene </a:t>
            </a:r>
            <a:r>
              <a:rPr sz="2000" dirty="0">
                <a:solidFill>
                  <a:srgbClr val="539F20"/>
                </a:solidFill>
                <a:latin typeface="Times New Roman"/>
                <a:cs typeface="Times New Roman"/>
              </a:rPr>
              <a:t>star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: </a:t>
            </a:r>
            <a:r>
              <a:rPr sz="2000" dirty="0">
                <a:solidFill>
                  <a:srgbClr val="539F20"/>
                </a:solidFill>
                <a:latin typeface="Times New Roman"/>
                <a:cs typeface="Times New Roman"/>
              </a:rPr>
              <a:t>*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) of a  regular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language </a:t>
            </a:r>
            <a:r>
              <a:rPr sz="2000" spc="5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a regular</a:t>
            </a:r>
            <a:r>
              <a:rPr sz="20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language:</a:t>
            </a:r>
            <a:endParaRPr sz="20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  <a:spcBef>
                <a:spcPts val="675"/>
              </a:spcBef>
              <a:buFont typeface="Arial" pitchFamily="34" charset="0"/>
              <a:buChar char="•"/>
              <a:tabLst>
                <a:tab pos="2713355" algn="l"/>
                <a:tab pos="3476625" algn="l"/>
              </a:tabLst>
            </a:pP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å = { a,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b, c}	</a:t>
            </a:r>
            <a:r>
              <a:rPr sz="2000" dirty="0">
                <a:solidFill>
                  <a:srgbClr val="FF3300"/>
                </a:solidFill>
                <a:latin typeface="Times New Roman"/>
                <a:cs typeface="Times New Roman"/>
              </a:rPr>
              <a:t>/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a*</a:t>
            </a:r>
            <a:r>
              <a:rPr sz="2000" dirty="0">
                <a:solidFill>
                  <a:srgbClr val="FF3300"/>
                </a:solidFill>
                <a:latin typeface="Times New Roman"/>
                <a:cs typeface="Times New Roman"/>
              </a:rPr>
              <a:t>/	/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(ab|ca)*</a:t>
            </a:r>
            <a:r>
              <a:rPr sz="2000" dirty="0">
                <a:solidFill>
                  <a:srgbClr val="FF3300"/>
                </a:solidFill>
                <a:latin typeface="Times New Roman"/>
                <a:cs typeface="Times New Roman"/>
              </a:rPr>
              <a:t>/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12420"/>
            <a:ext cx="3355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</a:t>
            </a:r>
            <a:r>
              <a:rPr spc="-9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1305198"/>
            <a:ext cx="8025130" cy="4693593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spcBef>
                <a:spcPts val="1100"/>
              </a:spcBef>
              <a:buFont typeface="Arial" pitchFamily="34" charset="0"/>
              <a:buChar char="•"/>
            </a:pPr>
            <a:r>
              <a:rPr lang="en-US" sz="2000" spc="-5" dirty="0" smtClean="0">
                <a:solidFill>
                  <a:srgbClr val="3F3F3F"/>
                </a:solidFill>
                <a:latin typeface="Times New Roman"/>
                <a:cs typeface="Times New Roman"/>
              </a:rPr>
              <a:t>L(001) </a:t>
            </a:r>
            <a:r>
              <a:rPr lang="en-US" sz="2000" dirty="0" smtClean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lang="en-US" sz="2000" spc="-65" dirty="0" smtClean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solidFill>
                  <a:srgbClr val="3F3F3F"/>
                </a:solidFill>
                <a:latin typeface="Times New Roman"/>
                <a:cs typeface="Times New Roman"/>
              </a:rPr>
              <a:t>{001}</a:t>
            </a:r>
            <a:endParaRPr lang="en-IN" sz="2800" spc="1027" baseline="11695" dirty="0" smtClean="0">
              <a:solidFill>
                <a:srgbClr val="8FC125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  <a:buFont typeface="Arial" pitchFamily="34" charset="0"/>
              <a:buChar char="•"/>
            </a:pPr>
            <a:r>
              <a:rPr sz="2000" spc="-5" smtClean="0">
                <a:solidFill>
                  <a:srgbClr val="3F3F3F"/>
                </a:solidFill>
                <a:latin typeface="Times New Roman"/>
                <a:cs typeface="Times New Roman"/>
              </a:rPr>
              <a:t>L(0+10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*)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= { 0,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1, 10, 100, 1000, 10000, </a:t>
            </a:r>
            <a:r>
              <a:rPr sz="2000">
                <a:solidFill>
                  <a:srgbClr val="3F3F3F"/>
                </a:solidFill>
                <a:latin typeface="Times New Roman"/>
                <a:cs typeface="Times New Roman"/>
              </a:rPr>
              <a:t>…</a:t>
            </a:r>
            <a:r>
              <a:rPr sz="2000" spc="-22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}</a:t>
            </a:r>
            <a:endParaRPr sz="200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  <a:tabLst>
                <a:tab pos="5322570" algn="l"/>
              </a:tabLst>
            </a:pPr>
            <a:r>
              <a:rPr sz="2000" spc="-5" smtClean="0">
                <a:solidFill>
                  <a:srgbClr val="3F3F3F"/>
                </a:solidFill>
                <a:latin typeface="Times New Roman"/>
                <a:cs typeface="Times New Roman"/>
              </a:rPr>
              <a:t>L(0*10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*)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=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{1,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01, 10, 010,</a:t>
            </a:r>
            <a:r>
              <a:rPr sz="2000" spc="-2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0010</a:t>
            </a:r>
            <a:r>
              <a:rPr sz="2000">
                <a:solidFill>
                  <a:srgbClr val="3F3F3F"/>
                </a:solidFill>
                <a:latin typeface="Times New Roman"/>
                <a:cs typeface="Times New Roman"/>
              </a:rPr>
              <a:t>, </a:t>
            </a: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…}i.e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.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{w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| w </a:t>
            </a:r>
            <a:r>
              <a:rPr sz="2000">
                <a:solidFill>
                  <a:srgbClr val="3F3F3F"/>
                </a:solidFill>
                <a:latin typeface="Times New Roman"/>
                <a:cs typeface="Times New Roman"/>
              </a:rPr>
              <a:t>has</a:t>
            </a:r>
            <a:r>
              <a:rPr sz="2000" spc="-6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smtClean="0">
                <a:solidFill>
                  <a:srgbClr val="3F3F3F"/>
                </a:solidFill>
                <a:latin typeface="Times New Roman"/>
                <a:cs typeface="Times New Roman"/>
              </a:rPr>
              <a:t>exactly</a:t>
            </a:r>
            <a:r>
              <a:rPr lang="en-IN" sz="2000" spc="-5" dirty="0" smtClean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a single</a:t>
            </a:r>
            <a:r>
              <a:rPr sz="2000" spc="-5" smtClean="0">
                <a:solidFill>
                  <a:srgbClr val="3F3F3F"/>
                </a:solidFill>
                <a:latin typeface="Times New Roman"/>
                <a:cs typeface="Times New Roman"/>
              </a:rPr>
              <a:t> 1}</a:t>
            </a:r>
            <a:endParaRPr sz="200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()* =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{w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| w is a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string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of even</a:t>
            </a:r>
            <a:r>
              <a:rPr sz="2000" spc="-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length}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((0(0+1))*) = { ε, 00, 01, 0000, 0001, 0100, 0101,</a:t>
            </a:r>
            <a:r>
              <a:rPr sz="2000" spc="-3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…}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buFont typeface="Arial" pitchFamily="34" charset="0"/>
              <a:buChar char="•"/>
            </a:pP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((0+ε)(1+ ε)) =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{ε,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0, 1</a:t>
            </a:r>
            <a:r>
              <a:rPr sz="200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2000" spc="-25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01}</a:t>
            </a:r>
            <a:endParaRPr sz="2000" smtClean="0">
              <a:latin typeface="Times New Roman"/>
              <a:cs typeface="Times New Roman"/>
            </a:endParaRPr>
          </a:p>
          <a:p>
            <a:pPr marL="355600" marR="283845" indent="-342900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  <a:tabLst>
                <a:tab pos="1269365" algn="l"/>
                <a:tab pos="2040889" algn="l"/>
                <a:tab pos="2279015" algn="l"/>
              </a:tabLst>
            </a:pPr>
            <a:r>
              <a:rPr sz="2000" spc="-5" smtClean="0">
                <a:solidFill>
                  <a:srgbClr val="3F3F3F"/>
                </a:solidFill>
                <a:latin typeface="Times New Roman"/>
                <a:cs typeface="Times New Roman"/>
              </a:rPr>
              <a:t>L(1Ø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)	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= Ø	;	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concatenating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empty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set to any set yields  the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empty</a:t>
            </a:r>
            <a:r>
              <a:rPr sz="20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set.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sz="2000" spc="-5" smtClean="0">
                <a:solidFill>
                  <a:srgbClr val="3F3F3F"/>
                </a:solidFill>
                <a:latin typeface="Times New Roman"/>
                <a:cs typeface="Times New Roman"/>
              </a:rPr>
              <a:t>Rε </a:t>
            </a:r>
            <a:r>
              <a:rPr sz="200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2000" spc="-25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mtClean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endParaRPr lang="en-IN" sz="2000" dirty="0" smtClean="0">
              <a:solidFill>
                <a:srgbClr val="3F3F3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000" spc="-5" dirty="0" smtClean="0">
                <a:solidFill>
                  <a:srgbClr val="3F3F3F"/>
                </a:solidFill>
                <a:latin typeface="Times New Roman"/>
                <a:cs typeface="Times New Roman"/>
              </a:rPr>
              <a:t>R+Ø </a:t>
            </a:r>
            <a:r>
              <a:rPr lang="en-US" sz="2000" dirty="0" smtClean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lang="en-US" sz="2000" spc="-90" dirty="0" smtClean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</a:pP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7040" y="6142990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FC125"/>
                </a:solidFill>
                <a:latin typeface="Times New Roman"/>
                <a:cs typeface="Times New Roman"/>
              </a:rPr>
              <a:t>7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0740"/>
            <a:ext cx="448945" cy="2797810"/>
          </a:xfrm>
          <a:custGeom>
            <a:avLst/>
            <a:gdLst/>
            <a:ahLst/>
            <a:cxnLst/>
            <a:rect l="l" t="t" r="r" b="b"/>
            <a:pathLst>
              <a:path w="448945" h="2797809">
                <a:moveTo>
                  <a:pt x="0" y="0"/>
                </a:moveTo>
                <a:lnTo>
                  <a:pt x="0" y="2797259"/>
                </a:lnTo>
                <a:lnTo>
                  <a:pt x="448358" y="2797259"/>
                </a:lnTo>
                <a:lnTo>
                  <a:pt x="0" y="0"/>
                </a:lnTo>
                <a:close/>
              </a:path>
            </a:pathLst>
          </a:custGeom>
          <a:solidFill>
            <a:srgbClr val="8FC1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30800" y="4182533"/>
            <a:ext cx="4013200" cy="2675890"/>
          </a:xfrm>
          <a:custGeom>
            <a:avLst/>
            <a:gdLst/>
            <a:ahLst/>
            <a:cxnLst/>
            <a:rect l="l" t="t" r="r" b="b"/>
            <a:pathLst>
              <a:path w="4013200" h="2675890">
                <a:moveTo>
                  <a:pt x="0" y="2675466"/>
                </a:moveTo>
                <a:lnTo>
                  <a:pt x="4013200" y="0"/>
                </a:lnTo>
              </a:path>
            </a:pathLst>
          </a:custGeom>
          <a:ln w="934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42150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3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91019" y="0"/>
            <a:ext cx="2252980" cy="6858000"/>
          </a:xfrm>
          <a:custGeom>
            <a:avLst/>
            <a:gdLst/>
            <a:ahLst/>
            <a:cxnLst/>
            <a:rect l="l" t="t" r="r" b="b"/>
            <a:pathLst>
              <a:path w="2252979" h="6858000">
                <a:moveTo>
                  <a:pt x="2024379" y="0"/>
                </a:moveTo>
                <a:lnTo>
                  <a:pt x="0" y="6858000"/>
                </a:lnTo>
                <a:lnTo>
                  <a:pt x="2252979" y="6858000"/>
                </a:lnTo>
                <a:lnTo>
                  <a:pt x="2252979" y="8557"/>
                </a:lnTo>
                <a:lnTo>
                  <a:pt x="2024379" y="0"/>
                </a:lnTo>
                <a:close/>
              </a:path>
            </a:pathLst>
          </a:custGeom>
          <a:solidFill>
            <a:srgbClr val="8FC125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07313" y="0"/>
            <a:ext cx="1936750" cy="6858000"/>
          </a:xfrm>
          <a:custGeom>
            <a:avLst/>
            <a:gdLst/>
            <a:ahLst/>
            <a:cxnLst/>
            <a:rect l="l" t="t" r="r" b="b"/>
            <a:pathLst>
              <a:path w="1936750" h="6858000">
                <a:moveTo>
                  <a:pt x="1936686" y="0"/>
                </a:moveTo>
                <a:lnTo>
                  <a:pt x="0" y="0"/>
                </a:lnTo>
                <a:lnTo>
                  <a:pt x="1200086" y="6858000"/>
                </a:lnTo>
                <a:lnTo>
                  <a:pt x="1936686" y="6858000"/>
                </a:lnTo>
                <a:lnTo>
                  <a:pt x="1936686" y="0"/>
                </a:lnTo>
                <a:close/>
              </a:path>
            </a:pathLst>
          </a:custGeom>
          <a:solidFill>
            <a:srgbClr val="8FC1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39559" y="3920709"/>
            <a:ext cx="2504440" cy="2937510"/>
          </a:xfrm>
          <a:custGeom>
            <a:avLst/>
            <a:gdLst/>
            <a:ahLst/>
            <a:cxnLst/>
            <a:rect l="l" t="t" r="r" b="b"/>
            <a:pathLst>
              <a:path w="2504440" h="2937509">
                <a:moveTo>
                  <a:pt x="2504440" y="0"/>
                </a:moveTo>
                <a:lnTo>
                  <a:pt x="0" y="2937290"/>
                </a:lnTo>
                <a:lnTo>
                  <a:pt x="2504440" y="2937290"/>
                </a:lnTo>
                <a:lnTo>
                  <a:pt x="2504440" y="0"/>
                </a:lnTo>
                <a:close/>
              </a:path>
            </a:pathLst>
          </a:custGeom>
          <a:solidFill>
            <a:srgbClr val="539F20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2461" y="0"/>
            <a:ext cx="2131695" cy="6858000"/>
          </a:xfrm>
          <a:custGeom>
            <a:avLst/>
            <a:gdLst/>
            <a:ahLst/>
            <a:cxnLst/>
            <a:rect l="l" t="t" r="r" b="b"/>
            <a:pathLst>
              <a:path w="2131695" h="6858000">
                <a:moveTo>
                  <a:pt x="2131539" y="0"/>
                </a:moveTo>
                <a:lnTo>
                  <a:pt x="0" y="0"/>
                </a:lnTo>
                <a:lnTo>
                  <a:pt x="1854679" y="6858000"/>
                </a:lnTo>
                <a:lnTo>
                  <a:pt x="2131539" y="6849424"/>
                </a:lnTo>
                <a:lnTo>
                  <a:pt x="2131539" y="0"/>
                </a:lnTo>
                <a:close/>
              </a:path>
            </a:pathLst>
          </a:custGeom>
          <a:solidFill>
            <a:srgbClr val="3E7718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95640" y="0"/>
            <a:ext cx="848360" cy="6858000"/>
          </a:xfrm>
          <a:custGeom>
            <a:avLst/>
            <a:gdLst/>
            <a:ahLst/>
            <a:cxnLst/>
            <a:rect l="l" t="t" r="r" b="b"/>
            <a:pathLst>
              <a:path w="848359" h="6858000">
                <a:moveTo>
                  <a:pt x="848359" y="0"/>
                </a:moveTo>
                <a:lnTo>
                  <a:pt x="676158" y="0"/>
                </a:lnTo>
                <a:lnTo>
                  <a:pt x="0" y="6858000"/>
                </a:lnTo>
                <a:lnTo>
                  <a:pt x="848359" y="6858000"/>
                </a:lnTo>
                <a:lnTo>
                  <a:pt x="848359" y="0"/>
                </a:lnTo>
                <a:close/>
              </a:path>
            </a:pathLst>
          </a:custGeom>
          <a:solidFill>
            <a:srgbClr val="BFE373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78241" y="0"/>
            <a:ext cx="1066165" cy="6858000"/>
          </a:xfrm>
          <a:custGeom>
            <a:avLst/>
            <a:gdLst/>
            <a:ahLst/>
            <a:cxnLst/>
            <a:rect l="l" t="t" r="r" b="b"/>
            <a:pathLst>
              <a:path w="1066165" h="6858000">
                <a:moveTo>
                  <a:pt x="1050514" y="0"/>
                </a:moveTo>
                <a:lnTo>
                  <a:pt x="0" y="0"/>
                </a:lnTo>
                <a:lnTo>
                  <a:pt x="937488" y="6858000"/>
                </a:lnTo>
                <a:lnTo>
                  <a:pt x="1065758" y="6858000"/>
                </a:lnTo>
                <a:lnTo>
                  <a:pt x="1065758" y="5977086"/>
                </a:lnTo>
                <a:lnTo>
                  <a:pt x="1065383" y="5687591"/>
                </a:lnTo>
                <a:lnTo>
                  <a:pt x="1064821" y="5382430"/>
                </a:lnTo>
                <a:lnTo>
                  <a:pt x="1063979" y="5026472"/>
                </a:lnTo>
                <a:lnTo>
                  <a:pt x="1062492" y="4518058"/>
                </a:lnTo>
                <a:lnTo>
                  <a:pt x="1054469" y="2281484"/>
                </a:lnTo>
                <a:lnTo>
                  <a:pt x="1052897" y="1773060"/>
                </a:lnTo>
                <a:lnTo>
                  <a:pt x="1051859" y="1366235"/>
                </a:lnTo>
                <a:lnTo>
                  <a:pt x="1051243" y="1061054"/>
                </a:lnTo>
                <a:lnTo>
                  <a:pt x="1050790" y="755812"/>
                </a:lnTo>
                <a:lnTo>
                  <a:pt x="1050553" y="501389"/>
                </a:lnTo>
                <a:lnTo>
                  <a:pt x="1050514" y="0"/>
                </a:lnTo>
                <a:close/>
              </a:path>
            </a:pathLst>
          </a:custGeom>
          <a:solidFill>
            <a:srgbClr val="8FC12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59419" y="4904745"/>
            <a:ext cx="1084580" cy="1953260"/>
          </a:xfrm>
          <a:custGeom>
            <a:avLst/>
            <a:gdLst/>
            <a:ahLst/>
            <a:cxnLst/>
            <a:rect l="l" t="t" r="r" b="b"/>
            <a:pathLst>
              <a:path w="1084579" h="1953259">
                <a:moveTo>
                  <a:pt x="1084579" y="0"/>
                </a:moveTo>
                <a:lnTo>
                  <a:pt x="0" y="1953254"/>
                </a:lnTo>
                <a:lnTo>
                  <a:pt x="1084579" y="1948227"/>
                </a:lnTo>
                <a:lnTo>
                  <a:pt x="1084579" y="0"/>
                </a:lnTo>
                <a:close/>
              </a:path>
            </a:pathLst>
          </a:custGeom>
          <a:solidFill>
            <a:srgbClr val="8FC1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5940" y="1789853"/>
            <a:ext cx="6484620" cy="251671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3200" spc="1177" baseline="11111" dirty="0">
                <a:solidFill>
                  <a:srgbClr val="8FC125"/>
                </a:solidFill>
                <a:latin typeface="Symbol"/>
                <a:cs typeface="Symbol"/>
              </a:rPr>
              <a:t></a:t>
            </a:r>
            <a:r>
              <a:rPr sz="3200" spc="22" baseline="11111" dirty="0">
                <a:solidFill>
                  <a:srgbClr val="8FC125"/>
                </a:solid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Deterministic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Finite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Automata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 (DFA)</a:t>
            </a:r>
            <a:endParaRPr sz="2400">
              <a:latin typeface="Times New Roman"/>
              <a:cs typeface="Times New Roman"/>
            </a:endParaRPr>
          </a:p>
          <a:p>
            <a:pPr marL="927100" marR="85725" indent="-457200">
              <a:lnSpc>
                <a:spcPct val="100000"/>
              </a:lnSpc>
              <a:spcBef>
                <a:spcPts val="1000"/>
              </a:spcBef>
              <a:buClr>
                <a:srgbClr val="8FC125"/>
              </a:buClr>
              <a:buSzPct val="79166"/>
              <a:buFont typeface="Symbol"/>
              <a:buChar char=""/>
              <a:tabLst>
                <a:tab pos="755650" algn="l"/>
              </a:tabLst>
            </a:pP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machine can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exist in only one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state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at any  given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time.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3200" spc="1177" baseline="11111" dirty="0">
                <a:solidFill>
                  <a:srgbClr val="8FC125"/>
                </a:solidFill>
                <a:latin typeface="Symbol"/>
                <a:cs typeface="Symbol"/>
              </a:rPr>
              <a:t></a:t>
            </a:r>
            <a:r>
              <a:rPr sz="3200" spc="82" baseline="11111" dirty="0">
                <a:solidFill>
                  <a:srgbClr val="8FC125"/>
                </a:solid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Non-deterministic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Finite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Automata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F3F3F"/>
                </a:solidFill>
                <a:latin typeface="Times New Roman"/>
                <a:cs typeface="Times New Roman"/>
              </a:rPr>
              <a:t>(NFA)</a:t>
            </a:r>
            <a:endParaRPr sz="2400">
              <a:latin typeface="Times New Roman"/>
              <a:cs typeface="Times New Roman"/>
            </a:endParaRPr>
          </a:p>
          <a:p>
            <a:pPr marL="927100" marR="5080" indent="-457200">
              <a:lnSpc>
                <a:spcPct val="100000"/>
              </a:lnSpc>
              <a:spcBef>
                <a:spcPts val="1000"/>
              </a:spcBef>
              <a:buClr>
                <a:srgbClr val="8FC125"/>
              </a:buClr>
              <a:buSzPct val="79166"/>
              <a:buFont typeface="Symbol"/>
              <a:buChar char=""/>
              <a:tabLst>
                <a:tab pos="831215" algn="l"/>
                <a:tab pos="831850" algn="l"/>
              </a:tabLst>
            </a:pP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machine can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exist in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multiple states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at the  </a:t>
            </a:r>
            <a:r>
              <a:rPr sz="2000" spc="-10" dirty="0">
                <a:solidFill>
                  <a:srgbClr val="3F3F3F"/>
                </a:solidFill>
                <a:latin typeface="Times New Roman"/>
                <a:cs typeface="Times New Roman"/>
              </a:rPr>
              <a:t>same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time.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0"/>
                </a:spcBef>
              </a:pPr>
              <a:t>8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0920" y="796290"/>
            <a:ext cx="55422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10" dirty="0">
                <a:uFill>
                  <a:solidFill>
                    <a:srgbClr val="8FC125"/>
                  </a:solidFill>
                </a:uFill>
                <a:latin typeface="Times New Roman"/>
                <a:cs typeface="Times New Roman"/>
              </a:rPr>
              <a:t>Finite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u="heavy" spc="-5" dirty="0">
                <a:uFill>
                  <a:solidFill>
                    <a:srgbClr val="8FC125"/>
                  </a:solidFill>
                </a:uFill>
                <a:latin typeface="Times New Roman"/>
                <a:cs typeface="Times New Roman"/>
              </a:rPr>
              <a:t>state</a:t>
            </a:r>
            <a:r>
              <a:rPr sz="3600" b="1" spc="-5" dirty="0">
                <a:latin typeface="Times New Roman"/>
                <a:cs typeface="Times New Roman"/>
              </a:rPr>
              <a:t> </a:t>
            </a:r>
            <a:r>
              <a:rPr sz="3600" b="1" u="heavy" spc="-5" dirty="0">
                <a:uFill>
                  <a:solidFill>
                    <a:srgbClr val="8FC125"/>
                  </a:solidFill>
                </a:uFill>
                <a:latin typeface="Times New Roman"/>
                <a:cs typeface="Times New Roman"/>
              </a:rPr>
              <a:t>automata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0740"/>
            <a:ext cx="448945" cy="2797810"/>
          </a:xfrm>
          <a:custGeom>
            <a:avLst/>
            <a:gdLst/>
            <a:ahLst/>
            <a:cxnLst/>
            <a:rect l="l" t="t" r="r" b="b"/>
            <a:pathLst>
              <a:path w="448945" h="2797809">
                <a:moveTo>
                  <a:pt x="0" y="0"/>
                </a:moveTo>
                <a:lnTo>
                  <a:pt x="0" y="2797259"/>
                </a:lnTo>
                <a:lnTo>
                  <a:pt x="448358" y="2797259"/>
                </a:lnTo>
                <a:lnTo>
                  <a:pt x="0" y="0"/>
                </a:lnTo>
                <a:close/>
              </a:path>
            </a:pathLst>
          </a:custGeom>
          <a:solidFill>
            <a:srgbClr val="8FC1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30800" y="4182533"/>
            <a:ext cx="4013200" cy="2675890"/>
          </a:xfrm>
          <a:custGeom>
            <a:avLst/>
            <a:gdLst/>
            <a:ahLst/>
            <a:cxnLst/>
            <a:rect l="l" t="t" r="r" b="b"/>
            <a:pathLst>
              <a:path w="4013200" h="2675890">
                <a:moveTo>
                  <a:pt x="0" y="2675466"/>
                </a:moveTo>
                <a:lnTo>
                  <a:pt x="4013200" y="0"/>
                </a:lnTo>
              </a:path>
            </a:pathLst>
          </a:custGeom>
          <a:ln w="934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42150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3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91019" y="0"/>
            <a:ext cx="2252980" cy="6858000"/>
          </a:xfrm>
          <a:custGeom>
            <a:avLst/>
            <a:gdLst/>
            <a:ahLst/>
            <a:cxnLst/>
            <a:rect l="l" t="t" r="r" b="b"/>
            <a:pathLst>
              <a:path w="2252979" h="6858000">
                <a:moveTo>
                  <a:pt x="2024379" y="0"/>
                </a:moveTo>
                <a:lnTo>
                  <a:pt x="0" y="6858000"/>
                </a:lnTo>
                <a:lnTo>
                  <a:pt x="2252979" y="6858000"/>
                </a:lnTo>
                <a:lnTo>
                  <a:pt x="2252979" y="8557"/>
                </a:lnTo>
                <a:lnTo>
                  <a:pt x="2024379" y="0"/>
                </a:lnTo>
                <a:close/>
              </a:path>
            </a:pathLst>
          </a:custGeom>
          <a:solidFill>
            <a:srgbClr val="8FC125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07313" y="0"/>
            <a:ext cx="1936750" cy="6858000"/>
          </a:xfrm>
          <a:custGeom>
            <a:avLst/>
            <a:gdLst/>
            <a:ahLst/>
            <a:cxnLst/>
            <a:rect l="l" t="t" r="r" b="b"/>
            <a:pathLst>
              <a:path w="1936750" h="6858000">
                <a:moveTo>
                  <a:pt x="1936686" y="0"/>
                </a:moveTo>
                <a:lnTo>
                  <a:pt x="0" y="0"/>
                </a:lnTo>
                <a:lnTo>
                  <a:pt x="1200086" y="6858000"/>
                </a:lnTo>
                <a:lnTo>
                  <a:pt x="1936686" y="6858000"/>
                </a:lnTo>
                <a:lnTo>
                  <a:pt x="1936686" y="0"/>
                </a:lnTo>
                <a:close/>
              </a:path>
            </a:pathLst>
          </a:custGeom>
          <a:solidFill>
            <a:srgbClr val="8FC1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39559" y="3920709"/>
            <a:ext cx="2504440" cy="2937510"/>
          </a:xfrm>
          <a:custGeom>
            <a:avLst/>
            <a:gdLst/>
            <a:ahLst/>
            <a:cxnLst/>
            <a:rect l="l" t="t" r="r" b="b"/>
            <a:pathLst>
              <a:path w="2504440" h="2937509">
                <a:moveTo>
                  <a:pt x="2504440" y="0"/>
                </a:moveTo>
                <a:lnTo>
                  <a:pt x="0" y="2937290"/>
                </a:lnTo>
                <a:lnTo>
                  <a:pt x="2504440" y="2937290"/>
                </a:lnTo>
                <a:lnTo>
                  <a:pt x="2504440" y="0"/>
                </a:lnTo>
                <a:close/>
              </a:path>
            </a:pathLst>
          </a:custGeom>
          <a:solidFill>
            <a:srgbClr val="539F20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2461" y="0"/>
            <a:ext cx="2131695" cy="6858000"/>
          </a:xfrm>
          <a:custGeom>
            <a:avLst/>
            <a:gdLst/>
            <a:ahLst/>
            <a:cxnLst/>
            <a:rect l="l" t="t" r="r" b="b"/>
            <a:pathLst>
              <a:path w="2131695" h="6858000">
                <a:moveTo>
                  <a:pt x="2131539" y="0"/>
                </a:moveTo>
                <a:lnTo>
                  <a:pt x="0" y="0"/>
                </a:lnTo>
                <a:lnTo>
                  <a:pt x="1854679" y="6858000"/>
                </a:lnTo>
                <a:lnTo>
                  <a:pt x="2131539" y="6849424"/>
                </a:lnTo>
                <a:lnTo>
                  <a:pt x="2131539" y="0"/>
                </a:lnTo>
                <a:close/>
              </a:path>
            </a:pathLst>
          </a:custGeom>
          <a:solidFill>
            <a:srgbClr val="3E7718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95640" y="0"/>
            <a:ext cx="848360" cy="6858000"/>
          </a:xfrm>
          <a:custGeom>
            <a:avLst/>
            <a:gdLst/>
            <a:ahLst/>
            <a:cxnLst/>
            <a:rect l="l" t="t" r="r" b="b"/>
            <a:pathLst>
              <a:path w="848359" h="6858000">
                <a:moveTo>
                  <a:pt x="848359" y="0"/>
                </a:moveTo>
                <a:lnTo>
                  <a:pt x="676158" y="0"/>
                </a:lnTo>
                <a:lnTo>
                  <a:pt x="0" y="6858000"/>
                </a:lnTo>
                <a:lnTo>
                  <a:pt x="848359" y="6858000"/>
                </a:lnTo>
                <a:lnTo>
                  <a:pt x="848359" y="0"/>
                </a:lnTo>
                <a:close/>
              </a:path>
            </a:pathLst>
          </a:custGeom>
          <a:solidFill>
            <a:srgbClr val="BFE373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78241" y="0"/>
            <a:ext cx="1066165" cy="6858000"/>
          </a:xfrm>
          <a:custGeom>
            <a:avLst/>
            <a:gdLst/>
            <a:ahLst/>
            <a:cxnLst/>
            <a:rect l="l" t="t" r="r" b="b"/>
            <a:pathLst>
              <a:path w="1066165" h="6858000">
                <a:moveTo>
                  <a:pt x="1050514" y="0"/>
                </a:moveTo>
                <a:lnTo>
                  <a:pt x="0" y="0"/>
                </a:lnTo>
                <a:lnTo>
                  <a:pt x="937488" y="6858000"/>
                </a:lnTo>
                <a:lnTo>
                  <a:pt x="1065758" y="6858000"/>
                </a:lnTo>
                <a:lnTo>
                  <a:pt x="1065758" y="5977086"/>
                </a:lnTo>
                <a:lnTo>
                  <a:pt x="1065383" y="5687591"/>
                </a:lnTo>
                <a:lnTo>
                  <a:pt x="1064821" y="5382430"/>
                </a:lnTo>
                <a:lnTo>
                  <a:pt x="1063979" y="5026472"/>
                </a:lnTo>
                <a:lnTo>
                  <a:pt x="1062492" y="4518058"/>
                </a:lnTo>
                <a:lnTo>
                  <a:pt x="1054469" y="2281484"/>
                </a:lnTo>
                <a:lnTo>
                  <a:pt x="1052897" y="1773060"/>
                </a:lnTo>
                <a:lnTo>
                  <a:pt x="1051859" y="1366235"/>
                </a:lnTo>
                <a:lnTo>
                  <a:pt x="1051243" y="1061054"/>
                </a:lnTo>
                <a:lnTo>
                  <a:pt x="1050790" y="755812"/>
                </a:lnTo>
                <a:lnTo>
                  <a:pt x="1050553" y="501389"/>
                </a:lnTo>
                <a:lnTo>
                  <a:pt x="1050514" y="0"/>
                </a:lnTo>
                <a:close/>
              </a:path>
            </a:pathLst>
          </a:custGeom>
          <a:solidFill>
            <a:srgbClr val="8FC12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59419" y="4904745"/>
            <a:ext cx="1084580" cy="1953260"/>
          </a:xfrm>
          <a:custGeom>
            <a:avLst/>
            <a:gdLst/>
            <a:ahLst/>
            <a:cxnLst/>
            <a:rect l="l" t="t" r="r" b="b"/>
            <a:pathLst>
              <a:path w="1084579" h="1953259">
                <a:moveTo>
                  <a:pt x="1084579" y="0"/>
                </a:moveTo>
                <a:lnTo>
                  <a:pt x="0" y="1953254"/>
                </a:lnTo>
                <a:lnTo>
                  <a:pt x="1084579" y="1948227"/>
                </a:lnTo>
                <a:lnTo>
                  <a:pt x="1084579" y="0"/>
                </a:lnTo>
                <a:close/>
              </a:path>
            </a:pathLst>
          </a:custGeom>
          <a:solidFill>
            <a:srgbClr val="8FC1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32815" y="772159"/>
            <a:ext cx="127698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u="heavy" spc="-10" dirty="0">
                <a:uFill>
                  <a:solidFill>
                    <a:srgbClr val="8FC125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4000" b="1" u="heavy" spc="-5" dirty="0">
                <a:uFill>
                  <a:solidFill>
                    <a:srgbClr val="8FC125"/>
                  </a:solidFill>
                </a:uFill>
                <a:latin typeface="Times New Roman"/>
                <a:cs typeface="Times New Roman"/>
              </a:rPr>
              <a:t>FA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0"/>
                </a:spcBef>
              </a:pPr>
              <a:t>9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955039" y="2092959"/>
            <a:ext cx="559054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DFA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defined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by the 5-tuple:{Q Σ q F δ</a:t>
            </a:r>
            <a:r>
              <a:rPr sz="2000" spc="-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762000" y="2514600"/>
            <a:ext cx="6370955" cy="2936701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  <a:buFont typeface="Arial" pitchFamily="34" charset="0"/>
              <a:buChar char="•"/>
            </a:pPr>
            <a:r>
              <a:rPr sz="2000" smtClean="0"/>
              <a:t>A </a:t>
            </a:r>
            <a:r>
              <a:rPr sz="2000" spc="-5" dirty="0"/>
              <a:t>Deterministic </a:t>
            </a:r>
            <a:r>
              <a:rPr sz="2000" dirty="0"/>
              <a:t>Finite </a:t>
            </a:r>
            <a:r>
              <a:rPr sz="2000" spc="-5" dirty="0"/>
              <a:t>Automaton (DFA) </a:t>
            </a:r>
            <a:r>
              <a:rPr sz="2000" dirty="0"/>
              <a:t>consists</a:t>
            </a:r>
            <a:r>
              <a:rPr sz="2000" spc="-275" dirty="0"/>
              <a:t> </a:t>
            </a:r>
            <a:r>
              <a:rPr sz="2000" dirty="0"/>
              <a:t>of:</a:t>
            </a:r>
            <a:endParaRPr sz="2000">
              <a:latin typeface="Symbol"/>
              <a:cs typeface="Symbol"/>
            </a:endParaRPr>
          </a:p>
          <a:p>
            <a:pPr marL="831215" indent="-831215">
              <a:lnSpc>
                <a:spcPct val="100000"/>
              </a:lnSpc>
              <a:spcBef>
                <a:spcPts val="1000"/>
              </a:spcBef>
              <a:buClr>
                <a:srgbClr val="8FC125"/>
              </a:buClr>
              <a:buSzPct val="79166"/>
              <a:buFont typeface="Arial" pitchFamily="34" charset="0"/>
              <a:buChar char="•"/>
              <a:tabLst>
                <a:tab pos="831215" algn="l"/>
                <a:tab pos="831850" algn="l"/>
              </a:tabLst>
            </a:pPr>
            <a:r>
              <a:rPr sz="2000" dirty="0"/>
              <a:t>Q ==&gt; a </a:t>
            </a:r>
            <a:r>
              <a:rPr sz="2000" u="heavy" dirty="0">
                <a:uFill>
                  <a:solidFill>
                    <a:srgbClr val="3F3F3F"/>
                  </a:solidFill>
                </a:uFill>
              </a:rPr>
              <a:t>finite</a:t>
            </a:r>
            <a:r>
              <a:rPr sz="2000" dirty="0"/>
              <a:t> </a:t>
            </a:r>
            <a:r>
              <a:rPr sz="2000" spc="-5" dirty="0"/>
              <a:t>set </a:t>
            </a:r>
            <a:r>
              <a:rPr sz="2000"/>
              <a:t>of</a:t>
            </a:r>
            <a:r>
              <a:rPr sz="2000" spc="-25"/>
              <a:t> </a:t>
            </a:r>
            <a:r>
              <a:rPr sz="2000" smtClean="0"/>
              <a:t>states</a:t>
            </a:r>
            <a:endParaRPr lang="en-IN" sz="2000" dirty="0" smtClean="0"/>
          </a:p>
          <a:p>
            <a:pPr marL="831215" indent="-831215">
              <a:lnSpc>
                <a:spcPct val="100000"/>
              </a:lnSpc>
              <a:spcBef>
                <a:spcPts val="1000"/>
              </a:spcBef>
              <a:buClr>
                <a:srgbClr val="8FC125"/>
              </a:buClr>
              <a:buSzPct val="79166"/>
              <a:buFont typeface="Arial" pitchFamily="34" charset="0"/>
              <a:buChar char="•"/>
              <a:tabLst>
                <a:tab pos="831215" algn="l"/>
                <a:tab pos="831850" algn="l"/>
              </a:tabLst>
            </a:pPr>
            <a:r>
              <a:rPr sz="2000" smtClean="0"/>
              <a:t>Σ </a:t>
            </a:r>
            <a:r>
              <a:rPr sz="2000" spc="-5" dirty="0"/>
              <a:t>==&gt; </a:t>
            </a:r>
            <a:r>
              <a:rPr sz="2000" dirty="0"/>
              <a:t>a finite </a:t>
            </a:r>
            <a:r>
              <a:rPr sz="2000" spc="-5" dirty="0"/>
              <a:t>set of </a:t>
            </a:r>
            <a:r>
              <a:rPr sz="2000" u="heavy" dirty="0">
                <a:uFill>
                  <a:solidFill>
                    <a:srgbClr val="3F3F3F"/>
                  </a:solidFill>
                </a:uFill>
              </a:rPr>
              <a:t>input</a:t>
            </a:r>
            <a:r>
              <a:rPr sz="2000" dirty="0"/>
              <a:t> </a:t>
            </a:r>
            <a:r>
              <a:rPr sz="2000" u="heavy" spc="-5" dirty="0">
                <a:uFill>
                  <a:solidFill>
                    <a:srgbClr val="3F3F3F"/>
                  </a:solidFill>
                </a:uFill>
              </a:rPr>
              <a:t>symbols</a:t>
            </a:r>
            <a:r>
              <a:rPr sz="2000" spc="10" dirty="0"/>
              <a:t> </a:t>
            </a:r>
            <a:r>
              <a:rPr sz="2000"/>
              <a:t>(</a:t>
            </a:r>
            <a:r>
              <a:rPr sz="2000" smtClean="0"/>
              <a:t>alphabet)</a:t>
            </a:r>
            <a:endParaRPr lang="en-IN" sz="2000" dirty="0" smtClean="0"/>
          </a:p>
          <a:p>
            <a:pPr marL="831215" indent="-831215">
              <a:lnSpc>
                <a:spcPct val="100000"/>
              </a:lnSpc>
              <a:spcBef>
                <a:spcPts val="1000"/>
              </a:spcBef>
              <a:buClr>
                <a:srgbClr val="8FC125"/>
              </a:buClr>
              <a:buSzPct val="79166"/>
              <a:buFont typeface="Arial" pitchFamily="34" charset="0"/>
              <a:buChar char="•"/>
              <a:tabLst>
                <a:tab pos="831215" algn="l"/>
                <a:tab pos="831850" algn="l"/>
              </a:tabLst>
            </a:pPr>
            <a:r>
              <a:rPr sz="2000" spc="-5" smtClean="0"/>
              <a:t>q0 </a:t>
            </a:r>
            <a:r>
              <a:rPr sz="2000" dirty="0"/>
              <a:t>==&gt; a </a:t>
            </a:r>
            <a:r>
              <a:rPr sz="2000" u="heavy">
                <a:uFill>
                  <a:solidFill>
                    <a:srgbClr val="3F3F3F"/>
                  </a:solidFill>
                </a:uFill>
              </a:rPr>
              <a:t>start</a:t>
            </a:r>
            <a:r>
              <a:rPr sz="2000" spc="15"/>
              <a:t> </a:t>
            </a:r>
            <a:r>
              <a:rPr sz="2000" spc="-5" smtClean="0"/>
              <a:t>state</a:t>
            </a:r>
            <a:endParaRPr lang="en-IN" sz="2000" spc="-5" dirty="0" smtClean="0"/>
          </a:p>
          <a:p>
            <a:pPr marL="831215" indent="-831215">
              <a:lnSpc>
                <a:spcPct val="100000"/>
              </a:lnSpc>
              <a:spcBef>
                <a:spcPts val="1000"/>
              </a:spcBef>
              <a:buClr>
                <a:srgbClr val="8FC125"/>
              </a:buClr>
              <a:buSzPct val="79166"/>
              <a:buFont typeface="Arial" pitchFamily="34" charset="0"/>
              <a:buChar char="•"/>
              <a:tabLst>
                <a:tab pos="831215" algn="l"/>
                <a:tab pos="831850" algn="l"/>
              </a:tabLst>
            </a:pPr>
            <a:r>
              <a:rPr sz="2000" smtClean="0"/>
              <a:t>F </a:t>
            </a:r>
            <a:r>
              <a:rPr sz="2000" spc="-5" dirty="0"/>
              <a:t>==&gt; </a:t>
            </a:r>
            <a:r>
              <a:rPr sz="2000" dirty="0"/>
              <a:t>set of </a:t>
            </a:r>
            <a:r>
              <a:rPr sz="2000" u="heavy" spc="-5">
                <a:uFill>
                  <a:solidFill>
                    <a:srgbClr val="3F3F3F"/>
                  </a:solidFill>
                </a:uFill>
              </a:rPr>
              <a:t>final</a:t>
            </a:r>
            <a:r>
              <a:rPr sz="2000" spc="-10"/>
              <a:t> </a:t>
            </a:r>
            <a:r>
              <a:rPr sz="2000" smtClean="0"/>
              <a:t>states</a:t>
            </a:r>
            <a:endParaRPr lang="en-IN" sz="2000" dirty="0" smtClean="0"/>
          </a:p>
          <a:p>
            <a:pPr marL="831215" indent="-831215">
              <a:lnSpc>
                <a:spcPct val="100000"/>
              </a:lnSpc>
              <a:spcBef>
                <a:spcPts val="1000"/>
              </a:spcBef>
              <a:buClr>
                <a:srgbClr val="8FC125"/>
              </a:buClr>
              <a:buSzPct val="79166"/>
              <a:buFont typeface="Arial" pitchFamily="34" charset="0"/>
              <a:buChar char="•"/>
              <a:tabLst>
                <a:tab pos="831215" algn="l"/>
                <a:tab pos="831850" algn="l"/>
              </a:tabLst>
            </a:pPr>
            <a:r>
              <a:rPr sz="2000" smtClean="0"/>
              <a:t>δ </a:t>
            </a:r>
            <a:r>
              <a:rPr sz="2000" spc="-5" dirty="0"/>
              <a:t>==&gt; </a:t>
            </a:r>
            <a:r>
              <a:rPr sz="2000" dirty="0"/>
              <a:t>a </a:t>
            </a:r>
            <a:r>
              <a:rPr sz="2000" u="heavy" dirty="0">
                <a:uFill>
                  <a:solidFill>
                    <a:srgbClr val="3F3F3F"/>
                  </a:solidFill>
                </a:uFill>
              </a:rPr>
              <a:t>transition</a:t>
            </a:r>
            <a:r>
              <a:rPr sz="2000" dirty="0"/>
              <a:t> </a:t>
            </a:r>
            <a:r>
              <a:rPr sz="2000" spc="-5" dirty="0"/>
              <a:t>function, which </a:t>
            </a:r>
            <a:r>
              <a:rPr sz="2000" dirty="0"/>
              <a:t>is a </a:t>
            </a:r>
            <a:r>
              <a:rPr sz="2000" spc="-5" dirty="0"/>
              <a:t>mapping  between </a:t>
            </a:r>
            <a:r>
              <a:rPr sz="2000" dirty="0"/>
              <a:t>Q x Σ </a:t>
            </a:r>
            <a:r>
              <a:rPr sz="2000" spc="-5" dirty="0"/>
              <a:t>==&gt;</a:t>
            </a:r>
            <a:r>
              <a:rPr sz="2000" spc="-20" dirty="0"/>
              <a:t> </a:t>
            </a:r>
            <a:r>
              <a:rPr sz="2000" dirty="0"/>
              <a:t>Q</a:t>
            </a:r>
            <a:endParaRPr sz="20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617</Words>
  <Application>Microsoft Office PowerPoint</Application>
  <PresentationFormat>On-screen Show (4:3)</PresentationFormat>
  <Paragraphs>98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Regular Expressions</vt:lpstr>
      <vt:lpstr>Definition of a Regular Expression</vt:lpstr>
      <vt:lpstr>Definition of a Regular Expression</vt:lpstr>
      <vt:lpstr>Regular Expressions</vt:lpstr>
      <vt:lpstr>Regular Expressions</vt:lpstr>
      <vt:lpstr>RE Examples</vt:lpstr>
      <vt:lpstr>Finite state automata</vt:lpstr>
      <vt:lpstr>DFA</vt:lpstr>
      <vt:lpstr>#Example</vt:lpstr>
      <vt:lpstr>Regular expression: (0+1)*01(0+1)*</vt:lpstr>
      <vt:lpstr>Application of DFA</vt:lpstr>
      <vt:lpstr>Conclusion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LENOVO</dc:creator>
  <cp:lastModifiedBy>LENOVO</cp:lastModifiedBy>
  <cp:revision>30</cp:revision>
  <dcterms:created xsi:type="dcterms:W3CDTF">2019-10-12T07:44:44Z</dcterms:created>
  <dcterms:modified xsi:type="dcterms:W3CDTF">2019-10-14T10:59:56Z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2015-10-08T00:00:00Z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2019-10-12T00:00:00Z</vt:filetime>
  </property>
</Properties>
</file>