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3"/>
  </p:notesMasterIdLst>
  <p:handoutMasterIdLst>
    <p:handoutMasterId r:id="rId14"/>
  </p:handoutMasterIdLst>
  <p:sldIdLst>
    <p:sldId id="289" r:id="rId5"/>
    <p:sldId id="286" r:id="rId6"/>
    <p:sldId id="281" r:id="rId7"/>
    <p:sldId id="291" r:id="rId8"/>
    <p:sldId id="273" r:id="rId9"/>
    <p:sldId id="296" r:id="rId10"/>
    <p:sldId id="278" r:id="rId11"/>
    <p:sldId id="2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70" d="100"/>
          <a:sy n="70" d="100"/>
        </p:scale>
        <p:origin x="514" y="43"/>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9/20/2020</a:t>
            </a:fld>
            <a:endParaRPr lang="en-US" dirty="0"/>
          </a:p>
        </p:txBody>
      </p:sp>
      <p:sp>
        <p:nvSpPr>
          <p:cNvPr id="4" name="Footer Placeholder 3">
            <a:extLst>
              <a:ext uri="{FF2B5EF4-FFF2-40B4-BE49-F238E27FC236}">
                <a16:creationId xmlns:a16="http://schemas.microsoft.com/office/drawing/2014/main" xmlns=""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9/20/2020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88956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4219058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208969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xmlns="" id="{88B91F7B-C4AF-4FC6-A6BE-657DEF6D5358}"/>
              </a:ext>
            </a:extLst>
          </p:cNvPr>
          <p:cNvSpPr>
            <a:spLocks noGrp="1"/>
          </p:cNvSpPr>
          <p:nvPr>
            <p:ph type="dt" sz="half" idx="10"/>
          </p:nvPr>
        </p:nvSpPr>
        <p:spPr/>
        <p:txBody>
          <a:bodyPr/>
          <a:lstStyle/>
          <a:p>
            <a:fld id="{8DA08ED5-AEFE-4443-9040-726EF6690995}" type="datetime1">
              <a:rPr lang="en-US" smtClean="0"/>
              <a:t>9/20/2020</a:t>
            </a:fld>
            <a:endParaRPr lang="en-US" dirty="0"/>
          </a:p>
        </p:txBody>
      </p:sp>
      <p:sp>
        <p:nvSpPr>
          <p:cNvPr id="5" name="Footer Placeholder 4">
            <a:extLst>
              <a:ext uri="{FF2B5EF4-FFF2-40B4-BE49-F238E27FC236}">
                <a16:creationId xmlns:a16="http://schemas.microsoft.com/office/drawing/2014/main" xmlns=""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11" name="Oval 10">
            <a:extLst>
              <a:ext uri="{FF2B5EF4-FFF2-40B4-BE49-F238E27FC236}">
                <a16:creationId xmlns:a16="http://schemas.microsoft.com/office/drawing/2014/main" xmlns=""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t>9/20/2020</a:t>
            </a:fld>
            <a:endParaRPr lang="en-US"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xmlns=""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dirty="0" smtClean="0"/>
              <a:t>Click icon to add picture</a:t>
            </a:r>
            <a:endParaRPr lang="en-US" dirty="0"/>
          </a:p>
        </p:txBody>
      </p:sp>
      <p:sp>
        <p:nvSpPr>
          <p:cNvPr id="13" name="Picture Placeholder 28">
            <a:extLst>
              <a:ext uri="{FF2B5EF4-FFF2-40B4-BE49-F238E27FC236}">
                <a16:creationId xmlns:a16="http://schemas.microsoft.com/office/drawing/2014/main" xmlns=""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dirty="0" smtClean="0"/>
              <a:t>Click icon to add picture</a:t>
            </a:r>
            <a:endParaRPr lang="en-US" dirty="0"/>
          </a:p>
        </p:txBody>
      </p:sp>
      <p:sp>
        <p:nvSpPr>
          <p:cNvPr id="14" name="Text Placeholder 3">
            <a:extLst>
              <a:ext uri="{FF2B5EF4-FFF2-40B4-BE49-F238E27FC236}">
                <a16:creationId xmlns:a16="http://schemas.microsoft.com/office/drawing/2014/main" xmlns=""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5" name="Picture Placeholder 28">
            <a:extLst>
              <a:ext uri="{FF2B5EF4-FFF2-40B4-BE49-F238E27FC236}">
                <a16:creationId xmlns:a16="http://schemas.microsoft.com/office/drawing/2014/main" xmlns=""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dirty="0" smtClean="0"/>
              <a:t>Click icon to add picture</a:t>
            </a:r>
            <a:endParaRPr lang="en-US" dirty="0"/>
          </a:p>
        </p:txBody>
      </p:sp>
      <p:sp>
        <p:nvSpPr>
          <p:cNvPr id="16" name="Text Placeholder 3">
            <a:extLst>
              <a:ext uri="{FF2B5EF4-FFF2-40B4-BE49-F238E27FC236}">
                <a16:creationId xmlns:a16="http://schemas.microsoft.com/office/drawing/2014/main" xmlns=""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xmlns=""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dirty="0" smtClean="0"/>
              <a:t>Click icon to add picture</a:t>
            </a:r>
            <a:endParaRPr lang="en-US" dirty="0"/>
          </a:p>
        </p:txBody>
      </p:sp>
      <p:sp>
        <p:nvSpPr>
          <p:cNvPr id="10" name="object 3">
            <a:extLst>
              <a:ext uri="{FF2B5EF4-FFF2-40B4-BE49-F238E27FC236}">
                <a16:creationId xmlns:a16="http://schemas.microsoft.com/office/drawing/2014/main" xmlns=""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788" y="3434047"/>
            <a:ext cx="5157787" cy="27556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2200" y="3434047"/>
            <a:ext cx="5183188" cy="2755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smtClean="0"/>
              <a:t>9/20/2020</a:t>
            </a:fld>
            <a:endParaRPr lang="en-US" dirty="0"/>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xmlns=""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xmlns=""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smtClean="0"/>
              <a:t>Click to edit Master title style</a:t>
            </a:r>
            <a:endParaRPr lang="en-US"/>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t>9/20/2020</a:t>
            </a:fld>
            <a:endParaRPr lang="en-US"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xmlns=""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2" name="Picture Placeholder 28">
            <a:extLst>
              <a:ext uri="{FF2B5EF4-FFF2-40B4-BE49-F238E27FC236}">
                <a16:creationId xmlns:a16="http://schemas.microsoft.com/office/drawing/2014/main" xmlns=""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dirty="0" smtClean="0"/>
              <a:t>Click icon to add picture</a:t>
            </a:r>
            <a:endParaRPr lang="en-US" dirty="0"/>
          </a:p>
        </p:txBody>
      </p:sp>
      <p:sp>
        <p:nvSpPr>
          <p:cNvPr id="13" name="Picture Placeholder 28">
            <a:extLst>
              <a:ext uri="{FF2B5EF4-FFF2-40B4-BE49-F238E27FC236}">
                <a16:creationId xmlns:a16="http://schemas.microsoft.com/office/drawing/2014/main" xmlns=""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dirty="0" smtClean="0"/>
              <a:t>Click icon to add picture</a:t>
            </a:r>
            <a:endParaRPr lang="en-US" dirty="0"/>
          </a:p>
        </p:txBody>
      </p:sp>
      <p:sp>
        <p:nvSpPr>
          <p:cNvPr id="14" name="Text Placeholder 3">
            <a:extLst>
              <a:ext uri="{FF2B5EF4-FFF2-40B4-BE49-F238E27FC236}">
                <a16:creationId xmlns:a16="http://schemas.microsoft.com/office/drawing/2014/main" xmlns=""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5" name="Picture Placeholder 28">
            <a:extLst>
              <a:ext uri="{FF2B5EF4-FFF2-40B4-BE49-F238E27FC236}">
                <a16:creationId xmlns:a16="http://schemas.microsoft.com/office/drawing/2014/main" xmlns=""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dirty="0" smtClean="0"/>
              <a:t>Click icon to add picture</a:t>
            </a:r>
            <a:endParaRPr lang="en-US" dirty="0"/>
          </a:p>
        </p:txBody>
      </p:sp>
      <p:sp>
        <p:nvSpPr>
          <p:cNvPr id="16" name="Text Placeholder 3">
            <a:extLst>
              <a:ext uri="{FF2B5EF4-FFF2-40B4-BE49-F238E27FC236}">
                <a16:creationId xmlns:a16="http://schemas.microsoft.com/office/drawing/2014/main" xmlns=""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56490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xmlns=""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smtClean="0"/>
              <a:t>Click icon to add picture</a:t>
            </a:r>
            <a:endParaRPr lang="ru-RU" dirty="0"/>
          </a:p>
        </p:txBody>
      </p:sp>
      <p:sp>
        <p:nvSpPr>
          <p:cNvPr id="14" name="Graphic 19">
            <a:extLst>
              <a:ext uri="{FF2B5EF4-FFF2-40B4-BE49-F238E27FC236}">
                <a16:creationId xmlns:a16="http://schemas.microsoft.com/office/drawing/2014/main" xmlns=""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xmlns=""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xmlns=""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xmlns=""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xmlns=""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xmlns=""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xmlns=""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40889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17EFDE0-5A54-402A-B0C3-6BC0BB739C25}"/>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8A2825AD-4585-4E37-A076-3D0070C9300C}"/>
              </a:ext>
            </a:extLst>
          </p:cNvPr>
          <p:cNvSpPr>
            <a:spLocks noGrp="1"/>
          </p:cNvSpPr>
          <p:nvPr>
            <p:ph type="dt" sz="half" idx="10"/>
          </p:nvPr>
        </p:nvSpPr>
        <p:spPr/>
        <p:txBody>
          <a:bodyPr/>
          <a:lstStyle/>
          <a:p>
            <a:fld id="{0312561F-7E45-400C-8758-912CDFE9410A}" type="datetime1">
              <a:rPr lang="en-US" smtClean="0"/>
              <a:t>9/20/2020</a:t>
            </a:fld>
            <a:endParaRPr lang="en-US" dirty="0"/>
          </a:p>
        </p:txBody>
      </p:sp>
      <p:sp>
        <p:nvSpPr>
          <p:cNvPr id="5" name="Footer Placeholder 4">
            <a:extLst>
              <a:ext uri="{FF2B5EF4-FFF2-40B4-BE49-F238E27FC236}">
                <a16:creationId xmlns:a16="http://schemas.microsoft.com/office/drawing/2014/main" xmlns=""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B24D83DC-20E7-4B71-9794-36FC33B1BA03}"/>
              </a:ext>
            </a:extLst>
          </p:cNvPr>
          <p:cNvSpPr>
            <a:spLocks noGrp="1"/>
          </p:cNvSpPr>
          <p:nvPr>
            <p:ph type="dt" sz="half" idx="10"/>
          </p:nvPr>
        </p:nvSpPr>
        <p:spPr/>
        <p:txBody>
          <a:bodyPr/>
          <a:lstStyle/>
          <a:p>
            <a:fld id="{85E24BC7-4CDB-41D7-81AF-9CE8473FF4B8}" type="datetime1">
              <a:rPr lang="en-US" smtClean="0"/>
              <a:t>9/20/2020</a:t>
            </a:fld>
            <a:endParaRPr lang="en-US" dirty="0"/>
          </a:p>
        </p:txBody>
      </p:sp>
      <p:sp>
        <p:nvSpPr>
          <p:cNvPr id="5" name="Footer Placeholder 4">
            <a:extLst>
              <a:ext uri="{FF2B5EF4-FFF2-40B4-BE49-F238E27FC236}">
                <a16:creationId xmlns:a16="http://schemas.microsoft.com/office/drawing/2014/main" xmlns=""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838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xmlns="" id="{E4387105-2538-4216-9A7E-445FA092F960}"/>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smtClean="0"/>
              <a:t>9/20/2020</a:t>
            </a:fld>
            <a:endParaRPr lang="en-US" dirty="0"/>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smtClean="0"/>
              <a:t>9/20/2020</a:t>
            </a:fld>
            <a:endParaRPr lang="en-US" dirty="0"/>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89EF5-3FD9-4423-A9E8-B67B4E902E9B}"/>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030D7191-31B4-440E-A4E9-F412FA55824C}"/>
              </a:ext>
            </a:extLst>
          </p:cNvPr>
          <p:cNvSpPr>
            <a:spLocks noGrp="1"/>
          </p:cNvSpPr>
          <p:nvPr>
            <p:ph type="dt" sz="half" idx="10"/>
          </p:nvPr>
        </p:nvSpPr>
        <p:spPr/>
        <p:txBody>
          <a:bodyPr/>
          <a:lstStyle/>
          <a:p>
            <a:fld id="{4BE4379E-9B58-41EA-B928-5B1C8436A60E}" type="datetime1">
              <a:rPr lang="en-US" smtClean="0"/>
              <a:t>9/20/2020</a:t>
            </a:fld>
            <a:endParaRPr lang="en-US" dirty="0"/>
          </a:p>
        </p:txBody>
      </p:sp>
      <p:sp>
        <p:nvSpPr>
          <p:cNvPr id="4" name="Footer Placeholder 3">
            <a:extLst>
              <a:ext uri="{FF2B5EF4-FFF2-40B4-BE49-F238E27FC236}">
                <a16:creationId xmlns:a16="http://schemas.microsoft.com/office/drawing/2014/main" xmlns=""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655C546-684A-45B9-8890-66DC55DF7D06}"/>
              </a:ext>
            </a:extLst>
          </p:cNvPr>
          <p:cNvSpPr>
            <a:spLocks noGrp="1"/>
          </p:cNvSpPr>
          <p:nvPr>
            <p:ph type="dt" sz="half" idx="10"/>
          </p:nvPr>
        </p:nvSpPr>
        <p:spPr/>
        <p:txBody>
          <a:bodyPr/>
          <a:lstStyle/>
          <a:p>
            <a:fld id="{40B0A371-51FE-4D99-BD87-6A650FCE519D}" type="datetime1">
              <a:rPr lang="en-US" smtClean="0"/>
              <a:t>9/20/2020</a:t>
            </a:fld>
            <a:endParaRPr lang="en-US" dirty="0"/>
          </a:p>
        </p:txBody>
      </p:sp>
      <p:sp>
        <p:nvSpPr>
          <p:cNvPr id="3" name="Footer Placeholder 2">
            <a:extLst>
              <a:ext uri="{FF2B5EF4-FFF2-40B4-BE49-F238E27FC236}">
                <a16:creationId xmlns:a16="http://schemas.microsoft.com/office/drawing/2014/main" xmlns=""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989DE91-7A80-4682-9D32-2CD41DEFB7B2}"/>
              </a:ext>
            </a:extLst>
          </p:cNvPr>
          <p:cNvSpPr>
            <a:spLocks noGrp="1"/>
          </p:cNvSpPr>
          <p:nvPr>
            <p:ph type="dt" sz="half" idx="10"/>
          </p:nvPr>
        </p:nvSpPr>
        <p:spPr/>
        <p:txBody>
          <a:bodyPr/>
          <a:lstStyle/>
          <a:p>
            <a:fld id="{5FCF8CFF-A1C0-4B6C-AA8D-BE72CB14468D}" type="datetime1">
              <a:rPr lang="en-US" smtClean="0"/>
              <a:t>9/20/2020</a:t>
            </a:fld>
            <a:endParaRPr lang="en-US" dirty="0"/>
          </a:p>
        </p:txBody>
      </p:sp>
      <p:sp>
        <p:nvSpPr>
          <p:cNvPr id="6" name="Footer Placeholder 5">
            <a:extLst>
              <a:ext uri="{FF2B5EF4-FFF2-40B4-BE49-F238E27FC236}">
                <a16:creationId xmlns:a16="http://schemas.microsoft.com/office/drawing/2014/main" xmlns=""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t>9/20/2020</a:t>
            </a:fld>
            <a:endParaRPr lang="en-US"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9/20/2020</a:t>
            </a:fld>
            <a:endParaRPr lang="en-US" noProof="0" dirty="0"/>
          </a:p>
        </p:txBody>
      </p:sp>
      <p:sp>
        <p:nvSpPr>
          <p:cNvPr id="5" name="Footer Placeholder 4">
            <a:extLst>
              <a:ext uri="{FF2B5EF4-FFF2-40B4-BE49-F238E27FC236}">
                <a16:creationId xmlns:a16="http://schemas.microsoft.com/office/drawing/2014/main" xmlns=""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xmlns=""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2" r:id="rId12"/>
    <p:sldLayoutId id="2147483663" r:id="rId13"/>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xmlns=""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xmlns=""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AFB6C91D-4B22-49F1-9A0B-ABEB9E1F5A26}"/>
              </a:ext>
            </a:extLst>
          </p:cNvPr>
          <p:cNvSpPr>
            <a:spLocks noGrp="1"/>
          </p:cNvSpPr>
          <p:nvPr>
            <p:ph type="ctrTitle"/>
          </p:nvPr>
        </p:nvSpPr>
        <p:spPr>
          <a:xfrm>
            <a:off x="1436914" y="2130416"/>
            <a:ext cx="9144000" cy="1099453"/>
          </a:xfrm>
        </p:spPr>
        <p:txBody>
          <a:bodyPr>
            <a:normAutofit fontScale="90000"/>
          </a:bodyPr>
          <a:lstStyle/>
          <a:p>
            <a:r>
              <a:rPr lang="en-US" sz="5400" dirty="0"/>
              <a:t>Professionalism</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xmlns="" id="{2F8CF06A-B594-4BA2-8B1E-D649096D742F}"/>
              </a:ext>
            </a:extLst>
          </p:cNvPr>
          <p:cNvSpPr>
            <a:spLocks noGrp="1"/>
          </p:cNvSpPr>
          <p:nvPr>
            <p:ph type="subTitle" idx="1"/>
          </p:nvPr>
        </p:nvSpPr>
        <p:spPr>
          <a:xfrm>
            <a:off x="4480733" y="3882537"/>
            <a:ext cx="3227486" cy="2322793"/>
          </a:xfrm>
          <a:solidFill>
            <a:schemeClr val="accent2">
              <a:alpha val="90000"/>
            </a:schemeClr>
          </a:solidFill>
        </p:spPr>
        <p:txBody>
          <a:bodyPr anchor="ctr" anchorCtr="0">
            <a:normAutofit lnSpcReduction="10000"/>
          </a:bodyPr>
          <a:lstStyle/>
          <a:p>
            <a:endParaRPr lang="en-US" sz="1600" dirty="0" smtClean="0"/>
          </a:p>
          <a:p>
            <a:r>
              <a:rPr lang="en-US" sz="1600" dirty="0" smtClean="0"/>
              <a:t>Bhagyashri </a:t>
            </a:r>
            <a:r>
              <a:rPr lang="en-US" sz="1600" dirty="0"/>
              <a:t>Khimsuria 53</a:t>
            </a:r>
          </a:p>
          <a:p>
            <a:r>
              <a:rPr lang="en-US" sz="1600" dirty="0"/>
              <a:t>Hema Paun 48</a:t>
            </a:r>
          </a:p>
          <a:p>
            <a:r>
              <a:rPr lang="en-US" sz="1600" dirty="0"/>
              <a:t>Ruchita Sagathiya 36</a:t>
            </a:r>
          </a:p>
          <a:p>
            <a:r>
              <a:rPr lang="en-US" sz="1600" dirty="0"/>
              <a:t>Prerana Shukla </a:t>
            </a:r>
            <a:r>
              <a:rPr lang="en-US" sz="1600" dirty="0" smtClean="0"/>
              <a:t>31</a:t>
            </a:r>
          </a:p>
          <a:p>
            <a:r>
              <a:rPr lang="en-US" sz="1600" dirty="0" smtClean="0"/>
              <a:t>SEM3</a:t>
            </a:r>
          </a:p>
          <a:p>
            <a:r>
              <a:rPr lang="en-US" sz="1600" dirty="0"/>
              <a:t>ICT</a:t>
            </a:r>
            <a:endParaRPr lang="ru-RU" sz="1600" dirty="0"/>
          </a:p>
          <a:p>
            <a:endParaRPr lang="en-US"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xmlns=""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7" name="Picture 6"/>
          <p:cNvPicPr>
            <a:picLocks noChangeAspect="1"/>
          </p:cNvPicPr>
          <p:nvPr/>
        </p:nvPicPr>
        <p:blipFill>
          <a:blip r:embed="rId4"/>
          <a:stretch>
            <a:fillRect/>
          </a:stretch>
        </p:blipFill>
        <p:spPr>
          <a:xfrm>
            <a:off x="119743" y="99101"/>
            <a:ext cx="2602551" cy="858842"/>
          </a:xfrm>
          <a:prstGeom prst="rect">
            <a:avLst/>
          </a:prstGeom>
        </p:spPr>
      </p:pic>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xmlns=""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xmlns=""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xmlns="" id="{9FABC344-E043-45BE-8588-06C658DBCE70}"/>
              </a:ext>
            </a:extLst>
          </p:cNvPr>
          <p:cNvSpPr/>
          <p:nvPr/>
        </p:nvSpPr>
        <p:spPr>
          <a:xfrm>
            <a:off x="5502275" y="1724665"/>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345C5720-51D4-4632-91CD-936B8AB96750}"/>
              </a:ext>
            </a:extLst>
          </p:cNvPr>
          <p:cNvSpPr>
            <a:spLocks noGrp="1"/>
          </p:cNvSpPr>
          <p:nvPr>
            <p:ph type="title"/>
          </p:nvPr>
        </p:nvSpPr>
        <p:spPr>
          <a:xfrm>
            <a:off x="6142384" y="2612571"/>
            <a:ext cx="5165558" cy="2394857"/>
          </a:xfrm>
        </p:spPr>
        <p:txBody>
          <a:bodyPr>
            <a:normAutofit/>
          </a:bodyPr>
          <a:lstStyle/>
          <a:p>
            <a:r>
              <a:rPr lang="en-US" dirty="0" smtClean="0">
                <a:solidFill>
                  <a:schemeClr val="bg1"/>
                </a:solidFill>
              </a:rPr>
              <a:t>WHAT IS PROFESSIONALSIM??</a:t>
            </a:r>
            <a:endParaRPr lang="en-US" dirty="0">
              <a:solidFill>
                <a:schemeClr val="bg1"/>
              </a:solidFill>
              <a:latin typeface="Gill Sans MT" panose="020B0502020104020203" pitchFamily="34" charset="0"/>
            </a:endParaRPr>
          </a:p>
        </p:txBody>
      </p:sp>
      <p:sp>
        <p:nvSpPr>
          <p:cNvPr id="3" name="Slide Number Placeholder 2">
            <a:extLst>
              <a:ext uri="{FF2B5EF4-FFF2-40B4-BE49-F238E27FC236}">
                <a16:creationId xmlns:a16="http://schemas.microsoft.com/office/drawing/2014/main" xmlns=""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xmlns="" id="{02C6628C-972C-4717-AAF3-D882B30F6658}"/>
              </a:ext>
            </a:extLst>
          </p:cNvPr>
          <p:cNvSpPr/>
          <p:nvPr/>
        </p:nvSpPr>
        <p:spPr>
          <a:xfrm>
            <a:off x="6313932" y="30355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xmlns=""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xmlns="" id="{C6CF32E2-A869-4259-A659-5EEE6BDA3B59}"/>
              </a:ext>
            </a:extLst>
          </p:cNvPr>
          <p:cNvSpPr/>
          <p:nvPr/>
        </p:nvSpPr>
        <p:spPr>
          <a:xfrm>
            <a:off x="462651" y="817270"/>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xmlns=""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302303BC-9A39-470F-8733-A268BC16B299}"/>
              </a:ext>
            </a:extLst>
          </p:cNvPr>
          <p:cNvSpPr>
            <a:spLocks noGrp="1"/>
          </p:cNvSpPr>
          <p:nvPr>
            <p:ph type="title"/>
          </p:nvPr>
        </p:nvSpPr>
        <p:spPr>
          <a:xfrm>
            <a:off x="633270" y="1282966"/>
            <a:ext cx="3880749" cy="646604"/>
          </a:xfrm>
        </p:spPr>
        <p:txBody>
          <a:bodyPr>
            <a:normAutofit/>
          </a:bodyPr>
          <a:lstStyle/>
          <a:p>
            <a:r>
              <a:rPr lang="en-US" sz="3000" dirty="0" smtClean="0">
                <a:solidFill>
                  <a:schemeClr val="bg1"/>
                </a:solidFill>
              </a:rPr>
              <a:t>Professionalism</a:t>
            </a:r>
            <a:endParaRPr lang="en-US" sz="3000" dirty="0">
              <a:solidFill>
                <a:schemeClr val="bg1"/>
              </a:solidFill>
            </a:endParaRPr>
          </a:p>
        </p:txBody>
      </p:sp>
      <p:sp>
        <p:nvSpPr>
          <p:cNvPr id="5" name="Slide Number Placeholder 4">
            <a:extLst>
              <a:ext uri="{FF2B5EF4-FFF2-40B4-BE49-F238E27FC236}">
                <a16:creationId xmlns:a16="http://schemas.microsoft.com/office/drawing/2014/main" xmlns="" id="{77C2D5CA-E2DA-4224-B2BC-C872D2EF6596}"/>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20" name="Text Placeholder 19">
            <a:extLst>
              <a:ext uri="{FF2B5EF4-FFF2-40B4-BE49-F238E27FC236}">
                <a16:creationId xmlns:a16="http://schemas.microsoft.com/office/drawing/2014/main" xmlns="" id="{53C06E93-5E4C-46CA-9FB4-1640A2DC1748}"/>
              </a:ext>
            </a:extLst>
          </p:cNvPr>
          <p:cNvSpPr>
            <a:spLocks noGrp="1"/>
          </p:cNvSpPr>
          <p:nvPr>
            <p:ph type="body" sz="half" idx="25"/>
          </p:nvPr>
        </p:nvSpPr>
        <p:spPr>
          <a:xfrm>
            <a:off x="573182" y="2511817"/>
            <a:ext cx="4057961" cy="4128481"/>
          </a:xfrm>
        </p:spPr>
        <p:txBody>
          <a:bodyPr>
            <a:normAutofit fontScale="92500" lnSpcReduction="10000"/>
          </a:bodyPr>
          <a:lstStyle/>
          <a:p>
            <a:pPr marL="342900" indent="-342900">
              <a:buFont typeface="Arial" panose="020B0604020202020204" pitchFamily="34" charset="0"/>
              <a:buChar char="•"/>
            </a:pPr>
            <a:r>
              <a:rPr lang="en-US" dirty="0">
                <a:solidFill>
                  <a:schemeClr val="tx1"/>
                </a:solidFill>
              </a:rPr>
              <a:t>The Merriam – Webster dictionary defines professionalism as “The conduct, aims, or qualities that characterize or mark a profession or a professional person”, and it defines a profession as “ a calling requiring specialized knowledge and often long and intensive academic preparation.”</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Professionalism encompasses a number of different attributes identify and define a professional.</a:t>
            </a:r>
          </a:p>
        </p:txBody>
      </p:sp>
      <p:sp>
        <p:nvSpPr>
          <p:cNvPr id="15" name="object 27" descr="Beige rectangle">
            <a:extLst>
              <a:ext uri="{FF2B5EF4-FFF2-40B4-BE49-F238E27FC236}">
                <a16:creationId xmlns:a16="http://schemas.microsoft.com/office/drawing/2014/main" xmlns="" id="{C5B67D68-F2A3-48A2-B2A0-C9DF8BA55D80}"/>
              </a:ext>
            </a:extLst>
          </p:cNvPr>
          <p:cNvSpPr/>
          <p:nvPr/>
        </p:nvSpPr>
        <p:spPr>
          <a:xfrm flipV="1">
            <a:off x="1473385" y="2395266"/>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82403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4140CF4-2DAA-4239-BB77-274BDD82AB49}"/>
              </a:ext>
            </a:extLst>
          </p:cNvPr>
          <p:cNvSpPr>
            <a:spLocks noGrp="1"/>
          </p:cNvSpPr>
          <p:nvPr>
            <p:ph type="sldNum" sz="quarter" idx="12"/>
          </p:nvPr>
        </p:nvSpPr>
        <p:spPr/>
        <p:txBody>
          <a:bodyPr/>
          <a:lstStyle/>
          <a:p>
            <a:fld id="{82EE24B5-652C-4DB5-B7C3-B5BBEC1280B1}" type="slidenum">
              <a:rPr lang="en-US" smtClean="0"/>
              <a:t>4</a:t>
            </a:fld>
            <a:endParaRPr lang="en-US" dirty="0"/>
          </a:p>
        </p:txBody>
      </p:sp>
      <p:pic>
        <p:nvPicPr>
          <p:cNvPr id="4" name="Picture Placeholder 11" descr="Two men near laptop ">
            <a:extLst>
              <a:ext uri="{FF2B5EF4-FFF2-40B4-BE49-F238E27FC236}">
                <a16:creationId xmlns:a16="http://schemas.microsoft.com/office/drawing/2014/main" xmlns=""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xmlns=""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xmlns="" id="{7F009843-AFA3-44E8-B7D5-3F39B363C92E}"/>
              </a:ext>
            </a:extLst>
          </p:cNvPr>
          <p:cNvSpPr/>
          <p:nvPr/>
        </p:nvSpPr>
        <p:spPr>
          <a:xfrm>
            <a:off x="6440865" y="-4426"/>
            <a:ext cx="505620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8" name="Text Placeholder 3">
            <a:extLst>
              <a:ext uri="{FF2B5EF4-FFF2-40B4-BE49-F238E27FC236}">
                <a16:creationId xmlns:a16="http://schemas.microsoft.com/office/drawing/2014/main" xmlns="" id="{FC6730AE-386B-426F-9F29-221DCC5F714D}"/>
              </a:ext>
            </a:extLst>
          </p:cNvPr>
          <p:cNvSpPr txBox="1">
            <a:spLocks/>
          </p:cNvSpPr>
          <p:nvPr/>
        </p:nvSpPr>
        <p:spPr>
          <a:xfrm>
            <a:off x="7275468" y="2873870"/>
            <a:ext cx="2981822" cy="4363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chemeClr val="bg1"/>
                </a:solidFill>
              </a:rPr>
              <a:t>Specialized Knowledge</a:t>
            </a:r>
            <a:endParaRPr lang="en-US" sz="2000" dirty="0">
              <a:solidFill>
                <a:schemeClr val="bg1"/>
              </a:solidFill>
            </a:endParaRPr>
          </a:p>
        </p:txBody>
      </p:sp>
      <p:pic>
        <p:nvPicPr>
          <p:cNvPr id="9" name="Picture Placeholder 27" descr="Check mark">
            <a:extLst>
              <a:ext uri="{FF2B5EF4-FFF2-40B4-BE49-F238E27FC236}">
                <a16:creationId xmlns:a16="http://schemas.microsoft.com/office/drawing/2014/main" xmlns="" id="{9FC370A7-FF9A-42B0-9C14-95C57A9BC6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740067" y="2803684"/>
            <a:ext cx="546287" cy="546287"/>
          </a:xfrm>
          <a:prstGeom prst="rect">
            <a:avLst/>
          </a:prstGeom>
        </p:spPr>
      </p:pic>
      <p:pic>
        <p:nvPicPr>
          <p:cNvPr id="10" name="Picture Placeholder 29" descr="Check mark">
            <a:extLst>
              <a:ext uri="{FF2B5EF4-FFF2-40B4-BE49-F238E27FC236}">
                <a16:creationId xmlns:a16="http://schemas.microsoft.com/office/drawing/2014/main" xmlns="" id="{1630545B-ED3D-48DD-8CD5-CB200AA2D79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729181" y="3436059"/>
            <a:ext cx="546286" cy="546285"/>
          </a:xfrm>
          <a:prstGeom prst="rect">
            <a:avLst/>
          </a:prstGeom>
        </p:spPr>
      </p:pic>
      <p:sp>
        <p:nvSpPr>
          <p:cNvPr id="11" name="Text Placeholder 17">
            <a:extLst>
              <a:ext uri="{FF2B5EF4-FFF2-40B4-BE49-F238E27FC236}">
                <a16:creationId xmlns:a16="http://schemas.microsoft.com/office/drawing/2014/main" xmlns="" id="{186A1D66-9F36-434B-9677-0FE61760AB97}"/>
              </a:ext>
            </a:extLst>
          </p:cNvPr>
          <p:cNvSpPr txBox="1">
            <a:spLocks/>
          </p:cNvSpPr>
          <p:nvPr/>
        </p:nvSpPr>
        <p:spPr>
          <a:xfrm>
            <a:off x="7287217" y="3556411"/>
            <a:ext cx="3307960" cy="7401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solidFill>
                  <a:schemeClr val="bg2">
                    <a:lumMod val="20000"/>
                    <a:lumOff val="80000"/>
                  </a:schemeClr>
                </a:solidFill>
              </a:rPr>
              <a:t>Honesty and Integrity</a:t>
            </a:r>
            <a:endParaRPr lang="en-US" sz="2000" b="1" dirty="0">
              <a:solidFill>
                <a:schemeClr val="bg2">
                  <a:lumMod val="20000"/>
                  <a:lumOff val="80000"/>
                </a:schemeClr>
              </a:solidFill>
            </a:endParaRPr>
          </a:p>
        </p:txBody>
      </p:sp>
      <p:pic>
        <p:nvPicPr>
          <p:cNvPr id="12" name="Picture Placeholder 31" descr="Check mark">
            <a:extLst>
              <a:ext uri="{FF2B5EF4-FFF2-40B4-BE49-F238E27FC236}">
                <a16:creationId xmlns:a16="http://schemas.microsoft.com/office/drawing/2014/main" xmlns="" id="{33C53E5C-0A10-46F8-9546-AB2C675452D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702615" y="4057809"/>
            <a:ext cx="546285" cy="546284"/>
          </a:xfrm>
          <a:prstGeom prst="rect">
            <a:avLst/>
          </a:prstGeom>
        </p:spPr>
      </p:pic>
      <p:sp>
        <p:nvSpPr>
          <p:cNvPr id="13" name="Text Placeholder 19">
            <a:extLst>
              <a:ext uri="{FF2B5EF4-FFF2-40B4-BE49-F238E27FC236}">
                <a16:creationId xmlns:a16="http://schemas.microsoft.com/office/drawing/2014/main" xmlns="" id="{8744334E-DF9D-4600-8180-292072510183}"/>
              </a:ext>
            </a:extLst>
          </p:cNvPr>
          <p:cNvSpPr txBox="1">
            <a:spLocks/>
          </p:cNvSpPr>
          <p:nvPr/>
        </p:nvSpPr>
        <p:spPr>
          <a:xfrm>
            <a:off x="7236002" y="4193952"/>
            <a:ext cx="3098931" cy="3790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Competency</a:t>
            </a:r>
          </a:p>
          <a:p>
            <a:pPr marL="0" indent="0">
              <a:buNone/>
            </a:pPr>
            <a:endParaRPr lang="en-US" sz="2000" b="1" dirty="0">
              <a:solidFill>
                <a:schemeClr val="bg1"/>
              </a:solidFill>
            </a:endParaRPr>
          </a:p>
        </p:txBody>
      </p:sp>
      <p:sp>
        <p:nvSpPr>
          <p:cNvPr id="14" name="object 27" descr="Beige rectangle">
            <a:extLst>
              <a:ext uri="{FF2B5EF4-FFF2-40B4-BE49-F238E27FC236}">
                <a16:creationId xmlns:a16="http://schemas.microsoft.com/office/drawing/2014/main" xmlns="" id="{7F820741-8871-4D59-8ED1-466FEFD2AF94}"/>
              </a:ext>
            </a:extLst>
          </p:cNvPr>
          <p:cNvSpPr/>
          <p:nvPr/>
        </p:nvSpPr>
        <p:spPr>
          <a:xfrm flipV="1">
            <a:off x="6892776" y="2384428"/>
            <a:ext cx="241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95668119-9603-4701-8EEC-F2E48B808491}"/>
              </a:ext>
            </a:extLst>
          </p:cNvPr>
          <p:cNvSpPr>
            <a:spLocks noGrp="1"/>
          </p:cNvSpPr>
          <p:nvPr>
            <p:ph type="title"/>
          </p:nvPr>
        </p:nvSpPr>
        <p:spPr>
          <a:xfrm>
            <a:off x="6758354" y="1279525"/>
            <a:ext cx="4421229" cy="1325563"/>
          </a:xfrm>
        </p:spPr>
        <p:txBody>
          <a:bodyPr/>
          <a:lstStyle/>
          <a:p>
            <a:r>
              <a:rPr lang="en-US" dirty="0" smtClean="0">
                <a:solidFill>
                  <a:schemeClr val="tx1"/>
                </a:solidFill>
              </a:rPr>
              <a:t>KEYWORDS</a:t>
            </a:r>
            <a:endParaRPr lang="en-US" dirty="0"/>
          </a:p>
        </p:txBody>
      </p:sp>
      <p:pic>
        <p:nvPicPr>
          <p:cNvPr id="15" name="Picture Placeholder 31" descr="Check mark">
            <a:extLst>
              <a:ext uri="{FF2B5EF4-FFF2-40B4-BE49-F238E27FC236}">
                <a16:creationId xmlns:a16="http://schemas.microsoft.com/office/drawing/2014/main" xmlns="" id="{33C53E5C-0A10-46F8-9546-AB2C675452D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702615" y="4642722"/>
            <a:ext cx="546285" cy="546284"/>
          </a:xfrm>
          <a:prstGeom prst="rect">
            <a:avLst/>
          </a:prstGeom>
        </p:spPr>
      </p:pic>
      <p:pic>
        <p:nvPicPr>
          <p:cNvPr id="16" name="Picture Placeholder 31" descr="Check mark">
            <a:extLst>
              <a:ext uri="{FF2B5EF4-FFF2-40B4-BE49-F238E27FC236}">
                <a16:creationId xmlns:a16="http://schemas.microsoft.com/office/drawing/2014/main" xmlns="" id="{33C53E5C-0A10-46F8-9546-AB2C675452D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702615" y="5220111"/>
            <a:ext cx="546285" cy="546284"/>
          </a:xfrm>
          <a:prstGeom prst="rect">
            <a:avLst/>
          </a:prstGeom>
        </p:spPr>
      </p:pic>
      <p:pic>
        <p:nvPicPr>
          <p:cNvPr id="17" name="Picture Placeholder 31" descr="Check mark">
            <a:extLst>
              <a:ext uri="{FF2B5EF4-FFF2-40B4-BE49-F238E27FC236}">
                <a16:creationId xmlns:a16="http://schemas.microsoft.com/office/drawing/2014/main" xmlns="" id="{33C53E5C-0A10-46F8-9546-AB2C675452D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689717" y="5785132"/>
            <a:ext cx="546285" cy="546284"/>
          </a:xfrm>
          <a:prstGeom prst="rect">
            <a:avLst/>
          </a:prstGeom>
        </p:spPr>
      </p:pic>
      <p:sp>
        <p:nvSpPr>
          <p:cNvPr id="18" name="Text Placeholder 19">
            <a:extLst>
              <a:ext uri="{FF2B5EF4-FFF2-40B4-BE49-F238E27FC236}">
                <a16:creationId xmlns:a16="http://schemas.microsoft.com/office/drawing/2014/main" xmlns="" id="{8744334E-DF9D-4600-8180-292072510183}"/>
              </a:ext>
            </a:extLst>
          </p:cNvPr>
          <p:cNvSpPr txBox="1">
            <a:spLocks/>
          </p:cNvSpPr>
          <p:nvPr/>
        </p:nvSpPr>
        <p:spPr>
          <a:xfrm>
            <a:off x="7290293" y="4738461"/>
            <a:ext cx="3098931" cy="3790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chemeClr val="bg1"/>
                </a:solidFill>
              </a:rPr>
              <a:t>Respect</a:t>
            </a:r>
            <a:endParaRPr lang="en-US" sz="2000" dirty="0">
              <a:solidFill>
                <a:schemeClr val="bg1"/>
              </a:solidFill>
            </a:endParaRPr>
          </a:p>
          <a:p>
            <a:pPr marL="0" indent="0">
              <a:buNone/>
            </a:pPr>
            <a:endParaRPr lang="en-US" sz="2000" b="1" dirty="0">
              <a:solidFill>
                <a:schemeClr val="bg1"/>
              </a:solidFill>
            </a:endParaRPr>
          </a:p>
        </p:txBody>
      </p:sp>
      <p:sp>
        <p:nvSpPr>
          <p:cNvPr id="19" name="Text Placeholder 19">
            <a:extLst>
              <a:ext uri="{FF2B5EF4-FFF2-40B4-BE49-F238E27FC236}">
                <a16:creationId xmlns:a16="http://schemas.microsoft.com/office/drawing/2014/main" xmlns="" id="{8744334E-DF9D-4600-8180-292072510183}"/>
              </a:ext>
            </a:extLst>
          </p:cNvPr>
          <p:cNvSpPr txBox="1">
            <a:spLocks/>
          </p:cNvSpPr>
          <p:nvPr/>
        </p:nvSpPr>
        <p:spPr>
          <a:xfrm>
            <a:off x="7275468" y="5345917"/>
            <a:ext cx="3098931" cy="3790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chemeClr val="bg1"/>
                </a:solidFill>
              </a:rPr>
              <a:t>Accountability</a:t>
            </a:r>
            <a:endParaRPr lang="en-US" sz="2000" dirty="0">
              <a:solidFill>
                <a:schemeClr val="bg1"/>
              </a:solidFill>
            </a:endParaRPr>
          </a:p>
          <a:p>
            <a:pPr marL="0" indent="0">
              <a:buNone/>
            </a:pPr>
            <a:endParaRPr lang="en-US" sz="2000" b="1" dirty="0">
              <a:solidFill>
                <a:schemeClr val="bg1"/>
              </a:solidFill>
            </a:endParaRPr>
          </a:p>
        </p:txBody>
      </p:sp>
      <p:sp>
        <p:nvSpPr>
          <p:cNvPr id="20" name="Text Placeholder 19">
            <a:extLst>
              <a:ext uri="{FF2B5EF4-FFF2-40B4-BE49-F238E27FC236}">
                <a16:creationId xmlns:a16="http://schemas.microsoft.com/office/drawing/2014/main" xmlns="" id="{8744334E-DF9D-4600-8180-292072510183}"/>
              </a:ext>
            </a:extLst>
          </p:cNvPr>
          <p:cNvSpPr txBox="1">
            <a:spLocks/>
          </p:cNvSpPr>
          <p:nvPr/>
        </p:nvSpPr>
        <p:spPr>
          <a:xfrm>
            <a:off x="7275467" y="5946023"/>
            <a:ext cx="3098931" cy="3790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chemeClr val="bg1"/>
                </a:solidFill>
              </a:rPr>
              <a:t>Self Regulation</a:t>
            </a:r>
            <a:endParaRPr lang="en-US" sz="2000" dirty="0">
              <a:solidFill>
                <a:schemeClr val="bg1"/>
              </a:solidFill>
            </a:endParaRPr>
          </a:p>
          <a:p>
            <a:pPr marL="0" indent="0">
              <a:buNone/>
            </a:pPr>
            <a:endParaRPr lang="en-US" sz="2000" b="1" dirty="0">
              <a:solidFill>
                <a:schemeClr val="bg2">
                  <a:lumMod val="20000"/>
                  <a:lumOff val="80000"/>
                </a:schemeClr>
              </a:solidFill>
            </a:endParaRPr>
          </a:p>
        </p:txBody>
      </p:sp>
      <p:pic>
        <p:nvPicPr>
          <p:cNvPr id="21" name="Picture Placeholder 31" descr="Check mark">
            <a:extLst>
              <a:ext uri="{FF2B5EF4-FFF2-40B4-BE49-F238E27FC236}">
                <a16:creationId xmlns:a16="http://schemas.microsoft.com/office/drawing/2014/main" xmlns="" id="{33C53E5C-0A10-46F8-9546-AB2C675452D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702614" y="6266885"/>
            <a:ext cx="546285" cy="546284"/>
          </a:xfrm>
          <a:prstGeom prst="rect">
            <a:avLst/>
          </a:prstGeom>
        </p:spPr>
      </p:pic>
      <p:sp>
        <p:nvSpPr>
          <p:cNvPr id="23" name="Text Placeholder 19">
            <a:extLst>
              <a:ext uri="{FF2B5EF4-FFF2-40B4-BE49-F238E27FC236}">
                <a16:creationId xmlns:a16="http://schemas.microsoft.com/office/drawing/2014/main" xmlns="" id="{8744334E-DF9D-4600-8180-292072510183}"/>
              </a:ext>
            </a:extLst>
          </p:cNvPr>
          <p:cNvSpPr txBox="1">
            <a:spLocks/>
          </p:cNvSpPr>
          <p:nvPr/>
        </p:nvSpPr>
        <p:spPr>
          <a:xfrm>
            <a:off x="7261796" y="6332405"/>
            <a:ext cx="3098931" cy="3790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chemeClr val="bg1"/>
                </a:solidFill>
              </a:rPr>
              <a:t>Image</a:t>
            </a:r>
            <a:endParaRPr lang="en-US" sz="2000" dirty="0">
              <a:solidFill>
                <a:schemeClr val="bg1"/>
              </a:solidFill>
            </a:endParaRPr>
          </a:p>
          <a:p>
            <a:pPr marL="0" indent="0">
              <a:buNone/>
            </a:pPr>
            <a:endParaRPr lang="en-US" sz="2000" b="1" dirty="0">
              <a:solidFill>
                <a:schemeClr val="bg2">
                  <a:lumMod val="20000"/>
                  <a:lumOff val="80000"/>
                </a:schemeClr>
              </a:solidFill>
            </a:endParaRPr>
          </a:p>
        </p:txBody>
      </p:sp>
      <p:sp>
        <p:nvSpPr>
          <p:cNvPr id="24" name="Text Placeholder 3">
            <a:extLst>
              <a:ext uri="{FF2B5EF4-FFF2-40B4-BE49-F238E27FC236}">
                <a16:creationId xmlns:a16="http://schemas.microsoft.com/office/drawing/2014/main" xmlns="" id="{FC6730AE-386B-426F-9F29-221DCC5F714D}"/>
              </a:ext>
            </a:extLst>
          </p:cNvPr>
          <p:cNvSpPr txBox="1">
            <a:spLocks/>
          </p:cNvSpPr>
          <p:nvPr/>
        </p:nvSpPr>
        <p:spPr>
          <a:xfrm>
            <a:off x="243296" y="128088"/>
            <a:ext cx="5599797" cy="4363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sz="2000" dirty="0">
                <a:solidFill>
                  <a:schemeClr val="tx1"/>
                </a:solidFill>
              </a:rPr>
              <a:t>To improve your own professionalism focus on improving in each of these areas</a:t>
            </a:r>
            <a:r>
              <a:rPr lang="en-US" sz="2000" dirty="0"/>
              <a:t>.</a:t>
            </a:r>
          </a:p>
        </p:txBody>
      </p:sp>
    </p:spTree>
    <p:extLst>
      <p:ext uri="{BB962C8B-B14F-4D97-AF65-F5344CB8AC3E}">
        <p14:creationId xmlns:p14="http://schemas.microsoft.com/office/powerpoint/2010/main" val="329896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xmlns="" id="{2F5DB649-A4D3-4E21-BA31-0C84C9B36031}"/>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xmlns="" id="{CDEEA71D-C3B3-45BB-A776-D17D92A58127}"/>
              </a:ext>
            </a:extLst>
          </p:cNvPr>
          <p:cNvSpPr/>
          <p:nvPr/>
        </p:nvSpPr>
        <p:spPr>
          <a:xfrm>
            <a:off x="12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xmlns=""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F9ADB42F-AE48-4323-897F-DB5A083BD103}"/>
              </a:ext>
            </a:extLst>
          </p:cNvPr>
          <p:cNvSpPr>
            <a:spLocks noGrp="1"/>
          </p:cNvSpPr>
          <p:nvPr>
            <p:ph type="title"/>
          </p:nvPr>
        </p:nvSpPr>
        <p:spPr>
          <a:xfrm>
            <a:off x="798064" y="361648"/>
            <a:ext cx="10515600" cy="1325563"/>
          </a:xfrm>
        </p:spPr>
        <p:txBody>
          <a:bodyPr/>
          <a:lstStyle/>
          <a:p>
            <a:r>
              <a:rPr lang="en-US" dirty="0"/>
              <a:t>KEYWORDS</a:t>
            </a:r>
            <a:endParaRPr lang="en-US" dirty="0"/>
          </a:p>
        </p:txBody>
      </p:sp>
      <p:sp>
        <p:nvSpPr>
          <p:cNvPr id="4" name="Text Placeholder 3">
            <a:extLst>
              <a:ext uri="{FF2B5EF4-FFF2-40B4-BE49-F238E27FC236}">
                <a16:creationId xmlns:a16="http://schemas.microsoft.com/office/drawing/2014/main" xmlns="" id="{293C1E99-672F-46AE-BB08-DD22B0928366}"/>
              </a:ext>
            </a:extLst>
          </p:cNvPr>
          <p:cNvSpPr>
            <a:spLocks noGrp="1"/>
          </p:cNvSpPr>
          <p:nvPr>
            <p:ph type="body" idx="1"/>
          </p:nvPr>
        </p:nvSpPr>
        <p:spPr>
          <a:xfrm>
            <a:off x="857949" y="2130341"/>
            <a:ext cx="3583422" cy="823912"/>
          </a:xfrm>
        </p:spPr>
        <p:txBody>
          <a:bodyPr>
            <a:normAutofit/>
          </a:bodyPr>
          <a:lstStyle/>
          <a:p>
            <a:r>
              <a:rPr lang="en-US" sz="2000" dirty="0" smtClean="0"/>
              <a:t>Specialized Knowledge</a:t>
            </a:r>
            <a:endParaRPr lang="en-US" sz="2000" dirty="0"/>
          </a:p>
        </p:txBody>
      </p:sp>
      <p:sp>
        <p:nvSpPr>
          <p:cNvPr id="5" name="Content Placeholder 4">
            <a:extLst>
              <a:ext uri="{FF2B5EF4-FFF2-40B4-BE49-F238E27FC236}">
                <a16:creationId xmlns:a16="http://schemas.microsoft.com/office/drawing/2014/main" xmlns="" id="{6DEAD4F2-C5CC-44E9-A092-76413D5CA7F4}"/>
              </a:ext>
            </a:extLst>
          </p:cNvPr>
          <p:cNvSpPr>
            <a:spLocks noGrp="1"/>
          </p:cNvSpPr>
          <p:nvPr>
            <p:ph sz="half" idx="2"/>
          </p:nvPr>
        </p:nvSpPr>
        <p:spPr>
          <a:xfrm>
            <a:off x="821373" y="3434047"/>
            <a:ext cx="3132000" cy="2755616"/>
          </a:xfrm>
        </p:spPr>
        <p:txBody>
          <a:bodyPr>
            <a:noAutofit/>
          </a:bodyPr>
          <a:lstStyle/>
          <a:p>
            <a:r>
              <a:rPr lang="en-US" b="1" dirty="0">
                <a:solidFill>
                  <a:schemeClr val="bg1"/>
                </a:solidFill>
              </a:rPr>
              <a:t>Professionals make a deep </a:t>
            </a:r>
            <a:r>
              <a:rPr lang="en-US" b="1" dirty="0" smtClean="0">
                <a:solidFill>
                  <a:schemeClr val="bg1"/>
                </a:solidFill>
              </a:rPr>
              <a:t>personal commitment </a:t>
            </a:r>
            <a:r>
              <a:rPr lang="en-US" b="1" dirty="0">
                <a:solidFill>
                  <a:schemeClr val="bg1"/>
                </a:solidFill>
              </a:rPr>
              <a:t>to develop and </a:t>
            </a:r>
            <a:r>
              <a:rPr lang="en-US" b="1" dirty="0" smtClean="0">
                <a:solidFill>
                  <a:schemeClr val="bg1"/>
                </a:solidFill>
              </a:rPr>
              <a:t>improve their </a:t>
            </a:r>
            <a:r>
              <a:rPr lang="en-US" b="1" dirty="0">
                <a:solidFill>
                  <a:schemeClr val="bg1"/>
                </a:solidFill>
              </a:rPr>
              <a:t>skills.</a:t>
            </a:r>
          </a:p>
          <a:p>
            <a:r>
              <a:rPr lang="en-US" dirty="0" smtClean="0">
                <a:solidFill>
                  <a:schemeClr val="bg1"/>
                </a:solidFill>
              </a:rPr>
              <a:t> </a:t>
            </a:r>
            <a:r>
              <a:rPr lang="en-US" dirty="0">
                <a:solidFill>
                  <a:schemeClr val="bg1"/>
                </a:solidFill>
              </a:rPr>
              <a:t>Doctor, Pilot, Lawyer</a:t>
            </a:r>
          </a:p>
          <a:p>
            <a:r>
              <a:rPr lang="en-US" dirty="0" smtClean="0">
                <a:solidFill>
                  <a:schemeClr val="bg1"/>
                </a:solidFill>
              </a:rPr>
              <a:t>Plumber</a:t>
            </a:r>
            <a:r>
              <a:rPr lang="en-US" dirty="0">
                <a:solidFill>
                  <a:schemeClr val="bg1"/>
                </a:solidFill>
              </a:rPr>
              <a:t>, Automotive Mechanic,</a:t>
            </a:r>
          </a:p>
          <a:p>
            <a:r>
              <a:rPr lang="en-US" dirty="0">
                <a:solidFill>
                  <a:schemeClr val="bg1"/>
                </a:solidFill>
              </a:rPr>
              <a:t>Electrician</a:t>
            </a:r>
            <a:endParaRPr lang="en-US" i="1" dirty="0">
              <a:solidFill>
                <a:schemeClr val="bg1"/>
              </a:solidFill>
              <a:cs typeface="Arial"/>
            </a:endParaRPr>
          </a:p>
        </p:txBody>
      </p:sp>
      <p:sp>
        <p:nvSpPr>
          <p:cNvPr id="6" name="Text Placeholder 5">
            <a:extLst>
              <a:ext uri="{FF2B5EF4-FFF2-40B4-BE49-F238E27FC236}">
                <a16:creationId xmlns:a16="http://schemas.microsoft.com/office/drawing/2014/main" xmlns="" id="{38A73375-FA03-4191-8AD5-B40CD9B59B94}"/>
              </a:ext>
            </a:extLst>
          </p:cNvPr>
          <p:cNvSpPr>
            <a:spLocks noGrp="1"/>
          </p:cNvSpPr>
          <p:nvPr>
            <p:ph type="body" sz="quarter" idx="3"/>
          </p:nvPr>
        </p:nvSpPr>
        <p:spPr>
          <a:xfrm>
            <a:off x="4552950" y="2130341"/>
            <a:ext cx="4745038" cy="823912"/>
          </a:xfrm>
        </p:spPr>
        <p:txBody>
          <a:bodyPr>
            <a:normAutofit/>
          </a:bodyPr>
          <a:lstStyle/>
          <a:p>
            <a:r>
              <a:rPr lang="en-US" sz="2000" dirty="0" smtClean="0"/>
              <a:t>Competency</a:t>
            </a:r>
            <a:endParaRPr lang="en-US" sz="2000" dirty="0"/>
          </a:p>
        </p:txBody>
      </p:sp>
      <p:sp>
        <p:nvSpPr>
          <p:cNvPr id="7" name="Content Placeholder 6">
            <a:extLst>
              <a:ext uri="{FF2B5EF4-FFF2-40B4-BE49-F238E27FC236}">
                <a16:creationId xmlns:a16="http://schemas.microsoft.com/office/drawing/2014/main" xmlns="" id="{7E0C6FDF-5982-4E37-B65D-F7B05D0FFB52}"/>
              </a:ext>
            </a:extLst>
          </p:cNvPr>
          <p:cNvSpPr>
            <a:spLocks noGrp="1"/>
          </p:cNvSpPr>
          <p:nvPr>
            <p:ph sz="quarter" idx="4"/>
          </p:nvPr>
        </p:nvSpPr>
        <p:spPr>
          <a:xfrm>
            <a:off x="4553711" y="3434047"/>
            <a:ext cx="3361615" cy="2755616"/>
          </a:xfrm>
        </p:spPr>
        <p:txBody>
          <a:bodyPr>
            <a:noAutofit/>
          </a:bodyPr>
          <a:lstStyle/>
          <a:p>
            <a:r>
              <a:rPr lang="en-US" dirty="0">
                <a:solidFill>
                  <a:schemeClr val="bg1"/>
                </a:solidFill>
              </a:rPr>
              <a:t>Professionals get the job done.</a:t>
            </a:r>
          </a:p>
          <a:p>
            <a:r>
              <a:rPr lang="en-US" dirty="0" smtClean="0">
                <a:solidFill>
                  <a:schemeClr val="bg1"/>
                </a:solidFill>
              </a:rPr>
              <a:t> </a:t>
            </a:r>
            <a:r>
              <a:rPr lang="en-US" dirty="0">
                <a:solidFill>
                  <a:schemeClr val="bg1"/>
                </a:solidFill>
              </a:rPr>
              <a:t>Professionals are reliable.</a:t>
            </a:r>
          </a:p>
          <a:p>
            <a:r>
              <a:rPr lang="en-US" dirty="0" smtClean="0">
                <a:solidFill>
                  <a:schemeClr val="bg1"/>
                </a:solidFill>
              </a:rPr>
              <a:t> </a:t>
            </a:r>
            <a:r>
              <a:rPr lang="en-US" dirty="0">
                <a:solidFill>
                  <a:schemeClr val="bg1"/>
                </a:solidFill>
              </a:rPr>
              <a:t>Professionals keep their promises.</a:t>
            </a:r>
          </a:p>
          <a:p>
            <a:r>
              <a:rPr lang="en-US" dirty="0" smtClean="0">
                <a:solidFill>
                  <a:schemeClr val="bg1"/>
                </a:solidFill>
              </a:rPr>
              <a:t>Professionals </a:t>
            </a:r>
            <a:r>
              <a:rPr lang="en-US" dirty="0">
                <a:solidFill>
                  <a:schemeClr val="bg1"/>
                </a:solidFill>
              </a:rPr>
              <a:t>don’t make excuses, </a:t>
            </a:r>
            <a:r>
              <a:rPr lang="en-US" dirty="0" smtClean="0">
                <a:solidFill>
                  <a:schemeClr val="bg1"/>
                </a:solidFill>
              </a:rPr>
              <a:t>but focus </a:t>
            </a:r>
            <a:r>
              <a:rPr lang="en-US" dirty="0">
                <a:solidFill>
                  <a:schemeClr val="bg1"/>
                </a:solidFill>
              </a:rPr>
              <a:t>on finding solutions</a:t>
            </a:r>
            <a:endParaRPr lang="en-US" i="1" dirty="0">
              <a:solidFill>
                <a:schemeClr val="bg1"/>
              </a:solidFill>
              <a:cs typeface="Arial"/>
            </a:endParaRPr>
          </a:p>
        </p:txBody>
      </p:sp>
      <p:sp>
        <p:nvSpPr>
          <p:cNvPr id="8" name="Slide Number Placeholder 7">
            <a:extLst>
              <a:ext uri="{FF2B5EF4-FFF2-40B4-BE49-F238E27FC236}">
                <a16:creationId xmlns:a16="http://schemas.microsoft.com/office/drawing/2014/main" xmlns="" id="{68F7FB6B-EAC9-40F7-9522-61A8D53EFAF9}"/>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9" name="object 5" descr="Beige rectangle">
            <a:extLst>
              <a:ext uri="{FF2B5EF4-FFF2-40B4-BE49-F238E27FC236}">
                <a16:creationId xmlns:a16="http://schemas.microsoft.com/office/drawing/2014/main" xmlns=""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xmlns="" id="{A93FB3A3-CCE4-43B1-B396-B8819D20B354}"/>
              </a:ext>
            </a:extLst>
          </p:cNvPr>
          <p:cNvSpPr txBox="1">
            <a:spLocks/>
          </p:cNvSpPr>
          <p:nvPr/>
        </p:nvSpPr>
        <p:spPr>
          <a:xfrm>
            <a:off x="8568793" y="2133184"/>
            <a:ext cx="342969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smtClean="0"/>
              <a:t>Honesty and Integrity</a:t>
            </a:r>
            <a:endParaRPr lang="en-US" sz="2000" dirty="0"/>
          </a:p>
        </p:txBody>
      </p:sp>
      <p:sp>
        <p:nvSpPr>
          <p:cNvPr id="15" name="Content Placeholder 6">
            <a:extLst>
              <a:ext uri="{FF2B5EF4-FFF2-40B4-BE49-F238E27FC236}">
                <a16:creationId xmlns:a16="http://schemas.microsoft.com/office/drawing/2014/main" xmlns="" id="{17423A2D-9BA5-4783-9D7D-85F493300696}"/>
              </a:ext>
            </a:extLst>
          </p:cNvPr>
          <p:cNvSpPr txBox="1">
            <a:spLocks/>
          </p:cNvSpPr>
          <p:nvPr/>
        </p:nvSpPr>
        <p:spPr>
          <a:xfrm>
            <a:off x="8552751" y="3436890"/>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Professionals don’t lie, cheat, or steal.</a:t>
            </a:r>
          </a:p>
          <a:p>
            <a:r>
              <a:rPr lang="en-US" dirty="0" smtClean="0">
                <a:solidFill>
                  <a:schemeClr val="bg1"/>
                </a:solidFill>
              </a:rPr>
              <a:t> </a:t>
            </a:r>
            <a:r>
              <a:rPr lang="en-US" dirty="0">
                <a:solidFill>
                  <a:schemeClr val="bg1"/>
                </a:solidFill>
              </a:rPr>
              <a:t>Professionals can be trusted.</a:t>
            </a:r>
          </a:p>
          <a:p>
            <a:r>
              <a:rPr lang="en-US" dirty="0" smtClean="0">
                <a:solidFill>
                  <a:schemeClr val="bg1"/>
                </a:solidFill>
              </a:rPr>
              <a:t> </a:t>
            </a:r>
            <a:r>
              <a:rPr lang="en-US" dirty="0">
                <a:solidFill>
                  <a:schemeClr val="bg1"/>
                </a:solidFill>
              </a:rPr>
              <a:t>Professionals don’t compromise </a:t>
            </a:r>
            <a:r>
              <a:rPr lang="en-US" dirty="0" smtClean="0">
                <a:solidFill>
                  <a:schemeClr val="bg1"/>
                </a:solidFill>
              </a:rPr>
              <a:t>their values</a:t>
            </a:r>
            <a:r>
              <a:rPr lang="en-US" dirty="0">
                <a:solidFill>
                  <a:schemeClr val="bg1"/>
                </a:solidFill>
              </a:rPr>
              <a:t>.</a:t>
            </a:r>
          </a:p>
          <a:p>
            <a:r>
              <a:rPr lang="en-US" dirty="0" smtClean="0">
                <a:solidFill>
                  <a:schemeClr val="bg1"/>
                </a:solidFill>
              </a:rPr>
              <a:t> </a:t>
            </a:r>
            <a:r>
              <a:rPr lang="en-US" dirty="0">
                <a:solidFill>
                  <a:schemeClr val="bg1"/>
                </a:solidFill>
              </a:rPr>
              <a:t>Professionals will do the right </a:t>
            </a:r>
            <a:r>
              <a:rPr lang="en-US" dirty="0" smtClean="0">
                <a:solidFill>
                  <a:schemeClr val="bg1"/>
                </a:solidFill>
              </a:rPr>
              <a:t>thing even </a:t>
            </a:r>
            <a:r>
              <a:rPr lang="en-US" dirty="0">
                <a:solidFill>
                  <a:schemeClr val="bg1"/>
                </a:solidFill>
              </a:rPr>
              <a:t>if it means taking a harder road.</a:t>
            </a:r>
            <a:endParaRPr lang="en-US" i="1" dirty="0">
              <a:solidFill>
                <a:schemeClr val="bg1"/>
              </a:solidFill>
              <a:cs typeface="Arial"/>
            </a:endParaRPr>
          </a:p>
        </p:txBody>
      </p:sp>
    </p:spTree>
    <p:extLst>
      <p:ext uri="{BB962C8B-B14F-4D97-AF65-F5344CB8AC3E}">
        <p14:creationId xmlns:p14="http://schemas.microsoft.com/office/powerpoint/2010/main" val="332701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xmlns="" id="{2F5DB649-A4D3-4E21-BA31-0C84C9B36031}"/>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xmlns="" id="{CDEEA71D-C3B3-45BB-A776-D17D92A58127}"/>
              </a:ext>
            </a:extLst>
          </p:cNvPr>
          <p:cNvSpPr/>
          <p:nvPr/>
        </p:nvSpPr>
        <p:spPr>
          <a:xfrm>
            <a:off x="12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xmlns=""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F9ADB42F-AE48-4323-897F-DB5A083BD103}"/>
              </a:ext>
            </a:extLst>
          </p:cNvPr>
          <p:cNvSpPr>
            <a:spLocks noGrp="1"/>
          </p:cNvSpPr>
          <p:nvPr>
            <p:ph type="title"/>
          </p:nvPr>
        </p:nvSpPr>
        <p:spPr>
          <a:xfrm>
            <a:off x="798064" y="361648"/>
            <a:ext cx="10515600" cy="1325563"/>
          </a:xfrm>
        </p:spPr>
        <p:txBody>
          <a:bodyPr/>
          <a:lstStyle/>
          <a:p>
            <a:r>
              <a:rPr lang="en-US" dirty="0"/>
              <a:t>KEYWORDS</a:t>
            </a:r>
            <a:endParaRPr lang="en-US" dirty="0"/>
          </a:p>
        </p:txBody>
      </p:sp>
      <p:sp>
        <p:nvSpPr>
          <p:cNvPr id="4" name="Text Placeholder 3">
            <a:extLst>
              <a:ext uri="{FF2B5EF4-FFF2-40B4-BE49-F238E27FC236}">
                <a16:creationId xmlns:a16="http://schemas.microsoft.com/office/drawing/2014/main" xmlns="" id="{293C1E99-672F-46AE-BB08-DD22B0928366}"/>
              </a:ext>
            </a:extLst>
          </p:cNvPr>
          <p:cNvSpPr>
            <a:spLocks noGrp="1"/>
          </p:cNvSpPr>
          <p:nvPr>
            <p:ph type="body" idx="1"/>
          </p:nvPr>
        </p:nvSpPr>
        <p:spPr>
          <a:xfrm>
            <a:off x="857949" y="2130341"/>
            <a:ext cx="3583422" cy="823912"/>
          </a:xfrm>
        </p:spPr>
        <p:txBody>
          <a:bodyPr>
            <a:normAutofit/>
          </a:bodyPr>
          <a:lstStyle/>
          <a:p>
            <a:r>
              <a:rPr lang="en-US" sz="2000" dirty="0" smtClean="0"/>
              <a:t>Accountability</a:t>
            </a:r>
            <a:endParaRPr lang="en-US" sz="2000" dirty="0"/>
          </a:p>
        </p:txBody>
      </p:sp>
      <p:sp>
        <p:nvSpPr>
          <p:cNvPr id="5" name="Content Placeholder 4">
            <a:extLst>
              <a:ext uri="{FF2B5EF4-FFF2-40B4-BE49-F238E27FC236}">
                <a16:creationId xmlns:a16="http://schemas.microsoft.com/office/drawing/2014/main" xmlns="" id="{6DEAD4F2-C5CC-44E9-A092-76413D5CA7F4}"/>
              </a:ext>
            </a:extLst>
          </p:cNvPr>
          <p:cNvSpPr>
            <a:spLocks noGrp="1"/>
          </p:cNvSpPr>
          <p:nvPr>
            <p:ph sz="half" idx="2"/>
          </p:nvPr>
        </p:nvSpPr>
        <p:spPr>
          <a:xfrm>
            <a:off x="821373" y="3434047"/>
            <a:ext cx="3132000" cy="2755616"/>
          </a:xfrm>
        </p:spPr>
        <p:txBody>
          <a:bodyPr>
            <a:noAutofit/>
          </a:bodyPr>
          <a:lstStyle/>
          <a:p>
            <a:r>
              <a:rPr lang="en-US" dirty="0">
                <a:solidFill>
                  <a:schemeClr val="bg1"/>
                </a:solidFill>
              </a:rPr>
              <a:t>Professionals hold </a:t>
            </a:r>
            <a:r>
              <a:rPr lang="en-US" dirty="0" smtClean="0">
                <a:solidFill>
                  <a:schemeClr val="bg1"/>
                </a:solidFill>
              </a:rPr>
              <a:t>themselves accountable </a:t>
            </a:r>
            <a:r>
              <a:rPr lang="en-US" dirty="0">
                <a:solidFill>
                  <a:schemeClr val="bg1"/>
                </a:solidFill>
              </a:rPr>
              <a:t>for their thoughts, </a:t>
            </a:r>
            <a:r>
              <a:rPr lang="en-US" dirty="0" smtClean="0">
                <a:solidFill>
                  <a:schemeClr val="bg1"/>
                </a:solidFill>
              </a:rPr>
              <a:t>words, and </a:t>
            </a:r>
            <a:r>
              <a:rPr lang="en-US" dirty="0">
                <a:solidFill>
                  <a:schemeClr val="bg1"/>
                </a:solidFill>
              </a:rPr>
              <a:t>actions – especially when </a:t>
            </a:r>
            <a:r>
              <a:rPr lang="en-US" dirty="0" smtClean="0">
                <a:solidFill>
                  <a:schemeClr val="bg1"/>
                </a:solidFill>
              </a:rPr>
              <a:t>they’ve made </a:t>
            </a:r>
            <a:r>
              <a:rPr lang="en-US" dirty="0">
                <a:solidFill>
                  <a:schemeClr val="bg1"/>
                </a:solidFill>
              </a:rPr>
              <a:t>a mistake.</a:t>
            </a:r>
          </a:p>
          <a:p>
            <a:pPr marL="0" indent="0">
              <a:buNone/>
            </a:pPr>
            <a:r>
              <a:rPr lang="en-US" dirty="0">
                <a:solidFill>
                  <a:schemeClr val="bg1"/>
                </a:solidFill>
              </a:rPr>
              <a:t>• Accountability is closely tied to </a:t>
            </a:r>
            <a:r>
              <a:rPr lang="en-US" dirty="0" smtClean="0">
                <a:solidFill>
                  <a:schemeClr val="bg1"/>
                </a:solidFill>
              </a:rPr>
              <a:t>honesty and </a:t>
            </a:r>
            <a:r>
              <a:rPr lang="en-US" dirty="0">
                <a:solidFill>
                  <a:schemeClr val="bg1"/>
                </a:solidFill>
              </a:rPr>
              <a:t>integrity and is a vital element </a:t>
            </a:r>
            <a:r>
              <a:rPr lang="en-US" dirty="0" smtClean="0">
                <a:solidFill>
                  <a:schemeClr val="bg1"/>
                </a:solidFill>
              </a:rPr>
              <a:t>in professionalism</a:t>
            </a:r>
            <a:r>
              <a:rPr lang="en-US" dirty="0">
                <a:solidFill>
                  <a:schemeClr val="bg1"/>
                </a:solidFill>
              </a:rPr>
              <a:t>.</a:t>
            </a:r>
            <a:endParaRPr lang="en-US" i="1" dirty="0">
              <a:solidFill>
                <a:schemeClr val="bg1"/>
              </a:solidFill>
              <a:cs typeface="Arial"/>
            </a:endParaRPr>
          </a:p>
        </p:txBody>
      </p:sp>
      <p:sp>
        <p:nvSpPr>
          <p:cNvPr id="6" name="Text Placeholder 5">
            <a:extLst>
              <a:ext uri="{FF2B5EF4-FFF2-40B4-BE49-F238E27FC236}">
                <a16:creationId xmlns:a16="http://schemas.microsoft.com/office/drawing/2014/main" xmlns="" id="{38A73375-FA03-4191-8AD5-B40CD9B59B94}"/>
              </a:ext>
            </a:extLst>
          </p:cNvPr>
          <p:cNvSpPr>
            <a:spLocks noGrp="1"/>
          </p:cNvSpPr>
          <p:nvPr>
            <p:ph type="body" sz="quarter" idx="3"/>
          </p:nvPr>
        </p:nvSpPr>
        <p:spPr>
          <a:xfrm>
            <a:off x="4552950" y="2130341"/>
            <a:ext cx="4745038" cy="823912"/>
          </a:xfrm>
        </p:spPr>
        <p:txBody>
          <a:bodyPr>
            <a:normAutofit/>
          </a:bodyPr>
          <a:lstStyle/>
          <a:p>
            <a:r>
              <a:rPr lang="en-US" sz="2000" dirty="0" smtClean="0"/>
              <a:t>Self Regulation</a:t>
            </a:r>
            <a:endParaRPr lang="en-US" sz="2000" dirty="0"/>
          </a:p>
        </p:txBody>
      </p:sp>
      <p:sp>
        <p:nvSpPr>
          <p:cNvPr id="7" name="Content Placeholder 6">
            <a:extLst>
              <a:ext uri="{FF2B5EF4-FFF2-40B4-BE49-F238E27FC236}">
                <a16:creationId xmlns:a16="http://schemas.microsoft.com/office/drawing/2014/main" xmlns="" id="{7E0C6FDF-5982-4E37-B65D-F7B05D0FFB52}"/>
              </a:ext>
            </a:extLst>
          </p:cNvPr>
          <p:cNvSpPr>
            <a:spLocks noGrp="1"/>
          </p:cNvSpPr>
          <p:nvPr>
            <p:ph sz="quarter" idx="4"/>
          </p:nvPr>
        </p:nvSpPr>
        <p:spPr>
          <a:xfrm>
            <a:off x="4553711" y="3434047"/>
            <a:ext cx="3361615" cy="2755616"/>
          </a:xfrm>
        </p:spPr>
        <p:txBody>
          <a:bodyPr>
            <a:noAutofit/>
          </a:bodyPr>
          <a:lstStyle/>
          <a:p>
            <a:r>
              <a:rPr lang="en-US" dirty="0">
                <a:solidFill>
                  <a:schemeClr val="bg1"/>
                </a:solidFill>
              </a:rPr>
              <a:t>Professionalism under pressure.</a:t>
            </a:r>
          </a:p>
          <a:p>
            <a:r>
              <a:rPr lang="en-US" dirty="0" smtClean="0">
                <a:solidFill>
                  <a:schemeClr val="bg1"/>
                </a:solidFill>
              </a:rPr>
              <a:t>Professionals </a:t>
            </a:r>
            <a:r>
              <a:rPr lang="en-US" dirty="0">
                <a:solidFill>
                  <a:schemeClr val="bg1"/>
                </a:solidFill>
              </a:rPr>
              <a:t>show respect for </a:t>
            </a:r>
            <a:r>
              <a:rPr lang="en-US" dirty="0" smtClean="0">
                <a:solidFill>
                  <a:schemeClr val="bg1"/>
                </a:solidFill>
              </a:rPr>
              <a:t>the people </a:t>
            </a:r>
            <a:r>
              <a:rPr lang="en-US" dirty="0">
                <a:solidFill>
                  <a:schemeClr val="bg1"/>
                </a:solidFill>
              </a:rPr>
              <a:t>around them, no matter </a:t>
            </a:r>
            <a:r>
              <a:rPr lang="en-US" dirty="0" smtClean="0">
                <a:solidFill>
                  <a:schemeClr val="bg1"/>
                </a:solidFill>
              </a:rPr>
              <a:t>what their </a:t>
            </a:r>
            <a:r>
              <a:rPr lang="en-US" dirty="0">
                <a:solidFill>
                  <a:schemeClr val="bg1"/>
                </a:solidFill>
              </a:rPr>
              <a:t>role or situation.</a:t>
            </a:r>
          </a:p>
          <a:p>
            <a:pPr marL="0" indent="0">
              <a:buNone/>
            </a:pPr>
            <a:r>
              <a:rPr lang="en-US" dirty="0">
                <a:solidFill>
                  <a:schemeClr val="bg1"/>
                </a:solidFill>
              </a:rPr>
              <a:t>• They exhibit a high degree of </a:t>
            </a:r>
            <a:r>
              <a:rPr lang="en-US" dirty="0" smtClean="0">
                <a:solidFill>
                  <a:schemeClr val="bg1"/>
                </a:solidFill>
              </a:rPr>
              <a:t>emotional intelligence </a:t>
            </a:r>
            <a:r>
              <a:rPr lang="en-US" dirty="0">
                <a:solidFill>
                  <a:schemeClr val="bg1"/>
                </a:solidFill>
              </a:rPr>
              <a:t>by considering </a:t>
            </a:r>
            <a:r>
              <a:rPr lang="en-US" dirty="0" smtClean="0">
                <a:solidFill>
                  <a:schemeClr val="bg1"/>
                </a:solidFill>
              </a:rPr>
              <a:t>the emotions </a:t>
            </a:r>
            <a:r>
              <a:rPr lang="en-US" dirty="0">
                <a:solidFill>
                  <a:schemeClr val="bg1"/>
                </a:solidFill>
              </a:rPr>
              <a:t>and needs of others.</a:t>
            </a:r>
            <a:endParaRPr lang="en-US" i="1" dirty="0">
              <a:solidFill>
                <a:schemeClr val="bg1"/>
              </a:solidFill>
              <a:cs typeface="Arial"/>
            </a:endParaRPr>
          </a:p>
        </p:txBody>
      </p:sp>
      <p:sp>
        <p:nvSpPr>
          <p:cNvPr id="8" name="Slide Number Placeholder 7">
            <a:extLst>
              <a:ext uri="{FF2B5EF4-FFF2-40B4-BE49-F238E27FC236}">
                <a16:creationId xmlns:a16="http://schemas.microsoft.com/office/drawing/2014/main" xmlns="" id="{68F7FB6B-EAC9-40F7-9522-61A8D53EFAF9}"/>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9" name="object 5" descr="Beige rectangle">
            <a:extLst>
              <a:ext uri="{FF2B5EF4-FFF2-40B4-BE49-F238E27FC236}">
                <a16:creationId xmlns:a16="http://schemas.microsoft.com/office/drawing/2014/main" xmlns=""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xmlns="" id="{A93FB3A3-CCE4-43B1-B396-B8819D20B354}"/>
              </a:ext>
            </a:extLst>
          </p:cNvPr>
          <p:cNvSpPr txBox="1">
            <a:spLocks/>
          </p:cNvSpPr>
          <p:nvPr/>
        </p:nvSpPr>
        <p:spPr>
          <a:xfrm>
            <a:off x="8568793" y="2133184"/>
            <a:ext cx="342969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smtClean="0"/>
              <a:t>Image</a:t>
            </a:r>
            <a:endParaRPr lang="en-US" sz="2000" dirty="0"/>
          </a:p>
        </p:txBody>
      </p:sp>
      <p:sp>
        <p:nvSpPr>
          <p:cNvPr id="15" name="Content Placeholder 6">
            <a:extLst>
              <a:ext uri="{FF2B5EF4-FFF2-40B4-BE49-F238E27FC236}">
                <a16:creationId xmlns:a16="http://schemas.microsoft.com/office/drawing/2014/main" xmlns="" id="{17423A2D-9BA5-4783-9D7D-85F493300696}"/>
              </a:ext>
            </a:extLst>
          </p:cNvPr>
          <p:cNvSpPr txBox="1">
            <a:spLocks/>
          </p:cNvSpPr>
          <p:nvPr/>
        </p:nvSpPr>
        <p:spPr>
          <a:xfrm>
            <a:off x="8552751" y="3436890"/>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Professionals look the part.</a:t>
            </a:r>
          </a:p>
          <a:p>
            <a:pPr marL="0" indent="0">
              <a:buNone/>
            </a:pPr>
            <a:r>
              <a:rPr lang="en-US" dirty="0">
                <a:solidFill>
                  <a:schemeClr val="bg1"/>
                </a:solidFill>
              </a:rPr>
              <a:t>• They don’t show up at work </a:t>
            </a:r>
            <a:r>
              <a:rPr lang="en-US" dirty="0" smtClean="0">
                <a:solidFill>
                  <a:schemeClr val="bg1"/>
                </a:solidFill>
              </a:rPr>
              <a:t>sloppily dressed</a:t>
            </a:r>
            <a:r>
              <a:rPr lang="en-US" dirty="0">
                <a:solidFill>
                  <a:schemeClr val="bg1"/>
                </a:solidFill>
              </a:rPr>
              <a:t>, with unkempt hair.</a:t>
            </a:r>
          </a:p>
          <a:p>
            <a:pPr marL="0" indent="0">
              <a:buNone/>
            </a:pPr>
            <a:r>
              <a:rPr lang="en-US" dirty="0">
                <a:solidFill>
                  <a:schemeClr val="bg1"/>
                </a:solidFill>
              </a:rPr>
              <a:t>• They’re polished, and they </a:t>
            </a:r>
            <a:r>
              <a:rPr lang="en-US" dirty="0" smtClean="0">
                <a:solidFill>
                  <a:schemeClr val="bg1"/>
                </a:solidFill>
              </a:rPr>
              <a:t>dress appropriately </a:t>
            </a:r>
            <a:r>
              <a:rPr lang="en-US" dirty="0">
                <a:solidFill>
                  <a:schemeClr val="bg1"/>
                </a:solidFill>
              </a:rPr>
              <a:t>for the situation.</a:t>
            </a:r>
          </a:p>
          <a:p>
            <a:pPr marL="0" indent="0">
              <a:buNone/>
            </a:pPr>
            <a:r>
              <a:rPr lang="en-US" dirty="0">
                <a:solidFill>
                  <a:schemeClr val="bg1"/>
                </a:solidFill>
              </a:rPr>
              <a:t>• Because of this, they exude an air </a:t>
            </a:r>
            <a:r>
              <a:rPr lang="en-US" dirty="0" smtClean="0">
                <a:solidFill>
                  <a:schemeClr val="bg1"/>
                </a:solidFill>
              </a:rPr>
              <a:t>of confidence </a:t>
            </a:r>
            <a:r>
              <a:rPr lang="en-US" dirty="0">
                <a:solidFill>
                  <a:schemeClr val="bg1"/>
                </a:solidFill>
              </a:rPr>
              <a:t>and they gain respect for this.</a:t>
            </a:r>
            <a:endParaRPr lang="en-US" i="1" dirty="0">
              <a:solidFill>
                <a:schemeClr val="bg1"/>
              </a:solidFill>
              <a:cs typeface="Arial"/>
            </a:endParaRPr>
          </a:p>
        </p:txBody>
      </p:sp>
    </p:spTree>
    <p:extLst>
      <p:ext uri="{BB962C8B-B14F-4D97-AF65-F5344CB8AC3E}">
        <p14:creationId xmlns:p14="http://schemas.microsoft.com/office/powerpoint/2010/main" val="92716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8397F9A-0355-4091-BDD7-5C578348C1FB}"/>
              </a:ext>
            </a:extLst>
          </p:cNvPr>
          <p:cNvSpPr>
            <a:spLocks noGrp="1"/>
          </p:cNvSpPr>
          <p:nvPr>
            <p:ph type="body" sz="half" idx="2"/>
          </p:nvPr>
        </p:nvSpPr>
        <p:spPr>
          <a:xfrm>
            <a:off x="6963832" y="829204"/>
            <a:ext cx="4505012" cy="1431234"/>
          </a:xfrm>
        </p:spPr>
        <p:txBody>
          <a:bodyPr>
            <a:noAutofit/>
          </a:bodyPr>
          <a:lstStyle/>
          <a:p>
            <a:pPr marL="342900" indent="-342900">
              <a:buFont typeface="Arial" panose="020B0604020202020204" pitchFamily="34" charset="0"/>
              <a:buChar char="•"/>
            </a:pPr>
            <a:r>
              <a:rPr lang="en-US" sz="1800" dirty="0"/>
              <a:t>Examples based on the characteristic of professionalism</a:t>
            </a:r>
          </a:p>
          <a:p>
            <a:pPr marL="514350" indent="-514350">
              <a:buFont typeface="+mj-lt"/>
              <a:buAutoNum type="arabicPeriod"/>
            </a:pPr>
            <a:r>
              <a:rPr lang="en-US" sz="1800" dirty="0"/>
              <a:t>Being on time</a:t>
            </a:r>
          </a:p>
          <a:p>
            <a:pPr marL="514350" indent="-514350">
              <a:buFont typeface="+mj-lt"/>
              <a:buAutoNum type="arabicPeriod"/>
            </a:pPr>
            <a:r>
              <a:rPr lang="en-US" sz="1800" dirty="0"/>
              <a:t>Looking the part</a:t>
            </a:r>
          </a:p>
          <a:p>
            <a:pPr marL="514350" indent="-514350">
              <a:buFont typeface="+mj-lt"/>
              <a:buAutoNum type="arabicPeriod"/>
            </a:pPr>
            <a:r>
              <a:rPr lang="en-US" sz="1800" dirty="0" smtClean="0"/>
              <a:t>Loyalty to the team</a:t>
            </a:r>
          </a:p>
          <a:p>
            <a:pPr marL="514350" indent="-514350">
              <a:buFont typeface="+mj-lt"/>
              <a:buAutoNum type="arabicPeriod"/>
            </a:pPr>
            <a:r>
              <a:rPr lang="en-US" sz="1800" dirty="0" smtClean="0"/>
              <a:t>Supporting </a:t>
            </a:r>
            <a:r>
              <a:rPr lang="en-US" sz="1800" dirty="0"/>
              <a:t>co workers</a:t>
            </a:r>
          </a:p>
          <a:p>
            <a:pPr marL="514350" indent="-514350">
              <a:buFont typeface="+mj-lt"/>
              <a:buAutoNum type="arabicPeriod"/>
            </a:pPr>
            <a:r>
              <a:rPr lang="en-US" sz="1800" dirty="0"/>
              <a:t>Telling the truth</a:t>
            </a:r>
          </a:p>
          <a:p>
            <a:pPr marL="514350" indent="-514350">
              <a:buFont typeface="+mj-lt"/>
              <a:buAutoNum type="arabicPeriod"/>
            </a:pPr>
            <a:r>
              <a:rPr lang="en-US" sz="1800" dirty="0"/>
              <a:t>Working at work </a:t>
            </a:r>
            <a:r>
              <a:rPr lang="en-US" sz="1800" dirty="0" smtClean="0"/>
              <a:t>time</a:t>
            </a:r>
          </a:p>
          <a:p>
            <a:pPr>
              <a:lnSpc>
                <a:spcPct val="110000"/>
              </a:lnSpc>
              <a:spcBef>
                <a:spcPts val="400"/>
              </a:spcBef>
            </a:pPr>
            <a:endParaRPr lang="en-US" sz="1800" i="1" spc="-15" dirty="0">
              <a:solidFill>
                <a:schemeClr val="bg2">
                  <a:lumMod val="20000"/>
                  <a:lumOff val="80000"/>
                </a:schemeClr>
              </a:solidFill>
              <a:cs typeface="Arial"/>
            </a:endParaRPr>
          </a:p>
        </p:txBody>
      </p:sp>
      <p:sp>
        <p:nvSpPr>
          <p:cNvPr id="4" name="Slide Number Placeholder 3">
            <a:extLst>
              <a:ext uri="{FF2B5EF4-FFF2-40B4-BE49-F238E27FC236}">
                <a16:creationId xmlns:a16="http://schemas.microsoft.com/office/drawing/2014/main" xmlns="" id="{1330DBC9-EEFC-416D-BFAD-DB6D1A9E8CB2}"/>
              </a:ext>
            </a:extLst>
          </p:cNvPr>
          <p:cNvSpPr>
            <a:spLocks noGrp="1"/>
          </p:cNvSpPr>
          <p:nvPr>
            <p:ph type="sldNum" sz="quarter" idx="12"/>
          </p:nvPr>
        </p:nvSpPr>
        <p:spPr/>
        <p:txBody>
          <a:bodyPr/>
          <a:lstStyle/>
          <a:p>
            <a:fld id="{82EE24B5-652C-4DB5-B7C3-B5BBEC1280B1}" type="slidenum">
              <a:rPr lang="en-US" smtClean="0"/>
              <a:t>7</a:t>
            </a:fld>
            <a:endParaRPr lang="en-US" dirty="0"/>
          </a:p>
        </p:txBody>
      </p:sp>
      <p:pic>
        <p:nvPicPr>
          <p:cNvPr id="16" name="Picture Placeholder 15" descr="Group of people">
            <a:extLst>
              <a:ext uri="{FF2B5EF4-FFF2-40B4-BE49-F238E27FC236}">
                <a16:creationId xmlns:a16="http://schemas.microsoft.com/office/drawing/2014/main" xmlns="" id="{48FA199D-A4E2-45BF-978A-675A900780A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0" y="2781319"/>
            <a:ext cx="6024562" cy="2736709"/>
          </a:xfrm>
        </p:spPr>
      </p:pic>
      <p:sp>
        <p:nvSpPr>
          <p:cNvPr id="10" name="Text Placeholder 9">
            <a:extLst>
              <a:ext uri="{FF2B5EF4-FFF2-40B4-BE49-F238E27FC236}">
                <a16:creationId xmlns:a16="http://schemas.microsoft.com/office/drawing/2014/main" xmlns="" id="{9884D43A-F693-45B5-941E-26162517B9A6}"/>
              </a:ext>
            </a:extLst>
          </p:cNvPr>
          <p:cNvSpPr>
            <a:spLocks noGrp="1"/>
          </p:cNvSpPr>
          <p:nvPr>
            <p:ph type="body" sz="half" idx="25"/>
          </p:nvPr>
        </p:nvSpPr>
        <p:spPr>
          <a:xfrm>
            <a:off x="6795982" y="3843882"/>
            <a:ext cx="4505012" cy="2902936"/>
          </a:xfrm>
        </p:spPr>
        <p:txBody>
          <a:bodyPr>
            <a:normAutofit/>
          </a:bodyPr>
          <a:lstStyle/>
          <a:p>
            <a:pPr marL="285750" indent="-285750">
              <a:buFont typeface="Arial" panose="020B0604020202020204" pitchFamily="34" charset="0"/>
              <a:buChar char="•"/>
            </a:pPr>
            <a:r>
              <a:rPr lang="en-US" dirty="0"/>
              <a:t>You can also exude professionalism by being kind and polite to everyone , presenting a professional image in your attitude and dree, and showing up for school (and work) fully prepared.</a:t>
            </a:r>
          </a:p>
          <a:p>
            <a:pPr marL="342900" indent="-342900">
              <a:buFont typeface="Arial" panose="020B0604020202020204" pitchFamily="34" charset="0"/>
              <a:buChar char="•"/>
            </a:pPr>
            <a:r>
              <a:rPr lang="en-US" dirty="0"/>
              <a:t>Although professionalism means keeping commitments, doing high quality work, and having expert status, occasionally the pursuit of these attributes might tempt you not to volunteer for projects that fall outside your comfort zone</a:t>
            </a:r>
            <a:endParaRPr lang="en-US" i="1" spc="-15" dirty="0">
              <a:solidFill>
                <a:schemeClr val="bg2">
                  <a:lumMod val="20000"/>
                  <a:lumOff val="80000"/>
                </a:schemeClr>
              </a:solidFill>
              <a:cs typeface="Arial"/>
            </a:endParaRPr>
          </a:p>
        </p:txBody>
      </p:sp>
      <p:pic>
        <p:nvPicPr>
          <p:cNvPr id="11" name="Picture Placeholder 14" descr="Check icon">
            <a:extLst>
              <a:ext uri="{FF2B5EF4-FFF2-40B4-BE49-F238E27FC236}">
                <a16:creationId xmlns:a16="http://schemas.microsoft.com/office/drawing/2014/main" xmlns="" id="{380A2BFD-1794-4338-8BAC-66A30B88D033}"/>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a:xfrm>
            <a:off x="6219982" y="766777"/>
            <a:ext cx="576000" cy="576000"/>
          </a:xfrm>
        </p:spPr>
      </p:pic>
      <p:pic>
        <p:nvPicPr>
          <p:cNvPr id="13" name="Picture Placeholder 18" descr="Check icon">
            <a:extLst>
              <a:ext uri="{FF2B5EF4-FFF2-40B4-BE49-F238E27FC236}">
                <a16:creationId xmlns:a16="http://schemas.microsoft.com/office/drawing/2014/main" xmlns="" id="{138322BF-F85B-4C19-9968-C0582151091B}"/>
              </a:ext>
            </a:extLst>
          </p:cNvPr>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a:xfrm>
            <a:off x="6219982" y="3756797"/>
            <a:ext cx="576000" cy="576001"/>
          </a:xfrm>
        </p:spPr>
      </p:pic>
      <p:sp>
        <p:nvSpPr>
          <p:cNvPr id="14" name="object 13" descr="Beige rectangle">
            <a:extLst>
              <a:ext uri="{FF2B5EF4-FFF2-40B4-BE49-F238E27FC236}">
                <a16:creationId xmlns:a16="http://schemas.microsoft.com/office/drawing/2014/main" xmlns="" id="{FEBB8673-0A72-4C5C-8239-7EF600504010}"/>
              </a:ext>
            </a:extLst>
          </p:cNvPr>
          <p:cNvSpPr/>
          <p:nvPr/>
        </p:nvSpPr>
        <p:spPr>
          <a:xfrm>
            <a:off x="915657" y="1732553"/>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09675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xmlns=""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xmlns=""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Tree>
    <p:extLst>
      <p:ext uri="{BB962C8B-B14F-4D97-AF65-F5344CB8AC3E}">
        <p14:creationId xmlns:p14="http://schemas.microsoft.com/office/powerpoint/2010/main" val="3289977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118CE8-9293-4220-BA3B-5D353B13ABC9}">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0</TotalTime>
  <Words>445</Words>
  <Application>Microsoft Office PowerPoint</Application>
  <PresentationFormat>Widescreen</PresentationFormat>
  <Paragraphs>74</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vt:lpstr>
      <vt:lpstr>Calibri</vt:lpstr>
      <vt:lpstr>Gill Sans MT</vt:lpstr>
      <vt:lpstr>Office Theme</vt:lpstr>
      <vt:lpstr>Professionalism</vt:lpstr>
      <vt:lpstr>WHAT IS PROFESSIONALSIM??</vt:lpstr>
      <vt:lpstr>Professionalism</vt:lpstr>
      <vt:lpstr>KEYWORDS</vt:lpstr>
      <vt:lpstr>KEYWORDS</vt:lpstr>
      <vt:lpstr>KEYWORDS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2020-09-20T04:28:11Z</dcterms:created>
  <dcterms:modified xsi:type="dcterms:W3CDTF">2020-09-20T04:57:57Z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