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434C-B166-403D-9777-0DC905DA2ECC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BED-F698-4459-9033-1F4E7370C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4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03E4C07-9D86-4DC9-B7D8-9AE47A2ABD98}" type="datetime"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2/19/2020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632FC8-F43D-47EA-9E89-93F2EB658232}" type="slidenum">
              <a:rPr lang="en-US" sz="900" b="0" strike="noStrike" spc="-1" smtClean="0">
                <a:solidFill>
                  <a:srgbClr val="90C226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140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03E4C07-9D86-4DC9-B7D8-9AE47A2ABD98}" type="datetime"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2/19/2020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632FC8-F43D-47EA-9E89-93F2EB658232}" type="slidenum">
              <a:rPr lang="en-US" sz="900" b="0" strike="noStrike" spc="-1" smtClean="0">
                <a:solidFill>
                  <a:srgbClr val="90C226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557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03E4C07-9D86-4DC9-B7D8-9AE47A2ABD98}" type="datetime"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2/19/2020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632FC8-F43D-47EA-9E89-93F2EB658232}" type="slidenum">
              <a:rPr lang="en-US" sz="900" b="0" strike="noStrike" spc="-1" smtClean="0">
                <a:solidFill>
                  <a:srgbClr val="90C226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44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03E4C07-9D86-4DC9-B7D8-9AE47A2ABD98}" type="datetime"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2/19/2020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632FC8-F43D-47EA-9E89-93F2EB658232}" type="slidenum">
              <a:rPr lang="en-US" sz="900" b="0" strike="noStrike" spc="-1" smtClean="0">
                <a:solidFill>
                  <a:srgbClr val="90C226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2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03E4C07-9D86-4DC9-B7D8-9AE47A2ABD98}" type="datetime"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2/19/2020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632FC8-F43D-47EA-9E89-93F2EB658232}" type="slidenum">
              <a:rPr lang="en-US" sz="900" b="0" strike="noStrike" spc="-1" smtClean="0">
                <a:solidFill>
                  <a:srgbClr val="90C226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66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03E4C07-9D86-4DC9-B7D8-9AE47A2ABD98}" type="datetime"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2/19/2020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632FC8-F43D-47EA-9E89-93F2EB658232}" type="slidenum">
              <a:rPr lang="en-US" sz="900" b="0" strike="noStrike" spc="-1" smtClean="0">
                <a:solidFill>
                  <a:srgbClr val="90C226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439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434C-B166-403D-9777-0DC905DA2ECC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1BED-F698-4459-9033-1F4E7370CD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5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03E4C07-9D86-4DC9-B7D8-9AE47A2ABD98}" type="datetime"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2/19/2020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632FC8-F43D-47EA-9E89-93F2EB658232}" type="slidenum">
              <a:rPr lang="en-US" sz="900" b="0" strike="noStrike" spc="-1" smtClean="0">
                <a:solidFill>
                  <a:srgbClr val="90C226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502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03E4C07-9D86-4DC9-B7D8-9AE47A2ABD98}" type="datetime"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2/19/2020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632FC8-F43D-47EA-9E89-93F2EB658232}" type="slidenum">
              <a:rPr lang="en-US" sz="900" b="0" strike="noStrike" spc="-1" smtClean="0">
                <a:solidFill>
                  <a:srgbClr val="90C226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777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F03E4C07-9D86-4DC9-B7D8-9AE47A2ABD98}" type="datetime"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2/19/2020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47632FC8-F43D-47EA-9E89-93F2EB658232}" type="slidenum">
              <a:rPr lang="en-US" sz="900" b="0" strike="noStrike" spc="-1" smtClean="0">
                <a:solidFill>
                  <a:srgbClr val="90C226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125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9B8465B8-59A2-4ECD-A8CF-34E106C4C9AA}" type="datetime">
              <a:rPr lang="en-US" sz="900" b="0" strike="noStrike" spc="-1" smtClean="0">
                <a:solidFill>
                  <a:srgbClr val="8B8B8B"/>
                </a:solidFill>
                <a:latin typeface="Trebuchet MS"/>
              </a:rPr>
              <a:t>2/19/2020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78934CF-B5EA-4C15-A1F5-4564DEBC5103}" type="slidenum">
              <a:rPr lang="en-US" sz="900" b="0" strike="noStrike" spc="-1" smtClean="0">
                <a:solidFill>
                  <a:srgbClr val="90C226"/>
                </a:solidFill>
                <a:latin typeface="Trebuchet MS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07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523880" y="1122480"/>
            <a:ext cx="9143640" cy="740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latin typeface="Trebuchet MS"/>
              </a:rPr>
              <a:t>Idea/Approach Details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1523880" y="2144880"/>
            <a:ext cx="9143640" cy="339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30859" y="2009868"/>
            <a:ext cx="9823010" cy="38567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b="1" spc="-1" dirty="0">
                <a:solidFill>
                  <a:srgbClr val="000000"/>
                </a:solidFill>
                <a:latin typeface="Trebuchet MS"/>
              </a:rPr>
              <a:t>Ministry/Organization Name:</a:t>
            </a:r>
            <a:r>
              <a:rPr lang="en-US" spc="-1" dirty="0">
                <a:solidFill>
                  <a:srgbClr val="000000"/>
                </a:solidFill>
                <a:latin typeface="Trebuchet MS"/>
              </a:rPr>
              <a:t> Government of Uttarakhand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b="1" spc="-1" dirty="0">
                <a:solidFill>
                  <a:srgbClr val="000000"/>
                </a:solidFill>
                <a:latin typeface="Trebuchet MS"/>
              </a:rPr>
              <a:t>Problem Statement:</a:t>
            </a:r>
            <a:r>
              <a:rPr lang="en-US" spc="-1" dirty="0">
                <a:solidFill>
                  <a:srgbClr val="000000"/>
                </a:solidFill>
                <a:latin typeface="Trebuchet MS"/>
              </a:rPr>
              <a:t> Lack of technological intervention in value addition of agriculture products produced by SHGs(Self Help Group) /FPGs(Farmer Producing Group)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b="1" spc="-1" dirty="0">
                <a:solidFill>
                  <a:srgbClr val="000000"/>
                </a:solidFill>
                <a:latin typeface="Trebuchet MS"/>
              </a:rPr>
              <a:t>Team Name:</a:t>
            </a:r>
            <a:r>
              <a:rPr lang="en-US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latin typeface="Trebuchet MS"/>
              </a:rPr>
              <a:t>Connect_Tech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b="1" spc="-1" dirty="0">
                <a:solidFill>
                  <a:srgbClr val="000000"/>
                </a:solidFill>
                <a:latin typeface="Trebuchet MS"/>
              </a:rPr>
              <a:t>Team Leader Name:</a:t>
            </a:r>
            <a:r>
              <a:rPr lang="en-US" spc="-1" dirty="0">
                <a:solidFill>
                  <a:srgbClr val="000000"/>
                </a:solidFill>
                <a:latin typeface="Trebuchet MS"/>
              </a:rPr>
              <a:t> Bhagyashri Sangtani</a:t>
            </a: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b="1" spc="-1" dirty="0">
                <a:solidFill>
                  <a:srgbClr val="000000"/>
                </a:solidFill>
                <a:latin typeface="Trebuchet MS"/>
              </a:rPr>
              <a:t>College code:</a:t>
            </a:r>
            <a:r>
              <a:rPr lang="en-US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latin typeface="Trebuchet MS"/>
              </a:rPr>
              <a:t> 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90480" y="236880"/>
            <a:ext cx="10810440" cy="4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 fontScale="7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latin typeface="Trebuchet MS"/>
              </a:rPr>
              <a:t>Idea/Approach Details</a:t>
            </a:r>
            <a:endParaRPr lang="en-US" sz="3600" b="0" strike="noStrike" spc="-1" dirty="0">
              <a:latin typeface="Trebuchet MS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933480" y="6013440"/>
            <a:ext cx="10419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1069" y="769545"/>
            <a:ext cx="6699565" cy="602055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endParaRPr lang="en-US" sz="1600" b="1" i="1" spc="-1" dirty="0" smtClean="0">
              <a:solidFill>
                <a:schemeClr val="tx1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600" b="1" i="1" spc="-1" dirty="0" smtClean="0">
              <a:solidFill>
                <a:schemeClr val="tx1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600" b="1" i="1" spc="-1" dirty="0">
              <a:solidFill>
                <a:schemeClr val="tx1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US" sz="1600" b="1" i="1" spc="-1" dirty="0" smtClean="0">
                <a:solidFill>
                  <a:schemeClr val="tx1"/>
                </a:solidFill>
                <a:latin typeface="Trebuchet MS"/>
              </a:rPr>
              <a:t>Main </a:t>
            </a:r>
            <a:r>
              <a:rPr lang="en-US" sz="1600" b="1" i="1" spc="-1" dirty="0">
                <a:solidFill>
                  <a:schemeClr val="tx1"/>
                </a:solidFill>
                <a:latin typeface="Trebuchet MS"/>
              </a:rPr>
              <a:t>Idea: 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Providing Technological intervention in value added products produced by SHGs and FPGs through an e-commerce platform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i="1" spc="-1" dirty="0">
                <a:solidFill>
                  <a:schemeClr val="tx1"/>
                </a:solidFill>
                <a:latin typeface="Trebuchet MS"/>
              </a:rPr>
              <a:t>Solution:</a:t>
            </a:r>
            <a:endParaRPr lang="en-US" sz="1600" spc="-1" dirty="0">
              <a:solidFill>
                <a:schemeClr val="tx1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Direct </a:t>
            </a:r>
            <a:r>
              <a:rPr lang="en-US" sz="1600" spc="-1" dirty="0">
                <a:solidFill>
                  <a:schemeClr val="tx1"/>
                </a:solidFill>
                <a:latin typeface="Trebuchet MS"/>
              </a:rPr>
              <a:t>link between farmers and SHG’s for the benefit of both.(Diagram)</a:t>
            </a:r>
            <a:endParaRPr lang="en-US" sz="1600" spc="-1" dirty="0">
              <a:solidFill>
                <a:schemeClr val="tx1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chemeClr val="tx1"/>
                </a:solidFill>
                <a:latin typeface="Trebuchet MS"/>
              </a:rPr>
              <a:t>Providing a platform for FPG formation which in turn provide better value for similar produce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.</a:t>
            </a:r>
          </a:p>
          <a:p>
            <a:pPr marL="285840" indent="-285480">
              <a:buClr>
                <a:srgbClr val="000000"/>
              </a:buClr>
              <a:buFont typeface="Arial"/>
              <a:buChar char="•"/>
            </a:pP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Value Addition: Selling value added products prepared with the help of SHGs and FPGs on the platform. Example – collectively preparing floor from wheat.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 </a:t>
            </a:r>
            <a:endParaRPr lang="en-US" sz="1600" spc="-1" dirty="0">
              <a:solidFill>
                <a:schemeClr val="tx1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chemeClr val="tx1"/>
                </a:solidFill>
                <a:latin typeface="Trebuchet MS"/>
              </a:rPr>
              <a:t>Technological Interventions: 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Chatbots for assisting farmers (in local language), route optimization for delivery of produce to consumers.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chemeClr val="tx1"/>
              </a:solid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600" b="1" i="1" spc="-1" dirty="0">
                <a:solidFill>
                  <a:schemeClr val="tx1"/>
                </a:solidFill>
                <a:latin typeface="Trebuchet MS"/>
              </a:rPr>
              <a:t>Promotion </a:t>
            </a:r>
            <a:r>
              <a:rPr lang="en-US" sz="1600" b="1" i="1" spc="-1" dirty="0" smtClean="0">
                <a:solidFill>
                  <a:schemeClr val="tx1"/>
                </a:solidFill>
                <a:latin typeface="Trebuchet MS"/>
              </a:rPr>
              <a:t>Avenues:</a:t>
            </a:r>
            <a:r>
              <a:rPr lang="en-US" sz="1600" b="1" spc="-1" dirty="0" smtClean="0">
                <a:solidFill>
                  <a:schemeClr val="tx1"/>
                </a:solidFill>
                <a:latin typeface="Trebuchet MS"/>
              </a:rPr>
              <a:t> 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Television / Radio</a:t>
            </a:r>
            <a:r>
              <a:rPr lang="en-US" sz="1600" spc="-1" dirty="0" smtClean="0">
                <a:solidFill>
                  <a:schemeClr val="tx1"/>
                </a:solidFill>
                <a:latin typeface="Arial"/>
              </a:rPr>
              <a:t>, 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Social Media Sites, Promotion through NGOs, Newspaper Advertising</a:t>
            </a:r>
            <a:r>
              <a:rPr lang="en-US" sz="1600" spc="-1" dirty="0" smtClean="0">
                <a:solidFill>
                  <a:schemeClr val="tx1"/>
                </a:solidFill>
                <a:latin typeface="Arial"/>
              </a:rPr>
              <a:t>, 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Reaching </a:t>
            </a:r>
            <a:r>
              <a:rPr lang="en-US" sz="1600" spc="-1" dirty="0">
                <a:solidFill>
                  <a:schemeClr val="tx1"/>
                </a:solidFill>
                <a:latin typeface="Trebuchet MS"/>
              </a:rPr>
              <a:t>out to Gram 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Panchayats</a:t>
            </a:r>
            <a:r>
              <a:rPr lang="en-US" sz="1600" spc="-1" dirty="0" smtClean="0">
                <a:solidFill>
                  <a:schemeClr val="tx1"/>
                </a:solidFill>
                <a:latin typeface="Arial"/>
              </a:rPr>
              <a:t>, 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School </a:t>
            </a:r>
            <a:r>
              <a:rPr lang="en-US" sz="1600" spc="-1" dirty="0">
                <a:solidFill>
                  <a:schemeClr val="tx1"/>
                </a:solidFill>
                <a:latin typeface="Trebuchet MS"/>
              </a:rPr>
              <a:t>and College 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Campaigns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1600" spc="-1" dirty="0" smtClean="0">
              <a:solidFill>
                <a:schemeClr val="tx1"/>
              </a:solidFill>
              <a:latin typeface="Trebuchet MS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1600" b="1" i="1" spc="-1" dirty="0" smtClean="0">
                <a:solidFill>
                  <a:schemeClr val="tx1"/>
                </a:solidFill>
                <a:latin typeface="Trebuchet MS"/>
              </a:rPr>
              <a:t>Technology </a:t>
            </a:r>
            <a:r>
              <a:rPr lang="en-US" sz="1600" b="1" i="1" spc="-1" dirty="0">
                <a:solidFill>
                  <a:schemeClr val="tx1"/>
                </a:solidFill>
                <a:latin typeface="Trebuchet MS"/>
              </a:rPr>
              <a:t>Stack</a:t>
            </a:r>
            <a:r>
              <a:rPr lang="en-US" sz="1600" spc="-1" dirty="0">
                <a:solidFill>
                  <a:schemeClr val="tx1"/>
                </a:solidFill>
                <a:latin typeface="Trebuchet MS"/>
              </a:rPr>
              <a:t>: HTML, CSS, JavaScript, PHP, 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SQL,</a:t>
            </a:r>
          </a:p>
          <a:p>
            <a:pPr marL="457560" lvl="1">
              <a:buClr>
                <a:srgbClr val="000000"/>
              </a:buClr>
            </a:pPr>
            <a:r>
              <a:rPr lang="en-US" sz="1600" spc="-1" dirty="0">
                <a:solidFill>
                  <a:schemeClr val="tx1"/>
                </a:solidFill>
                <a:latin typeface="Trebuchet MS"/>
              </a:rPr>
              <a:t>	</a:t>
            </a:r>
            <a:r>
              <a:rPr lang="en-US" sz="1600" spc="-1" dirty="0" smtClean="0">
                <a:solidFill>
                  <a:schemeClr val="tx1"/>
                </a:solidFill>
                <a:latin typeface="Trebuchet MS"/>
              </a:rPr>
              <a:t>		AI,ML,Blockchain</a:t>
            </a:r>
            <a:endParaRPr lang="en-US" sz="1600" spc="-1" dirty="0">
              <a:solidFill>
                <a:schemeClr val="tx1"/>
              </a:solidFill>
              <a:latin typeface="Arial"/>
            </a:endParaRP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endParaRPr lang="en-US" sz="1600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362" y="891766"/>
            <a:ext cx="4310257" cy="2765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871" y="3858886"/>
            <a:ext cx="4735238" cy="2866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913680" y="104760"/>
            <a:ext cx="10353240" cy="676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>
                <a:latin typeface="Trebuchet MS"/>
              </a:rPr>
              <a:t>                      Idea/Approach Details</a:t>
            </a:r>
          </a:p>
        </p:txBody>
      </p:sp>
      <p:sp>
        <p:nvSpPr>
          <p:cNvPr id="171" name="TextShape 2"/>
          <p:cNvSpPr txBox="1"/>
          <p:nvPr/>
        </p:nvSpPr>
        <p:spPr>
          <a:xfrm>
            <a:off x="837000" y="1396080"/>
            <a:ext cx="5060160" cy="4058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061702" y="1080968"/>
            <a:ext cx="4363771" cy="477838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3260" indent="-342900">
              <a:lnSpc>
                <a:spcPct val="100000"/>
              </a:lnSpc>
              <a:spcBef>
                <a:spcPts val="1001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000000"/>
                </a:solidFill>
                <a:latin typeface="Trebuchet MS"/>
              </a:rPr>
              <a:t>Dependencies</a:t>
            </a:r>
            <a:endParaRPr lang="en-US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SzPct val="80000"/>
              <a:buFont typeface="+mj-lt"/>
              <a:buAutoNum type="arabicPeriod"/>
            </a:pPr>
            <a:r>
              <a:rPr lang="en-US" b="0" strike="noStrike" spc="-1" dirty="0" smtClean="0">
                <a:solidFill>
                  <a:srgbClr val="000000"/>
                </a:solidFill>
                <a:latin typeface="Trebuchet MS"/>
              </a:rPr>
              <a:t>Farmer must upload produce details before any consumer can buy.</a:t>
            </a:r>
            <a:endParaRPr lang="en-US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SzPct val="80000"/>
              <a:buFont typeface="+mj-lt"/>
              <a:buAutoNum type="arabicPeriod"/>
            </a:pPr>
            <a:r>
              <a:rPr lang="en-US" b="0" strike="noStrike" spc="-1" dirty="0" smtClean="0">
                <a:solidFill>
                  <a:srgbClr val="000000"/>
                </a:solidFill>
                <a:latin typeface="Trebuchet MS"/>
              </a:rPr>
              <a:t>Produce should be delivered.</a:t>
            </a:r>
            <a:endParaRPr lang="en-US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SzPct val="80000"/>
              <a:buFont typeface="+mj-lt"/>
              <a:buAutoNum type="arabicPeriod"/>
            </a:pPr>
            <a:r>
              <a:rPr lang="en-US" b="0" strike="noStrike" spc="-1" dirty="0" smtClean="0">
                <a:solidFill>
                  <a:srgbClr val="000000"/>
                </a:solidFill>
                <a:latin typeface="Trebuchet MS"/>
              </a:rPr>
              <a:t>Farmer must receive a message after payment is completed.</a:t>
            </a:r>
            <a:endParaRPr lang="en-US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8" y="1335003"/>
            <a:ext cx="5283364" cy="4270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</TotalTime>
  <Words>217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problem Statement</dc:title>
  <dc:subject/>
  <dc:creator>Ramaa Kasande</dc:creator>
  <dc:description/>
  <cp:lastModifiedBy>Ramaa Kasande</cp:lastModifiedBy>
  <cp:revision>43</cp:revision>
  <dcterms:created xsi:type="dcterms:W3CDTF">2020-01-14T06:23:13Z</dcterms:created>
  <dcterms:modified xsi:type="dcterms:W3CDTF">2020-02-19T07:47:10Z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