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0" r:id="rId4"/>
    <p:sldId id="264" r:id="rId5"/>
    <p:sldId id="265" r:id="rId6"/>
    <p:sldId id="281" r:id="rId7"/>
    <p:sldId id="280" r:id="rId8"/>
    <p:sldId id="257" r:id="rId9"/>
    <p:sldId id="266" r:id="rId10"/>
    <p:sldId id="279" r:id="rId11"/>
    <p:sldId id="267" r:id="rId12"/>
    <p:sldId id="271" r:id="rId13"/>
    <p:sldId id="278" r:id="rId14"/>
    <p:sldId id="272" r:id="rId15"/>
    <p:sldId id="273" r:id="rId16"/>
    <p:sldId id="260" r:id="rId17"/>
    <p:sldId id="261" r:id="rId18"/>
    <p:sldId id="277" r:id="rId19"/>
    <p:sldId id="269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917F-8832-4223-A023-EB02FB067F9B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F395-922E-42DD-BBD9-88B145A96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08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917F-8832-4223-A023-EB02FB067F9B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F395-922E-42DD-BBD9-88B145A96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65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917F-8832-4223-A023-EB02FB067F9B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F395-922E-42DD-BBD9-88B145A96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40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917F-8832-4223-A023-EB02FB067F9B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F395-922E-42DD-BBD9-88B145A96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32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917F-8832-4223-A023-EB02FB067F9B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F395-922E-42DD-BBD9-88B145A96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69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917F-8832-4223-A023-EB02FB067F9B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F395-922E-42DD-BBD9-88B145A96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87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917F-8832-4223-A023-EB02FB067F9B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F395-922E-42DD-BBD9-88B145A96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82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917F-8832-4223-A023-EB02FB067F9B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F395-922E-42DD-BBD9-88B145A96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3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917F-8832-4223-A023-EB02FB067F9B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F395-922E-42DD-BBD9-88B145A96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17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917F-8832-4223-A023-EB02FB067F9B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F395-922E-42DD-BBD9-88B145A96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15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917F-8832-4223-A023-EB02FB067F9B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F395-922E-42DD-BBD9-88B145A96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2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D917F-8832-4223-A023-EB02FB067F9B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CF395-922E-42DD-BBD9-88B145A96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84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se.buffalo.edu/~bthora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Defense Against Content-Sensitive Web </a:t>
            </a:r>
            <a:r>
              <a:rPr lang="en-US" b="1" dirty="0" smtClean="0"/>
              <a:t>Bots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8046" y="4589416"/>
            <a:ext cx="2899954" cy="66838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dirty="0" smtClean="0"/>
              <a:t>Presented by</a:t>
            </a:r>
          </a:p>
          <a:p>
            <a:pPr algn="l"/>
            <a:r>
              <a:rPr lang="en-IN" dirty="0" smtClean="0"/>
              <a:t>-Bhagyashri Thorat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8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Math.floor</a:t>
            </a:r>
            <a:r>
              <a:rPr lang="en-US" alt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function returns the largest integer less than or equal to a given number.</a:t>
            </a:r>
            <a:r>
              <a:rPr lang="en-US" altLang="en-US" sz="1400" dirty="0"/>
              <a:t> </a:t>
            </a:r>
            <a:endParaRPr lang="en-US" altLang="en-US" sz="1400" dirty="0" smtClean="0"/>
          </a:p>
          <a:p>
            <a:pPr lvl="0"/>
            <a:r>
              <a:rPr lang="en-US" altLang="en-US" dirty="0">
                <a:latin typeface="Arial" panose="020B0604020202020204" pitchFamily="34" charset="0"/>
              </a:rPr>
              <a:t>The </a:t>
            </a:r>
            <a:r>
              <a:rPr lang="en-US" altLang="en-US" dirty="0" err="1">
                <a:latin typeface="Arial" panose="020B0604020202020204" pitchFamily="34" charset="0"/>
              </a:rPr>
              <a:t>Math.random</a:t>
            </a:r>
            <a:r>
              <a:rPr lang="en-US" altLang="en-US" dirty="0">
                <a:latin typeface="Arial" panose="020B0604020202020204" pitchFamily="34" charset="0"/>
              </a:rPr>
              <a:t>() function returns a floating-point, pseudo-random number in the range 0–1 (inclusive of 0, but not 1) with approximately uniform distribution over that range — which you can then scale to your desired range.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0"/>
            <a:r>
              <a:rPr lang="en-US" altLang="en-US" dirty="0" smtClean="0">
                <a:latin typeface="Arial" panose="020B0604020202020204" pitchFamily="34" charset="0"/>
              </a:rPr>
              <a:t>The </a:t>
            </a:r>
            <a:r>
              <a:rPr lang="en-US" altLang="en-US" dirty="0">
                <a:latin typeface="Arial" panose="020B0604020202020204" pitchFamily="34" charset="0"/>
              </a:rPr>
              <a:t>implementation selects the initial seed to the random number generation algorithm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740" y="879566"/>
            <a:ext cx="8032333" cy="5288689"/>
          </a:xfrm>
        </p:spPr>
      </p:pic>
    </p:spTree>
    <p:extLst>
      <p:ext uri="{BB962C8B-B14F-4D97-AF65-F5344CB8AC3E}">
        <p14:creationId xmlns:p14="http://schemas.microsoft.com/office/powerpoint/2010/main" val="40056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29" y="533750"/>
            <a:ext cx="2734040" cy="564321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1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871503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6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37730"/>
            <a:ext cx="10515600" cy="1127128"/>
          </a:xfrm>
        </p:spPr>
      </p:pic>
    </p:spTree>
    <p:extLst>
      <p:ext uri="{BB962C8B-B14F-4D97-AF65-F5344CB8AC3E}">
        <p14:creationId xmlns:p14="http://schemas.microsoft.com/office/powerpoint/2010/main" val="50491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57" y="3439887"/>
            <a:ext cx="10805043" cy="1093522"/>
          </a:xfrm>
        </p:spPr>
      </p:pic>
    </p:spTree>
    <p:extLst>
      <p:ext uri="{BB962C8B-B14F-4D97-AF65-F5344CB8AC3E}">
        <p14:creationId xmlns:p14="http://schemas.microsoft.com/office/powerpoint/2010/main" val="29885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 2: Using cheerio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Cheerio operates over a DOM-like structure generated through string parsing </a:t>
            </a:r>
            <a:r>
              <a:rPr lang="en-US" dirty="0" smtClean="0"/>
              <a:t>only</a:t>
            </a:r>
          </a:p>
          <a:p>
            <a:r>
              <a:rPr lang="en-US" dirty="0"/>
              <a:t>This allows it to be much faster than </a:t>
            </a:r>
            <a:r>
              <a:rPr lang="en-US" dirty="0" err="1"/>
              <a:t>jsDom</a:t>
            </a:r>
            <a:r>
              <a:rPr lang="en-US" dirty="0"/>
              <a:t> at the cost of some fidelity. </a:t>
            </a:r>
            <a:endParaRPr lang="en-US" dirty="0" smtClean="0"/>
          </a:p>
          <a:p>
            <a:r>
              <a:rPr lang="en-US" dirty="0"/>
              <a:t>Using cheerio (which provides </a:t>
            </a:r>
            <a:r>
              <a:rPr lang="en-US" dirty="0" err="1"/>
              <a:t>jquery</a:t>
            </a:r>
            <a:r>
              <a:rPr lang="en-US" dirty="0"/>
              <a:t> like access to html) + something to retrieve html like request.</a:t>
            </a:r>
          </a:p>
          <a:p>
            <a:r>
              <a:rPr lang="en-US" dirty="0"/>
              <a:t>The parsing options in cheerio are taken directly from htmlparser2, therefore any options that can be used in </a:t>
            </a:r>
            <a:r>
              <a:rPr lang="en-US" dirty="0" err="1"/>
              <a:t>htmlparser</a:t>
            </a:r>
            <a:r>
              <a:rPr lang="en-US" dirty="0"/>
              <a:t> are valid in cheerio as well.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1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371" y="808426"/>
            <a:ext cx="5573486" cy="5598451"/>
          </a:xfrm>
        </p:spPr>
      </p:pic>
    </p:spTree>
    <p:extLst>
      <p:ext uri="{BB962C8B-B14F-4D97-AF65-F5344CB8AC3E}">
        <p14:creationId xmlns:p14="http://schemas.microsoft.com/office/powerpoint/2010/main" val="87971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45" y="706097"/>
            <a:ext cx="9725984" cy="5470866"/>
          </a:xfrm>
        </p:spPr>
      </p:pic>
    </p:spTree>
    <p:extLst>
      <p:ext uri="{BB962C8B-B14F-4D97-AF65-F5344CB8AC3E}">
        <p14:creationId xmlns:p14="http://schemas.microsoft.com/office/powerpoint/2010/main" val="6014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70" y="2793419"/>
            <a:ext cx="7620660" cy="2415749"/>
          </a:xfrm>
        </p:spPr>
      </p:pic>
    </p:spTree>
    <p:extLst>
      <p:ext uri="{BB962C8B-B14F-4D97-AF65-F5344CB8AC3E}">
        <p14:creationId xmlns:p14="http://schemas.microsoft.com/office/powerpoint/2010/main" val="268345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Randomize the class name.</a:t>
            </a:r>
          </a:p>
          <a:p>
            <a:r>
              <a:rPr lang="en-US" dirty="0" smtClean="0"/>
              <a:t>The </a:t>
            </a:r>
            <a:r>
              <a:rPr lang="en-US" dirty="0"/>
              <a:t>page has totally 109 an elements but only one “Add to cart” button. </a:t>
            </a:r>
            <a:endParaRPr lang="en-US" dirty="0" smtClean="0"/>
          </a:p>
          <a:p>
            <a:r>
              <a:rPr lang="en-US" dirty="0" smtClean="0"/>
              <a:t>Libraries used:</a:t>
            </a:r>
          </a:p>
          <a:p>
            <a:pPr lvl="1"/>
            <a:r>
              <a:rPr lang="en-US" dirty="0" smtClean="0"/>
              <a:t>Htmlparser2</a:t>
            </a:r>
          </a:p>
          <a:p>
            <a:pPr lvl="1"/>
            <a:r>
              <a:rPr lang="en-IN" dirty="0" err="1" smtClean="0"/>
              <a:t>htmlparser</a:t>
            </a:r>
            <a:r>
              <a:rPr lang="en-IN" dirty="0" smtClean="0"/>
              <a:t>-to-html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Optional:</a:t>
            </a:r>
          </a:p>
          <a:p>
            <a:pPr lvl="1"/>
            <a:r>
              <a:rPr lang="en-US" dirty="0" smtClean="0"/>
              <a:t>Cheerio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Demo: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13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8629" y="3709851"/>
            <a:ext cx="4484914" cy="74022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4800" dirty="0" smtClean="0"/>
              <a:t>Thank You!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43658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Link to my 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9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4" y="565422"/>
            <a:ext cx="10542412" cy="5930106"/>
          </a:xfrm>
        </p:spPr>
      </p:pic>
    </p:spTree>
    <p:extLst>
      <p:ext uri="{BB962C8B-B14F-4D97-AF65-F5344CB8AC3E}">
        <p14:creationId xmlns:p14="http://schemas.microsoft.com/office/powerpoint/2010/main" val="377302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1" y="519113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43" y="1053737"/>
            <a:ext cx="9200436" cy="5123226"/>
          </a:xfrm>
        </p:spPr>
      </p:pic>
    </p:spTree>
    <p:extLst>
      <p:ext uri="{BB962C8B-B14F-4D97-AF65-F5344CB8AC3E}">
        <p14:creationId xmlns:p14="http://schemas.microsoft.com/office/powerpoint/2010/main" val="7326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33253"/>
            <a:ext cx="6020317" cy="5543710"/>
          </a:xfrm>
        </p:spPr>
      </p:pic>
    </p:spTree>
    <p:extLst>
      <p:ext uri="{BB962C8B-B14F-4D97-AF65-F5344CB8AC3E}">
        <p14:creationId xmlns:p14="http://schemas.microsoft.com/office/powerpoint/2010/main" val="6385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DOM Traversal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Recursive</a:t>
            </a:r>
          </a:p>
          <a:p>
            <a:r>
              <a:rPr lang="en-IN" dirty="0" smtClean="0"/>
              <a:t>Non recursive</a:t>
            </a:r>
          </a:p>
          <a:p>
            <a:r>
              <a:rPr lang="en-IN" dirty="0" smtClean="0"/>
              <a:t>DFT</a:t>
            </a:r>
          </a:p>
          <a:p>
            <a:r>
              <a:rPr lang="en-IN" dirty="0" smtClean="0"/>
              <a:t>BFT</a:t>
            </a:r>
          </a:p>
          <a:p>
            <a:endParaRPr lang="en-IN" dirty="0" smtClean="0"/>
          </a:p>
          <a:p>
            <a:r>
              <a:rPr lang="en-IN" dirty="0" smtClean="0"/>
              <a:t>I have used the DFS approach.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461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29" y="957558"/>
            <a:ext cx="9217015" cy="5184571"/>
          </a:xfrm>
        </p:spPr>
      </p:pic>
    </p:spTree>
    <p:extLst>
      <p:ext uri="{BB962C8B-B14F-4D97-AF65-F5344CB8AC3E}">
        <p14:creationId xmlns:p14="http://schemas.microsoft.com/office/powerpoint/2010/main" val="288264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91</Words>
  <Application>Microsoft Office PowerPoint</Application>
  <PresentationFormat>Widescreen</PresentationFormat>
  <Paragraphs>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Defense Against Content-Sensitive Web Bots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DOM Traversal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 2: Using cheerio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Bhagyashri Thorat</dc:creator>
  <cp:lastModifiedBy>Bhagyashri Thorat</cp:lastModifiedBy>
  <cp:revision>21</cp:revision>
  <dcterms:created xsi:type="dcterms:W3CDTF">2018-11-24T16:29:23Z</dcterms:created>
  <dcterms:modified xsi:type="dcterms:W3CDTF">2018-12-03T19:23:55Z</dcterms:modified>
</cp:coreProperties>
</file>