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6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5F0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620" y="453923"/>
            <a:ext cx="1379054" cy="21128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5145" y="454558"/>
            <a:ext cx="961859" cy="24938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81300" y="453288"/>
            <a:ext cx="2216492" cy="25065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6155" y="3166872"/>
            <a:ext cx="4924044" cy="1045463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473455" y="3154172"/>
            <a:ext cx="4949825" cy="1071245"/>
          </a:xfrm>
          <a:custGeom>
            <a:avLst/>
            <a:gdLst/>
            <a:ahLst/>
            <a:cxnLst/>
            <a:rect l="l" t="t" r="r" b="b"/>
            <a:pathLst>
              <a:path w="4949825" h="1071245">
                <a:moveTo>
                  <a:pt x="4943094" y="1070864"/>
                </a:moveTo>
                <a:lnTo>
                  <a:pt x="6350" y="1070864"/>
                </a:lnTo>
                <a:lnTo>
                  <a:pt x="4381" y="1070559"/>
                </a:lnTo>
                <a:lnTo>
                  <a:pt x="2616" y="1069657"/>
                </a:lnTo>
                <a:lnTo>
                  <a:pt x="1206" y="1068247"/>
                </a:lnTo>
                <a:lnTo>
                  <a:pt x="304" y="1066482"/>
                </a:lnTo>
                <a:lnTo>
                  <a:pt x="0" y="1064514"/>
                </a:lnTo>
                <a:lnTo>
                  <a:pt x="0" y="6350"/>
                </a:lnTo>
                <a:lnTo>
                  <a:pt x="6350" y="0"/>
                </a:lnTo>
                <a:lnTo>
                  <a:pt x="4943094" y="0"/>
                </a:lnTo>
                <a:lnTo>
                  <a:pt x="4949444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058164"/>
                </a:lnTo>
                <a:lnTo>
                  <a:pt x="6350" y="1058164"/>
                </a:lnTo>
                <a:lnTo>
                  <a:pt x="12700" y="1064514"/>
                </a:lnTo>
                <a:lnTo>
                  <a:pt x="4949444" y="1064514"/>
                </a:lnTo>
                <a:lnTo>
                  <a:pt x="4949126" y="1066482"/>
                </a:lnTo>
                <a:lnTo>
                  <a:pt x="4948224" y="1068247"/>
                </a:lnTo>
                <a:lnTo>
                  <a:pt x="4946827" y="1069657"/>
                </a:lnTo>
                <a:lnTo>
                  <a:pt x="4945049" y="1070559"/>
                </a:lnTo>
                <a:lnTo>
                  <a:pt x="4943094" y="1070864"/>
                </a:lnTo>
                <a:close/>
              </a:path>
              <a:path w="4949825" h="107124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4949825" h="1071245">
                <a:moveTo>
                  <a:pt x="4936744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4936744" y="6350"/>
                </a:lnTo>
                <a:lnTo>
                  <a:pt x="4936744" y="12700"/>
                </a:lnTo>
                <a:close/>
              </a:path>
              <a:path w="4949825" h="1071245">
                <a:moveTo>
                  <a:pt x="4936744" y="1064514"/>
                </a:moveTo>
                <a:lnTo>
                  <a:pt x="4936744" y="6350"/>
                </a:lnTo>
                <a:lnTo>
                  <a:pt x="4943094" y="12700"/>
                </a:lnTo>
                <a:lnTo>
                  <a:pt x="4949444" y="12700"/>
                </a:lnTo>
                <a:lnTo>
                  <a:pt x="4949444" y="1058164"/>
                </a:lnTo>
                <a:lnTo>
                  <a:pt x="4943094" y="1058164"/>
                </a:lnTo>
                <a:lnTo>
                  <a:pt x="4936744" y="1064514"/>
                </a:lnTo>
                <a:close/>
              </a:path>
              <a:path w="4949825" h="1071245">
                <a:moveTo>
                  <a:pt x="4949444" y="12700"/>
                </a:moveTo>
                <a:lnTo>
                  <a:pt x="4943094" y="12700"/>
                </a:lnTo>
                <a:lnTo>
                  <a:pt x="4936744" y="6350"/>
                </a:lnTo>
                <a:lnTo>
                  <a:pt x="4949444" y="6350"/>
                </a:lnTo>
                <a:lnTo>
                  <a:pt x="4949444" y="12700"/>
                </a:lnTo>
                <a:close/>
              </a:path>
              <a:path w="4949825" h="1071245">
                <a:moveTo>
                  <a:pt x="12700" y="1064514"/>
                </a:moveTo>
                <a:lnTo>
                  <a:pt x="6350" y="1058164"/>
                </a:lnTo>
                <a:lnTo>
                  <a:pt x="12700" y="1058164"/>
                </a:lnTo>
                <a:lnTo>
                  <a:pt x="12700" y="1064514"/>
                </a:lnTo>
                <a:close/>
              </a:path>
              <a:path w="4949825" h="1071245">
                <a:moveTo>
                  <a:pt x="4936744" y="1064514"/>
                </a:moveTo>
                <a:lnTo>
                  <a:pt x="12700" y="1064514"/>
                </a:lnTo>
                <a:lnTo>
                  <a:pt x="12700" y="1058164"/>
                </a:lnTo>
                <a:lnTo>
                  <a:pt x="4936744" y="1058164"/>
                </a:lnTo>
                <a:lnTo>
                  <a:pt x="4936744" y="1064514"/>
                </a:lnTo>
                <a:close/>
              </a:path>
              <a:path w="4949825" h="1071245">
                <a:moveTo>
                  <a:pt x="4949444" y="1064514"/>
                </a:moveTo>
                <a:lnTo>
                  <a:pt x="4936744" y="1064514"/>
                </a:lnTo>
                <a:lnTo>
                  <a:pt x="4943094" y="1058164"/>
                </a:lnTo>
                <a:lnTo>
                  <a:pt x="4949444" y="1058164"/>
                </a:lnTo>
                <a:lnTo>
                  <a:pt x="4949444" y="1064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214" y="406768"/>
            <a:ext cx="1205357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0665" y="1622361"/>
            <a:ext cx="5340985" cy="3227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E5F0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://www.linkedin.com/in/bhagyashri-shendge-5208441b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4BE49-5FEB-4D85-A6AF-0463CA123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" y="20320"/>
            <a:ext cx="12191239" cy="68567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2" name="object 5">
            <a:extLst>
              <a:ext uri="{FF2B5EF4-FFF2-40B4-BE49-F238E27FC236}">
                <a16:creationId xmlns:a16="http://schemas.microsoft.com/office/drawing/2014/main" id="{D0C55912-7741-477D-ACAC-71D96B8F2013}"/>
              </a:ext>
            </a:extLst>
          </p:cNvPr>
          <p:cNvGrpSpPr/>
          <p:nvPr/>
        </p:nvGrpSpPr>
        <p:grpSpPr>
          <a:xfrm>
            <a:off x="8750" y="0"/>
            <a:ext cx="3108325" cy="1351280"/>
            <a:chOff x="8750" y="0"/>
            <a:chExt cx="3108325" cy="1351280"/>
          </a:xfrm>
        </p:grpSpPr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23C74A92-2BCA-49E7-86B4-8CA2386222E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50" y="0"/>
              <a:ext cx="3107728" cy="1350860"/>
            </a:xfrm>
            <a:prstGeom prst="rect">
              <a:avLst/>
            </a:prstGeom>
          </p:spPr>
        </p:pic>
        <p:pic>
          <p:nvPicPr>
            <p:cNvPr id="14" name="object 7">
              <a:extLst>
                <a:ext uri="{FF2B5EF4-FFF2-40B4-BE49-F238E27FC236}">
                  <a16:creationId xmlns:a16="http://schemas.microsoft.com/office/drawing/2014/main" id="{BA28D15C-81F5-4A31-B797-F1B43CB7CBD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495" y="1078890"/>
              <a:ext cx="2181059" cy="250024"/>
            </a:xfrm>
            <a:prstGeom prst="rect">
              <a:avLst/>
            </a:prstGeom>
          </p:spPr>
        </p:pic>
      </p:grpSp>
      <p:pic>
        <p:nvPicPr>
          <p:cNvPr id="15" name="object 3">
            <a:extLst>
              <a:ext uri="{FF2B5EF4-FFF2-40B4-BE49-F238E27FC236}">
                <a16:creationId xmlns:a16="http://schemas.microsoft.com/office/drawing/2014/main" id="{FD69B1B0-1C25-4E6D-BB03-C99E13F4CD7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63000" y="4419600"/>
            <a:ext cx="2900870" cy="307530"/>
          </a:xfrm>
          <a:prstGeom prst="rect">
            <a:avLst/>
          </a:prstGeom>
        </p:spPr>
      </p:pic>
      <p:pic>
        <p:nvPicPr>
          <p:cNvPr id="16" name="object 4">
            <a:extLst>
              <a:ext uri="{FF2B5EF4-FFF2-40B4-BE49-F238E27FC236}">
                <a16:creationId xmlns:a16="http://schemas.microsoft.com/office/drawing/2014/main" id="{3E1993D7-593C-4F5A-BBF0-6A3E5DCB9F39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63000" y="4876800"/>
            <a:ext cx="1889315" cy="366585"/>
          </a:xfrm>
          <a:prstGeom prst="rect">
            <a:avLst/>
          </a:prstGeom>
        </p:spPr>
      </p:pic>
      <p:sp>
        <p:nvSpPr>
          <p:cNvPr id="20" name="TextBox 19">
            <a:hlinkClick r:id="rId7"/>
            <a:extLst>
              <a:ext uri="{FF2B5EF4-FFF2-40B4-BE49-F238E27FC236}">
                <a16:creationId xmlns:a16="http://schemas.microsoft.com/office/drawing/2014/main" id="{5CC5AEB1-2BA7-4E1D-B117-A27BE1D83C85}"/>
              </a:ext>
            </a:extLst>
          </p:cNvPr>
          <p:cNvSpPr txBox="1"/>
          <p:nvPr/>
        </p:nvSpPr>
        <p:spPr>
          <a:xfrm>
            <a:off x="7315200" y="5393055"/>
            <a:ext cx="4867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0" i="0" u="sng" dirty="0">
                <a:effectLst/>
                <a:latin typeface="-apple-system"/>
              </a:rPr>
              <a:t>https://www.linkedin.com/in/bhagyashri-shendge-5208441b2</a:t>
            </a:r>
            <a:endParaRPr lang="en-IN" sz="1400" u="sng" dirty="0"/>
          </a:p>
        </p:txBody>
      </p:sp>
    </p:spTree>
    <p:extLst>
      <p:ext uri="{BB962C8B-B14F-4D97-AF65-F5344CB8AC3E}">
        <p14:creationId xmlns:p14="http://schemas.microsoft.com/office/powerpoint/2010/main" val="139015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69240" y="1410461"/>
            <a:ext cx="1076960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8435" indent="168719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redundancy.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ones,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instance,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tables,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consider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unique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5240" indent="1936750">
              <a:lnSpc>
                <a:spcPct val="100000"/>
              </a:lnSpc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tables.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patients,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patient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patients'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6360" indent="2118995">
              <a:lnSpc>
                <a:spcPct val="100000"/>
              </a:lnSpc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columns.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</a:t>
            </a:r>
            <a:r>
              <a:rPr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helps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2850515">
              <a:lnSpc>
                <a:spcPct val="100000"/>
              </a:lnSpc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derived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columns.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instance,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birthdate,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separately.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3595">
              <a:lnSpc>
                <a:spcPct val="100000"/>
              </a:lnSpc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columns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readability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8" name="object 8"/>
            <p:cNvPicPr/>
            <p:nvPr/>
          </p:nvPicPr>
          <p:blipFill>
            <a:blip r:embed="rId2" cstate="print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81330" y="1478432"/>
              <a:ext cx="1659724" cy="2119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820" y="1659407"/>
              <a:ext cx="1741004" cy="65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74345" y="2579522"/>
              <a:ext cx="1916264" cy="2462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820" y="2756687"/>
              <a:ext cx="1990559" cy="652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74345" y="3676802"/>
              <a:ext cx="2098509" cy="24621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820" y="3853967"/>
              <a:ext cx="2172804" cy="652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68630" y="4495952"/>
              <a:ext cx="2835744" cy="2119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4820" y="4676927"/>
              <a:ext cx="2904324" cy="652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75615" y="5322722"/>
              <a:ext cx="3329139" cy="24621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4820" y="5499887"/>
              <a:ext cx="3404704" cy="6523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3FC7A69-CEB6-4C2B-BD59-53A1A41FB64A}"/>
              </a:ext>
            </a:extLst>
          </p:cNvPr>
          <p:cNvSpPr txBox="1"/>
          <p:nvPr/>
        </p:nvSpPr>
        <p:spPr>
          <a:xfrm>
            <a:off x="264820" y="228599"/>
            <a:ext cx="10250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Suggest improvements in the database schema to reduce data redundancy and improve data integrity.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090" y="1213040"/>
            <a:ext cx="11849100" cy="5147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66370" indent="874394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Identify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columns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frequently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WHERE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clauses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JOIN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conditions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create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indexes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those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columns.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significantly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improves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search</a:t>
            </a:r>
            <a:r>
              <a:rPr sz="1400" spc="-10" dirty="0">
                <a:latin typeface="Calibri"/>
                <a:cs typeface="Calibri"/>
              </a:rPr>
              <a:t> operations.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Calibri"/>
              <a:cs typeface="Calibri"/>
            </a:endParaRPr>
          </a:p>
          <a:p>
            <a:pPr marL="12700" marR="432434" indent="113919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: </a:t>
            </a:r>
            <a:r>
              <a:rPr sz="1400" spc="-10" dirty="0">
                <a:latin typeface="Calibri"/>
                <a:cs typeface="Calibri"/>
              </a:rPr>
              <a:t>Review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optimize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SQL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queries.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Avoid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using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`SELECT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*`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necessary;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only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fetch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columns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needed.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Analyze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execution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optimize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where</a:t>
            </a:r>
            <a:r>
              <a:rPr sz="1400" spc="-10" dirty="0">
                <a:latin typeface="Calibri"/>
                <a:cs typeface="Calibri"/>
              </a:rPr>
              <a:t> necessary.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Calibri"/>
              <a:cs typeface="Calibri"/>
            </a:endParaRPr>
          </a:p>
          <a:p>
            <a:pPr marL="12700" marR="181610" indent="110363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If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dataset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large,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consider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partitioning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tables.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enhance</a:t>
            </a:r>
            <a:r>
              <a:rPr sz="1400" dirty="0">
                <a:latin typeface="Calibri"/>
                <a:cs typeface="Calibri"/>
              </a:rPr>
              <a:t> query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performance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allowing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database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engine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skip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partitions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that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 not needed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for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specific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query.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Calibri"/>
              <a:cs typeface="Calibri"/>
            </a:endParaRPr>
          </a:p>
          <a:p>
            <a:pPr marL="71755" algn="ctr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Implement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caching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mechanisms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store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frequently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accessed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query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results.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This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reduces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load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database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for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repeated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queries.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Calibri"/>
              <a:cs typeface="Calibri"/>
            </a:endParaRPr>
          </a:p>
          <a:p>
            <a:pPr marL="12700" marR="410845" indent="179895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Schedule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regular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database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maintenance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tasks,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such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updating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statistics,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rebuilding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indexes,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optimizing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queries.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This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ensures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database </a:t>
            </a:r>
            <a:r>
              <a:rPr sz="1400" spc="-20" dirty="0">
                <a:latin typeface="Calibri"/>
                <a:cs typeface="Calibri"/>
              </a:rPr>
              <a:t>stays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performant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over</a:t>
            </a:r>
            <a:r>
              <a:rPr sz="1400" spc="-5" dirty="0">
                <a:latin typeface="Calibri"/>
                <a:cs typeface="Calibri"/>
              </a:rPr>
              <a:t> time.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Calibri"/>
              <a:cs typeface="Calibri"/>
            </a:endParaRPr>
          </a:p>
          <a:p>
            <a:pPr marL="12700" marR="237490" indent="1903095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Instead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sending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raw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SQL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queries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application,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stored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procedures.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This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allows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database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engine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optimize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query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plan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 reuse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it </a:t>
            </a:r>
            <a:r>
              <a:rPr sz="1400" spc="-15" dirty="0">
                <a:latin typeface="Calibri"/>
                <a:cs typeface="Calibri"/>
              </a:rPr>
              <a:t>for</a:t>
            </a:r>
            <a:r>
              <a:rPr sz="1400" spc="-5" dirty="0">
                <a:latin typeface="Calibri"/>
                <a:cs typeface="Calibri"/>
              </a:rPr>
              <a:t> subsequent calls.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Calibri"/>
              <a:cs typeface="Calibri"/>
            </a:endParaRPr>
          </a:p>
          <a:p>
            <a:pPr marL="12700" marR="508634" indent="229997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If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certain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complex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queries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executed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frequently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involve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aggregations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joins,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consider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using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materialized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views.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These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precomputed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views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can </a:t>
            </a:r>
            <a:r>
              <a:rPr sz="1400" spc="-5" dirty="0">
                <a:latin typeface="Calibri"/>
                <a:cs typeface="Calibri"/>
              </a:rPr>
              <a:t>significantly </a:t>
            </a:r>
            <a:r>
              <a:rPr sz="1400" spc="-10" dirty="0">
                <a:latin typeface="Calibri"/>
                <a:cs typeface="Calibri"/>
              </a:rPr>
              <a:t>improve </a:t>
            </a:r>
            <a:r>
              <a:rPr sz="1400" dirty="0">
                <a:latin typeface="Calibri"/>
                <a:cs typeface="Calibri"/>
              </a:rPr>
              <a:t>query</a:t>
            </a:r>
            <a:r>
              <a:rPr sz="1400" spc="-5" dirty="0">
                <a:latin typeface="Calibri"/>
                <a:cs typeface="Calibri"/>
              </a:rPr>
              <a:t> performance.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Calibri"/>
              <a:cs typeface="Calibri"/>
            </a:endParaRPr>
          </a:p>
          <a:p>
            <a:pPr marL="45720"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If</a:t>
            </a:r>
            <a:r>
              <a:rPr sz="1400" spc="-5" dirty="0">
                <a:latin typeface="Calibri"/>
                <a:cs typeface="Calibri"/>
              </a:rPr>
              <a:t> possible,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consider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upgrading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hardware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resources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such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RAM,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CPU,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SSD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improve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overall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database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performance.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Implementing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improvements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requires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careful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analysis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specific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dataset,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application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requirements,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usage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patterns.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It's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recommended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thoroughly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test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any</a:t>
            </a:r>
            <a:r>
              <a:rPr sz="1400" spc="-5" dirty="0">
                <a:latin typeface="Calibri"/>
                <a:cs typeface="Calibri"/>
              </a:rPr>
              <a:t> schema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changes or </a:t>
            </a:r>
            <a:r>
              <a:rPr sz="1400" spc="-10" dirty="0">
                <a:latin typeface="Calibri"/>
                <a:cs typeface="Calibri"/>
              </a:rPr>
              <a:t>optimizations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10" dirty="0">
                <a:latin typeface="Calibri"/>
                <a:cs typeface="Calibri"/>
              </a:rPr>
              <a:t>controlled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environment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before</a:t>
            </a:r>
            <a:r>
              <a:rPr sz="1400" spc="-5" dirty="0">
                <a:latin typeface="Calibri"/>
                <a:cs typeface="Calibri"/>
              </a:rPr>
              <a:t> applying them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production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database.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7924" y="1266024"/>
              <a:ext cx="925004" cy="2030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7924" y="1911184"/>
              <a:ext cx="1189799" cy="19792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7924" y="2551264"/>
              <a:ext cx="1154239" cy="19792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7924" y="3186264"/>
              <a:ext cx="879284" cy="20300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7924" y="3612984"/>
              <a:ext cx="1849564" cy="20300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7924" y="4253064"/>
              <a:ext cx="1953704" cy="20046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7924" y="4893144"/>
              <a:ext cx="2350579" cy="20046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7924" y="5533225"/>
              <a:ext cx="1676209" cy="20300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4F0F09B-4B92-46F5-BADE-29EF567F9215}"/>
              </a:ext>
            </a:extLst>
          </p:cNvPr>
          <p:cNvSpPr txBox="1"/>
          <p:nvPr/>
        </p:nvSpPr>
        <p:spPr>
          <a:xfrm>
            <a:off x="304800" y="477136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 Explain how you can optimize the performance of SQL queries on this dataset.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3501" y="439178"/>
            <a:ext cx="6353810" cy="304800"/>
            <a:chOff x="483501" y="439178"/>
            <a:chExt cx="6353810" cy="304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456" y="439178"/>
              <a:ext cx="6323507" cy="28910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501" y="669683"/>
              <a:ext cx="6353352" cy="73837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7027" y="1174508"/>
            <a:ext cx="1078547" cy="25354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69240" y="6406806"/>
            <a:ext cx="50825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sng" spc="-10" dirty="0">
                <a:solidFill>
                  <a:srgbClr val="7E5F00"/>
                </a:solidFill>
                <a:uFill>
                  <a:solidFill>
                    <a:srgbClr val="7E5F00"/>
                  </a:solidFill>
                </a:uFill>
                <a:latin typeface="Calibri"/>
                <a:cs typeface="Calibri"/>
              </a:rPr>
              <a:t>Note:</a:t>
            </a:r>
            <a:r>
              <a:rPr sz="1400" spc="-5" dirty="0">
                <a:solidFill>
                  <a:srgbClr val="7E5F00"/>
                </a:solidFill>
                <a:latin typeface="Calibri"/>
                <a:cs typeface="Calibri"/>
              </a:rPr>
              <a:t> Column</a:t>
            </a:r>
            <a:r>
              <a:rPr sz="140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E5F00"/>
                </a:solidFill>
                <a:latin typeface="Calibri"/>
                <a:cs typeface="Calibri"/>
              </a:rPr>
              <a:t>‘EmployeeName’</a:t>
            </a:r>
            <a:r>
              <a:rPr sz="140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E5F00"/>
                </a:solidFill>
                <a:latin typeface="Calibri"/>
                <a:cs typeface="Calibri"/>
              </a:rPr>
              <a:t>should</a:t>
            </a:r>
            <a:r>
              <a:rPr sz="1400" dirty="0">
                <a:solidFill>
                  <a:srgbClr val="7E5F00"/>
                </a:solidFill>
                <a:latin typeface="Calibri"/>
                <a:cs typeface="Calibri"/>
              </a:rPr>
              <a:t> be</a:t>
            </a:r>
            <a:r>
              <a:rPr sz="1400" spc="-1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E5F00"/>
                </a:solidFill>
                <a:latin typeface="Calibri"/>
                <a:cs typeface="Calibri"/>
              </a:rPr>
              <a:t>renamed</a:t>
            </a:r>
            <a:r>
              <a:rPr sz="140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E5F00"/>
                </a:solidFill>
                <a:latin typeface="Calibri"/>
                <a:cs typeface="Calibri"/>
              </a:rPr>
              <a:t>to</a:t>
            </a:r>
            <a:r>
              <a:rPr sz="140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E5F00"/>
                </a:solidFill>
                <a:latin typeface="Calibri"/>
                <a:cs typeface="Calibri"/>
              </a:rPr>
              <a:t>‘Patient_Name’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6">
            <a:extLst>
              <a:ext uri="{FF2B5EF4-FFF2-40B4-BE49-F238E27FC236}">
                <a16:creationId xmlns:a16="http://schemas.microsoft.com/office/drawing/2014/main" id="{65DFE8D7-EA06-4D6A-92AF-2CC173EF910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7588" y="1819655"/>
            <a:ext cx="8668512" cy="37536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1153210"/>
            <a:ext cx="30429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Patient_id,age </a:t>
            </a:r>
            <a:r>
              <a:rPr spc="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pc="-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Diabetes_prediction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86475" y="0"/>
            <a:ext cx="5632322" cy="6858000"/>
            <a:chOff x="6086475" y="0"/>
            <a:chExt cx="5632322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4" name="object 4"/>
            <p:cNvSpPr/>
            <p:nvPr/>
          </p:nvSpPr>
          <p:spPr>
            <a:xfrm>
              <a:off x="6086475" y="0"/>
              <a:ext cx="113030" cy="6858000"/>
            </a:xfrm>
            <a:custGeom>
              <a:avLst/>
              <a:gdLst/>
              <a:ahLst/>
              <a:cxnLst/>
              <a:rect l="l" t="t" r="r" b="b"/>
              <a:pathLst>
                <a:path w="113029" h="6858000">
                  <a:moveTo>
                    <a:pt x="112612" y="6858000"/>
                  </a:moveTo>
                  <a:lnTo>
                    <a:pt x="93558" y="6858000"/>
                  </a:lnTo>
                  <a:lnTo>
                    <a:pt x="0" y="127"/>
                  </a:lnTo>
                  <a:lnTo>
                    <a:pt x="9525" y="0"/>
                  </a:lnTo>
                  <a:lnTo>
                    <a:pt x="19051" y="0"/>
                  </a:lnTo>
                  <a:lnTo>
                    <a:pt x="112612" y="68580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76287" y="3166872"/>
              <a:ext cx="4829556" cy="193243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7" name="object 7"/>
            <p:cNvSpPr/>
            <p:nvPr/>
          </p:nvSpPr>
          <p:spPr>
            <a:xfrm>
              <a:off x="6863587" y="3154172"/>
              <a:ext cx="4855210" cy="1958339"/>
            </a:xfrm>
            <a:custGeom>
              <a:avLst/>
              <a:gdLst/>
              <a:ahLst/>
              <a:cxnLst/>
              <a:rect l="l" t="t" r="r" b="b"/>
              <a:pathLst>
                <a:path w="4855209" h="1958339">
                  <a:moveTo>
                    <a:pt x="4848606" y="1957831"/>
                  </a:moveTo>
                  <a:lnTo>
                    <a:pt x="6350" y="1957831"/>
                  </a:lnTo>
                  <a:lnTo>
                    <a:pt x="4394" y="1957527"/>
                  </a:lnTo>
                  <a:lnTo>
                    <a:pt x="2616" y="1956612"/>
                  </a:lnTo>
                  <a:lnTo>
                    <a:pt x="1219" y="1955215"/>
                  </a:lnTo>
                  <a:lnTo>
                    <a:pt x="304" y="1953437"/>
                  </a:lnTo>
                  <a:lnTo>
                    <a:pt x="0" y="1951481"/>
                  </a:lnTo>
                  <a:lnTo>
                    <a:pt x="0" y="6350"/>
                  </a:lnTo>
                  <a:lnTo>
                    <a:pt x="6350" y="0"/>
                  </a:lnTo>
                  <a:lnTo>
                    <a:pt x="4848606" y="0"/>
                  </a:lnTo>
                  <a:lnTo>
                    <a:pt x="4854956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1945131"/>
                  </a:lnTo>
                  <a:lnTo>
                    <a:pt x="6350" y="1945131"/>
                  </a:lnTo>
                  <a:lnTo>
                    <a:pt x="12700" y="1951481"/>
                  </a:lnTo>
                  <a:lnTo>
                    <a:pt x="4854956" y="1951481"/>
                  </a:lnTo>
                  <a:lnTo>
                    <a:pt x="4854638" y="1953437"/>
                  </a:lnTo>
                  <a:lnTo>
                    <a:pt x="4853749" y="1955215"/>
                  </a:lnTo>
                  <a:lnTo>
                    <a:pt x="4852339" y="1956612"/>
                  </a:lnTo>
                  <a:lnTo>
                    <a:pt x="4850574" y="1957527"/>
                  </a:lnTo>
                  <a:lnTo>
                    <a:pt x="4848606" y="1957831"/>
                  </a:lnTo>
                  <a:close/>
                </a:path>
                <a:path w="4855209" h="19583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4855209" h="1958339">
                  <a:moveTo>
                    <a:pt x="4842256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4842256" y="6350"/>
                  </a:lnTo>
                  <a:lnTo>
                    <a:pt x="4842256" y="12700"/>
                  </a:lnTo>
                  <a:close/>
                </a:path>
                <a:path w="4855209" h="1958339">
                  <a:moveTo>
                    <a:pt x="4842256" y="1951481"/>
                  </a:moveTo>
                  <a:lnTo>
                    <a:pt x="4842256" y="6350"/>
                  </a:lnTo>
                  <a:lnTo>
                    <a:pt x="4848606" y="12700"/>
                  </a:lnTo>
                  <a:lnTo>
                    <a:pt x="4854956" y="12700"/>
                  </a:lnTo>
                  <a:lnTo>
                    <a:pt x="4854956" y="1945131"/>
                  </a:lnTo>
                  <a:lnTo>
                    <a:pt x="4848606" y="1945131"/>
                  </a:lnTo>
                  <a:lnTo>
                    <a:pt x="4842256" y="1951481"/>
                  </a:lnTo>
                  <a:close/>
                </a:path>
                <a:path w="4855209" h="1958339">
                  <a:moveTo>
                    <a:pt x="4854956" y="12700"/>
                  </a:moveTo>
                  <a:lnTo>
                    <a:pt x="4848606" y="12700"/>
                  </a:lnTo>
                  <a:lnTo>
                    <a:pt x="4842256" y="6350"/>
                  </a:lnTo>
                  <a:lnTo>
                    <a:pt x="4854956" y="6350"/>
                  </a:lnTo>
                  <a:lnTo>
                    <a:pt x="4854956" y="12700"/>
                  </a:lnTo>
                  <a:close/>
                </a:path>
                <a:path w="4855209" h="1958339">
                  <a:moveTo>
                    <a:pt x="12700" y="1951481"/>
                  </a:moveTo>
                  <a:lnTo>
                    <a:pt x="6350" y="1945131"/>
                  </a:lnTo>
                  <a:lnTo>
                    <a:pt x="12700" y="1945131"/>
                  </a:lnTo>
                  <a:lnTo>
                    <a:pt x="12700" y="1951481"/>
                  </a:lnTo>
                  <a:close/>
                </a:path>
                <a:path w="4855209" h="1958339">
                  <a:moveTo>
                    <a:pt x="4842256" y="1951481"/>
                  </a:moveTo>
                  <a:lnTo>
                    <a:pt x="12700" y="1951481"/>
                  </a:lnTo>
                  <a:lnTo>
                    <a:pt x="12700" y="1945131"/>
                  </a:lnTo>
                  <a:lnTo>
                    <a:pt x="4842256" y="1945131"/>
                  </a:lnTo>
                  <a:lnTo>
                    <a:pt x="4842256" y="1951481"/>
                  </a:lnTo>
                  <a:close/>
                </a:path>
                <a:path w="4855209" h="1958339">
                  <a:moveTo>
                    <a:pt x="4854956" y="1951481"/>
                  </a:moveTo>
                  <a:lnTo>
                    <a:pt x="4842256" y="1951481"/>
                  </a:lnTo>
                  <a:lnTo>
                    <a:pt x="4848606" y="1945131"/>
                  </a:lnTo>
                  <a:lnTo>
                    <a:pt x="4854956" y="1945131"/>
                  </a:lnTo>
                  <a:lnTo>
                    <a:pt x="4854956" y="195148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12877" y="1153210"/>
            <a:ext cx="40487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1445">
              <a:lnSpc>
                <a:spcPct val="100000"/>
              </a:lnSpc>
              <a:spcBef>
                <a:spcPts val="100"/>
              </a:spcBef>
              <a:tabLst>
                <a:tab pos="1017905" algn="l"/>
              </a:tabLst>
            </a:pPr>
            <a:r>
              <a:rPr lang="en-I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Patient_name,Patient_id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from</a:t>
            </a:r>
            <a:r>
              <a:rPr sz="1800"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_prediction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1800" spc="-3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gender='Female'</a:t>
            </a:r>
            <a:r>
              <a:rPr sz="1800" spc="-3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3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age&gt;40</a:t>
            </a:r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D1F115-DDCA-4C9E-9F3D-222ADE6BF73D}"/>
              </a:ext>
            </a:extLst>
          </p:cNvPr>
          <p:cNvSpPr txBox="1"/>
          <p:nvPr/>
        </p:nvSpPr>
        <p:spPr>
          <a:xfrm>
            <a:off x="345440" y="453288"/>
            <a:ext cx="5427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Retrieve the Patient_id and ages of all patients.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9C1EF8-2867-4121-BADD-334A69F6EB8D}"/>
              </a:ext>
            </a:extLst>
          </p:cNvPr>
          <p:cNvSpPr txBox="1"/>
          <p:nvPr/>
        </p:nvSpPr>
        <p:spPr>
          <a:xfrm>
            <a:off x="6436677" y="453288"/>
            <a:ext cx="545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Select all female patients who are older than 30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A056EC-E3AE-4FC8-BE2F-AB1138298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" y="2895599"/>
            <a:ext cx="5912979" cy="1698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702" y="1738045"/>
            <a:ext cx="3797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sz="1800" spc="-3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avg(bmi)</a:t>
            </a:r>
            <a:r>
              <a:rPr sz="1800" spc="-3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800" spc="-3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Average_BMI </a:t>
            </a:r>
            <a:r>
              <a:rPr sz="1800" spc="-97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800"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Diabetes_prediction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6583" y="0"/>
            <a:ext cx="5852795" cy="6858000"/>
            <a:chOff x="523748" y="0"/>
            <a:chExt cx="5675630" cy="6858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447" y="3268979"/>
              <a:ext cx="5186172" cy="10332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3748" y="0"/>
              <a:ext cx="5675630" cy="6858000"/>
            </a:xfrm>
            <a:custGeom>
              <a:avLst/>
              <a:gdLst/>
              <a:ahLst/>
              <a:cxnLst/>
              <a:rect l="l" t="t" r="r" b="b"/>
              <a:pathLst>
                <a:path w="5675630" h="6858000">
                  <a:moveTo>
                    <a:pt x="5211572" y="3262630"/>
                  </a:moveTo>
                  <a:lnTo>
                    <a:pt x="5205222" y="3256280"/>
                  </a:lnTo>
                  <a:lnTo>
                    <a:pt x="5198872" y="3256280"/>
                  </a:lnTo>
                  <a:lnTo>
                    <a:pt x="5198872" y="3268980"/>
                  </a:lnTo>
                  <a:lnTo>
                    <a:pt x="5198872" y="4302252"/>
                  </a:lnTo>
                  <a:lnTo>
                    <a:pt x="12700" y="4302252"/>
                  </a:lnTo>
                  <a:lnTo>
                    <a:pt x="12700" y="3268980"/>
                  </a:lnTo>
                  <a:lnTo>
                    <a:pt x="5198872" y="3268980"/>
                  </a:lnTo>
                  <a:lnTo>
                    <a:pt x="5198872" y="3256280"/>
                  </a:lnTo>
                  <a:lnTo>
                    <a:pt x="6350" y="3256280"/>
                  </a:lnTo>
                  <a:lnTo>
                    <a:pt x="4381" y="3256584"/>
                  </a:lnTo>
                  <a:lnTo>
                    <a:pt x="2616" y="3257486"/>
                  </a:lnTo>
                  <a:lnTo>
                    <a:pt x="1206" y="3258896"/>
                  </a:lnTo>
                  <a:lnTo>
                    <a:pt x="304" y="3260661"/>
                  </a:lnTo>
                  <a:lnTo>
                    <a:pt x="0" y="3262630"/>
                  </a:lnTo>
                  <a:lnTo>
                    <a:pt x="0" y="4308602"/>
                  </a:lnTo>
                  <a:lnTo>
                    <a:pt x="6350" y="4314952"/>
                  </a:lnTo>
                  <a:lnTo>
                    <a:pt x="5205222" y="4314952"/>
                  </a:lnTo>
                  <a:lnTo>
                    <a:pt x="5211572" y="4308602"/>
                  </a:lnTo>
                  <a:lnTo>
                    <a:pt x="5211572" y="4302252"/>
                  </a:lnTo>
                  <a:lnTo>
                    <a:pt x="5211572" y="3268980"/>
                  </a:lnTo>
                  <a:lnTo>
                    <a:pt x="5211572" y="3262630"/>
                  </a:lnTo>
                  <a:close/>
                </a:path>
                <a:path w="5675630" h="6858000">
                  <a:moveTo>
                    <a:pt x="5675338" y="6858000"/>
                  </a:moveTo>
                  <a:lnTo>
                    <a:pt x="5581777" y="0"/>
                  </a:lnTo>
                  <a:lnTo>
                    <a:pt x="5572252" y="0"/>
                  </a:lnTo>
                  <a:lnTo>
                    <a:pt x="5562727" y="127"/>
                  </a:lnTo>
                  <a:lnTo>
                    <a:pt x="5656275" y="6858000"/>
                  </a:lnTo>
                  <a:lnTo>
                    <a:pt x="5675338" y="6858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521090" y="1599539"/>
            <a:ext cx="414690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sz="1800" spc="-6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Patient_Name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800" spc="-6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Diabetes_prediction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sz="1800" spc="-3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800" spc="-3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blood_glucose_level</a:t>
            </a:r>
            <a:r>
              <a:rPr sz="1800" spc="-3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5392" y="3191256"/>
              <a:ext cx="5266944" cy="20802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552692" y="3178556"/>
              <a:ext cx="5292725" cy="2105660"/>
            </a:xfrm>
            <a:custGeom>
              <a:avLst/>
              <a:gdLst/>
              <a:ahLst/>
              <a:cxnLst/>
              <a:rect l="l" t="t" r="r" b="b"/>
              <a:pathLst>
                <a:path w="5292725" h="2105660">
                  <a:moveTo>
                    <a:pt x="5285993" y="2105660"/>
                  </a:moveTo>
                  <a:lnTo>
                    <a:pt x="6350" y="2105660"/>
                  </a:lnTo>
                  <a:lnTo>
                    <a:pt x="4381" y="2105355"/>
                  </a:lnTo>
                  <a:lnTo>
                    <a:pt x="2616" y="2104440"/>
                  </a:lnTo>
                  <a:lnTo>
                    <a:pt x="1206" y="2103043"/>
                  </a:lnTo>
                  <a:lnTo>
                    <a:pt x="304" y="2101265"/>
                  </a:lnTo>
                  <a:lnTo>
                    <a:pt x="0" y="2099310"/>
                  </a:lnTo>
                  <a:lnTo>
                    <a:pt x="0" y="6350"/>
                  </a:lnTo>
                  <a:lnTo>
                    <a:pt x="6350" y="0"/>
                  </a:lnTo>
                  <a:lnTo>
                    <a:pt x="5285993" y="0"/>
                  </a:lnTo>
                  <a:lnTo>
                    <a:pt x="5292343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092960"/>
                  </a:lnTo>
                  <a:lnTo>
                    <a:pt x="6350" y="2092960"/>
                  </a:lnTo>
                  <a:lnTo>
                    <a:pt x="12700" y="2099310"/>
                  </a:lnTo>
                  <a:lnTo>
                    <a:pt x="5292343" y="2099310"/>
                  </a:lnTo>
                  <a:lnTo>
                    <a:pt x="5292039" y="2101265"/>
                  </a:lnTo>
                  <a:lnTo>
                    <a:pt x="5291124" y="2103043"/>
                  </a:lnTo>
                  <a:lnTo>
                    <a:pt x="5289727" y="2104440"/>
                  </a:lnTo>
                  <a:lnTo>
                    <a:pt x="5287949" y="2105355"/>
                  </a:lnTo>
                  <a:lnTo>
                    <a:pt x="5285993" y="2105660"/>
                  </a:lnTo>
                  <a:close/>
                </a:path>
                <a:path w="5292725" h="210566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5292725" h="2105660">
                  <a:moveTo>
                    <a:pt x="5279643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5279643" y="6350"/>
                  </a:lnTo>
                  <a:lnTo>
                    <a:pt x="5279643" y="12700"/>
                  </a:lnTo>
                  <a:close/>
                </a:path>
                <a:path w="5292725" h="2105660">
                  <a:moveTo>
                    <a:pt x="5279643" y="2099310"/>
                  </a:moveTo>
                  <a:lnTo>
                    <a:pt x="5279643" y="6350"/>
                  </a:lnTo>
                  <a:lnTo>
                    <a:pt x="5285993" y="12700"/>
                  </a:lnTo>
                  <a:lnTo>
                    <a:pt x="5292343" y="12700"/>
                  </a:lnTo>
                  <a:lnTo>
                    <a:pt x="5292343" y="2092960"/>
                  </a:lnTo>
                  <a:lnTo>
                    <a:pt x="5285993" y="2092960"/>
                  </a:lnTo>
                  <a:lnTo>
                    <a:pt x="5279643" y="2099310"/>
                  </a:lnTo>
                  <a:close/>
                </a:path>
                <a:path w="5292725" h="2105660">
                  <a:moveTo>
                    <a:pt x="5292343" y="12700"/>
                  </a:moveTo>
                  <a:lnTo>
                    <a:pt x="5285993" y="12700"/>
                  </a:lnTo>
                  <a:lnTo>
                    <a:pt x="5279643" y="6350"/>
                  </a:lnTo>
                  <a:lnTo>
                    <a:pt x="5292343" y="6350"/>
                  </a:lnTo>
                  <a:lnTo>
                    <a:pt x="5292343" y="12700"/>
                  </a:lnTo>
                  <a:close/>
                </a:path>
                <a:path w="5292725" h="2105660">
                  <a:moveTo>
                    <a:pt x="12700" y="2099310"/>
                  </a:moveTo>
                  <a:lnTo>
                    <a:pt x="6350" y="2092960"/>
                  </a:lnTo>
                  <a:lnTo>
                    <a:pt x="12700" y="2092960"/>
                  </a:lnTo>
                  <a:lnTo>
                    <a:pt x="12700" y="2099310"/>
                  </a:lnTo>
                  <a:close/>
                </a:path>
                <a:path w="5292725" h="2105660">
                  <a:moveTo>
                    <a:pt x="5279643" y="2099310"/>
                  </a:moveTo>
                  <a:lnTo>
                    <a:pt x="12700" y="2099310"/>
                  </a:lnTo>
                  <a:lnTo>
                    <a:pt x="12700" y="2092960"/>
                  </a:lnTo>
                  <a:lnTo>
                    <a:pt x="5279643" y="2092960"/>
                  </a:lnTo>
                  <a:lnTo>
                    <a:pt x="5279643" y="2099310"/>
                  </a:lnTo>
                  <a:close/>
                </a:path>
                <a:path w="5292725" h="2105660">
                  <a:moveTo>
                    <a:pt x="5292343" y="2099310"/>
                  </a:moveTo>
                  <a:lnTo>
                    <a:pt x="5279643" y="2099310"/>
                  </a:lnTo>
                  <a:lnTo>
                    <a:pt x="5285993" y="2092960"/>
                  </a:lnTo>
                  <a:lnTo>
                    <a:pt x="5292343" y="2092960"/>
                  </a:lnTo>
                  <a:lnTo>
                    <a:pt x="5292343" y="2099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D10374B-2402-43FE-85B5-0F60480ECF81}"/>
              </a:ext>
            </a:extLst>
          </p:cNvPr>
          <p:cNvSpPr txBox="1"/>
          <p:nvPr/>
        </p:nvSpPr>
        <p:spPr>
          <a:xfrm>
            <a:off x="313779" y="841375"/>
            <a:ext cx="5186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Calculate the average BMI of patients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92081-E23B-43F9-B09F-EF03D7F4320F}"/>
              </a:ext>
            </a:extLst>
          </p:cNvPr>
          <p:cNvSpPr txBox="1"/>
          <p:nvPr/>
        </p:nvSpPr>
        <p:spPr>
          <a:xfrm>
            <a:off x="6521091" y="763587"/>
            <a:ext cx="5115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List patients in descending order of blood glucose levels.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290" y="566254"/>
            <a:ext cx="530606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hypertension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9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290" y="1389214"/>
            <a:ext cx="492887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sz="2000" spc="-6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Patient_name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6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Diabetes_prediction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2000" spc="-2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hypertension</a:t>
            </a:r>
            <a:r>
              <a:rPr sz="2000" spc="-2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&lt;&gt;</a:t>
            </a:r>
            <a:r>
              <a:rPr sz="2000" spc="-2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000" spc="-2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diabetes&lt;&gt;0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4500" y="0"/>
            <a:ext cx="5755005" cy="6858000"/>
            <a:chOff x="444500" y="0"/>
            <a:chExt cx="5755005" cy="6858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3038855"/>
              <a:ext cx="5067300" cy="23606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4500" y="0"/>
              <a:ext cx="5755005" cy="6858000"/>
            </a:xfrm>
            <a:custGeom>
              <a:avLst/>
              <a:gdLst/>
              <a:ahLst/>
              <a:cxnLst/>
              <a:rect l="l" t="t" r="r" b="b"/>
              <a:pathLst>
                <a:path w="5755005" h="6858000">
                  <a:moveTo>
                    <a:pt x="5092700" y="3032506"/>
                  </a:moveTo>
                  <a:lnTo>
                    <a:pt x="5086350" y="3026156"/>
                  </a:lnTo>
                  <a:lnTo>
                    <a:pt x="5080000" y="3026156"/>
                  </a:lnTo>
                  <a:lnTo>
                    <a:pt x="5080000" y="3038856"/>
                  </a:lnTo>
                  <a:lnTo>
                    <a:pt x="5080000" y="5399532"/>
                  </a:lnTo>
                  <a:lnTo>
                    <a:pt x="12700" y="5399532"/>
                  </a:lnTo>
                  <a:lnTo>
                    <a:pt x="12700" y="3038856"/>
                  </a:lnTo>
                  <a:lnTo>
                    <a:pt x="5080000" y="3038856"/>
                  </a:lnTo>
                  <a:lnTo>
                    <a:pt x="5080000" y="3026156"/>
                  </a:lnTo>
                  <a:lnTo>
                    <a:pt x="6350" y="3026156"/>
                  </a:lnTo>
                  <a:lnTo>
                    <a:pt x="4381" y="3026460"/>
                  </a:lnTo>
                  <a:lnTo>
                    <a:pt x="2616" y="3027362"/>
                  </a:lnTo>
                  <a:lnTo>
                    <a:pt x="1206" y="3028772"/>
                  </a:lnTo>
                  <a:lnTo>
                    <a:pt x="304" y="3030537"/>
                  </a:lnTo>
                  <a:lnTo>
                    <a:pt x="0" y="3032506"/>
                  </a:lnTo>
                  <a:lnTo>
                    <a:pt x="0" y="5405882"/>
                  </a:lnTo>
                  <a:lnTo>
                    <a:pt x="6350" y="5412232"/>
                  </a:lnTo>
                  <a:lnTo>
                    <a:pt x="5086350" y="5412232"/>
                  </a:lnTo>
                  <a:lnTo>
                    <a:pt x="5092700" y="5405882"/>
                  </a:lnTo>
                  <a:lnTo>
                    <a:pt x="5092700" y="5399532"/>
                  </a:lnTo>
                  <a:lnTo>
                    <a:pt x="5092700" y="3038856"/>
                  </a:lnTo>
                  <a:lnTo>
                    <a:pt x="5092700" y="3032506"/>
                  </a:lnTo>
                  <a:close/>
                </a:path>
                <a:path w="5755005" h="6858000">
                  <a:moveTo>
                    <a:pt x="5754586" y="6858000"/>
                  </a:moveTo>
                  <a:lnTo>
                    <a:pt x="5661025" y="0"/>
                  </a:lnTo>
                  <a:lnTo>
                    <a:pt x="5651500" y="0"/>
                  </a:lnTo>
                  <a:lnTo>
                    <a:pt x="5641975" y="127"/>
                  </a:lnTo>
                  <a:lnTo>
                    <a:pt x="5735523" y="6858000"/>
                  </a:lnTo>
                  <a:lnTo>
                    <a:pt x="5754586" y="6858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84290" y="566254"/>
            <a:ext cx="58089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</a:t>
            </a:r>
            <a:r>
              <a:rPr sz="2000" spc="-9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84290" y="1389214"/>
            <a:ext cx="44259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count(Patient_id) as </a:t>
            </a:r>
            <a:r>
              <a:rPr sz="1800" spc="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NO_Of_Patients_having_Heart_Disease  from</a:t>
            </a:r>
            <a:r>
              <a:rPr sz="18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Diabetes_prediction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1800" spc="-6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heart_disease&lt;&gt;0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3511" y="3619500"/>
              <a:ext cx="5087111" cy="8945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750811" y="3606800"/>
              <a:ext cx="5113020" cy="920115"/>
            </a:xfrm>
            <a:custGeom>
              <a:avLst/>
              <a:gdLst/>
              <a:ahLst/>
              <a:cxnLst/>
              <a:rect l="l" t="t" r="r" b="b"/>
              <a:pathLst>
                <a:path w="5113020" h="920114">
                  <a:moveTo>
                    <a:pt x="5106162" y="919988"/>
                  </a:moveTo>
                  <a:lnTo>
                    <a:pt x="6350" y="919988"/>
                  </a:lnTo>
                  <a:lnTo>
                    <a:pt x="4381" y="919670"/>
                  </a:lnTo>
                  <a:lnTo>
                    <a:pt x="2616" y="918768"/>
                  </a:lnTo>
                  <a:lnTo>
                    <a:pt x="1206" y="917371"/>
                  </a:lnTo>
                  <a:lnTo>
                    <a:pt x="304" y="915593"/>
                  </a:lnTo>
                  <a:lnTo>
                    <a:pt x="0" y="913638"/>
                  </a:lnTo>
                  <a:lnTo>
                    <a:pt x="0" y="6350"/>
                  </a:lnTo>
                  <a:lnTo>
                    <a:pt x="6350" y="0"/>
                  </a:lnTo>
                  <a:lnTo>
                    <a:pt x="5106162" y="0"/>
                  </a:lnTo>
                  <a:lnTo>
                    <a:pt x="511251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07288"/>
                  </a:lnTo>
                  <a:lnTo>
                    <a:pt x="6350" y="907288"/>
                  </a:lnTo>
                  <a:lnTo>
                    <a:pt x="12700" y="913638"/>
                  </a:lnTo>
                  <a:lnTo>
                    <a:pt x="5112512" y="913638"/>
                  </a:lnTo>
                  <a:lnTo>
                    <a:pt x="5112207" y="915593"/>
                  </a:lnTo>
                  <a:lnTo>
                    <a:pt x="5111292" y="917371"/>
                  </a:lnTo>
                  <a:lnTo>
                    <a:pt x="5109895" y="918768"/>
                  </a:lnTo>
                  <a:lnTo>
                    <a:pt x="5108117" y="919670"/>
                  </a:lnTo>
                  <a:lnTo>
                    <a:pt x="5106162" y="919988"/>
                  </a:lnTo>
                  <a:close/>
                </a:path>
                <a:path w="5113020" h="92011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5113020" h="920114">
                  <a:moveTo>
                    <a:pt x="509981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5099812" y="6350"/>
                  </a:lnTo>
                  <a:lnTo>
                    <a:pt x="5099812" y="12700"/>
                  </a:lnTo>
                  <a:close/>
                </a:path>
                <a:path w="5113020" h="920114">
                  <a:moveTo>
                    <a:pt x="5099812" y="913638"/>
                  </a:moveTo>
                  <a:lnTo>
                    <a:pt x="5099812" y="6350"/>
                  </a:lnTo>
                  <a:lnTo>
                    <a:pt x="5106162" y="12700"/>
                  </a:lnTo>
                  <a:lnTo>
                    <a:pt x="5112512" y="12700"/>
                  </a:lnTo>
                  <a:lnTo>
                    <a:pt x="5112512" y="907288"/>
                  </a:lnTo>
                  <a:lnTo>
                    <a:pt x="5106162" y="907288"/>
                  </a:lnTo>
                  <a:lnTo>
                    <a:pt x="5099812" y="913638"/>
                  </a:lnTo>
                  <a:close/>
                </a:path>
                <a:path w="5113020" h="920114">
                  <a:moveTo>
                    <a:pt x="5112512" y="12700"/>
                  </a:moveTo>
                  <a:lnTo>
                    <a:pt x="5106162" y="12700"/>
                  </a:lnTo>
                  <a:lnTo>
                    <a:pt x="5099812" y="6350"/>
                  </a:lnTo>
                  <a:lnTo>
                    <a:pt x="5112512" y="6350"/>
                  </a:lnTo>
                  <a:lnTo>
                    <a:pt x="5112512" y="12700"/>
                  </a:lnTo>
                  <a:close/>
                </a:path>
                <a:path w="5113020" h="920114">
                  <a:moveTo>
                    <a:pt x="12700" y="913638"/>
                  </a:moveTo>
                  <a:lnTo>
                    <a:pt x="6350" y="907288"/>
                  </a:lnTo>
                  <a:lnTo>
                    <a:pt x="12700" y="907288"/>
                  </a:lnTo>
                  <a:lnTo>
                    <a:pt x="12700" y="913638"/>
                  </a:lnTo>
                  <a:close/>
                </a:path>
                <a:path w="5113020" h="920114">
                  <a:moveTo>
                    <a:pt x="5099812" y="913638"/>
                  </a:moveTo>
                  <a:lnTo>
                    <a:pt x="12700" y="913638"/>
                  </a:lnTo>
                  <a:lnTo>
                    <a:pt x="12700" y="907288"/>
                  </a:lnTo>
                  <a:lnTo>
                    <a:pt x="5099812" y="907288"/>
                  </a:lnTo>
                  <a:lnTo>
                    <a:pt x="5099812" y="913638"/>
                  </a:lnTo>
                  <a:close/>
                </a:path>
                <a:path w="5113020" h="920114">
                  <a:moveTo>
                    <a:pt x="5112512" y="913638"/>
                  </a:moveTo>
                  <a:lnTo>
                    <a:pt x="5099812" y="913638"/>
                  </a:lnTo>
                  <a:lnTo>
                    <a:pt x="5106162" y="907288"/>
                  </a:lnTo>
                  <a:lnTo>
                    <a:pt x="5112512" y="907288"/>
                  </a:lnTo>
                  <a:lnTo>
                    <a:pt x="5112512" y="913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240" y="351561"/>
            <a:ext cx="580898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smoking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sz="2000" spc="-9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smokers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nonsmokers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240" y="1174521"/>
            <a:ext cx="44259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sz="1800" spc="-3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smoking_history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800" spc="-3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COUNT(*)</a:t>
            </a:r>
            <a:r>
              <a:rPr sz="1800" spc="-3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800" spc="-97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PatientCount</a:t>
            </a:r>
            <a:endParaRPr sz="1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63015">
              <a:lnSpc>
                <a:spcPct val="100000"/>
              </a:lnSpc>
            </a:pP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Diabetes_prediction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97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sz="1800" spc="-5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800" spc="-5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smoking_history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21056" y="0"/>
            <a:ext cx="5878195" cy="6858000"/>
            <a:chOff x="321056" y="0"/>
            <a:chExt cx="5878195" cy="6858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756" y="3520440"/>
              <a:ext cx="5439156" cy="11521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1056" y="0"/>
              <a:ext cx="5878195" cy="6858000"/>
            </a:xfrm>
            <a:custGeom>
              <a:avLst/>
              <a:gdLst/>
              <a:ahLst/>
              <a:cxnLst/>
              <a:rect l="l" t="t" r="r" b="b"/>
              <a:pathLst>
                <a:path w="5878195" h="6858000">
                  <a:moveTo>
                    <a:pt x="5464556" y="3514090"/>
                  </a:moveTo>
                  <a:lnTo>
                    <a:pt x="5458206" y="3507740"/>
                  </a:lnTo>
                  <a:lnTo>
                    <a:pt x="5451856" y="3507740"/>
                  </a:lnTo>
                  <a:lnTo>
                    <a:pt x="5451856" y="3520440"/>
                  </a:lnTo>
                  <a:lnTo>
                    <a:pt x="5451856" y="4672584"/>
                  </a:lnTo>
                  <a:lnTo>
                    <a:pt x="12700" y="4672584"/>
                  </a:lnTo>
                  <a:lnTo>
                    <a:pt x="12700" y="3520440"/>
                  </a:lnTo>
                  <a:lnTo>
                    <a:pt x="5451856" y="3520440"/>
                  </a:lnTo>
                  <a:lnTo>
                    <a:pt x="5451856" y="3507740"/>
                  </a:lnTo>
                  <a:lnTo>
                    <a:pt x="6350" y="3507740"/>
                  </a:lnTo>
                  <a:lnTo>
                    <a:pt x="4381" y="3508044"/>
                  </a:lnTo>
                  <a:lnTo>
                    <a:pt x="2616" y="3508946"/>
                  </a:lnTo>
                  <a:lnTo>
                    <a:pt x="1206" y="3510356"/>
                  </a:lnTo>
                  <a:lnTo>
                    <a:pt x="304" y="3512121"/>
                  </a:lnTo>
                  <a:lnTo>
                    <a:pt x="0" y="3514090"/>
                  </a:lnTo>
                  <a:lnTo>
                    <a:pt x="0" y="4678934"/>
                  </a:lnTo>
                  <a:lnTo>
                    <a:pt x="6350" y="4685284"/>
                  </a:lnTo>
                  <a:lnTo>
                    <a:pt x="5458206" y="4685284"/>
                  </a:lnTo>
                  <a:lnTo>
                    <a:pt x="5464556" y="4678934"/>
                  </a:lnTo>
                  <a:lnTo>
                    <a:pt x="5464556" y="4672584"/>
                  </a:lnTo>
                  <a:lnTo>
                    <a:pt x="5464556" y="3520440"/>
                  </a:lnTo>
                  <a:lnTo>
                    <a:pt x="5464556" y="3514090"/>
                  </a:lnTo>
                  <a:close/>
                </a:path>
                <a:path w="5878195" h="6858000">
                  <a:moveTo>
                    <a:pt x="5878030" y="6858000"/>
                  </a:moveTo>
                  <a:lnTo>
                    <a:pt x="5784469" y="0"/>
                  </a:lnTo>
                  <a:lnTo>
                    <a:pt x="5774944" y="0"/>
                  </a:lnTo>
                  <a:lnTo>
                    <a:pt x="5765419" y="127"/>
                  </a:lnTo>
                  <a:lnTo>
                    <a:pt x="5858967" y="6858000"/>
                  </a:lnTo>
                  <a:lnTo>
                    <a:pt x="5878030" y="6858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65240" y="351561"/>
            <a:ext cx="543179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Patient_ids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sz="2000" spc="-9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BMI.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65240" y="1174521"/>
            <a:ext cx="39230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sz="1800" spc="-6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Patient_id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800" spc="-6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Diabetes_prediction</a:t>
            </a: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1800" spc="-3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bmi&gt;(select</a:t>
            </a:r>
            <a:r>
              <a:rPr sz="1800" spc="-3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avg(bmi)</a:t>
            </a:r>
            <a:r>
              <a:rPr sz="1800" spc="-3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800" spc="-97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Diabetes_prediction)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5100" y="3491483"/>
              <a:ext cx="5372100" cy="175869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502400" y="3478783"/>
              <a:ext cx="5397500" cy="1784350"/>
            </a:xfrm>
            <a:custGeom>
              <a:avLst/>
              <a:gdLst/>
              <a:ahLst/>
              <a:cxnLst/>
              <a:rect l="l" t="t" r="r" b="b"/>
              <a:pathLst>
                <a:path w="5397500" h="1784350">
                  <a:moveTo>
                    <a:pt x="5391150" y="1784095"/>
                  </a:moveTo>
                  <a:lnTo>
                    <a:pt x="6350" y="1784095"/>
                  </a:lnTo>
                  <a:lnTo>
                    <a:pt x="4394" y="1783791"/>
                  </a:lnTo>
                  <a:lnTo>
                    <a:pt x="2616" y="1782889"/>
                  </a:lnTo>
                  <a:lnTo>
                    <a:pt x="1219" y="1781479"/>
                  </a:lnTo>
                  <a:lnTo>
                    <a:pt x="304" y="1779714"/>
                  </a:lnTo>
                  <a:lnTo>
                    <a:pt x="0" y="1777745"/>
                  </a:lnTo>
                  <a:lnTo>
                    <a:pt x="0" y="6350"/>
                  </a:lnTo>
                  <a:lnTo>
                    <a:pt x="6350" y="0"/>
                  </a:lnTo>
                  <a:lnTo>
                    <a:pt x="5391150" y="0"/>
                  </a:lnTo>
                  <a:lnTo>
                    <a:pt x="539750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1771395"/>
                  </a:lnTo>
                  <a:lnTo>
                    <a:pt x="6350" y="1771395"/>
                  </a:lnTo>
                  <a:lnTo>
                    <a:pt x="12700" y="1777745"/>
                  </a:lnTo>
                  <a:lnTo>
                    <a:pt x="5397500" y="1777745"/>
                  </a:lnTo>
                  <a:lnTo>
                    <a:pt x="5397195" y="1779714"/>
                  </a:lnTo>
                  <a:lnTo>
                    <a:pt x="5396280" y="1781479"/>
                  </a:lnTo>
                  <a:lnTo>
                    <a:pt x="5394883" y="1782889"/>
                  </a:lnTo>
                  <a:lnTo>
                    <a:pt x="5393105" y="1783791"/>
                  </a:lnTo>
                  <a:lnTo>
                    <a:pt x="5391150" y="1784095"/>
                  </a:lnTo>
                  <a:close/>
                </a:path>
                <a:path w="5397500" h="178435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5397500" h="1784350">
                  <a:moveTo>
                    <a:pt x="538480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5384800" y="6350"/>
                  </a:lnTo>
                  <a:lnTo>
                    <a:pt x="5384800" y="12700"/>
                  </a:lnTo>
                  <a:close/>
                </a:path>
                <a:path w="5397500" h="1784350">
                  <a:moveTo>
                    <a:pt x="5384800" y="1777745"/>
                  </a:moveTo>
                  <a:lnTo>
                    <a:pt x="5384800" y="6350"/>
                  </a:lnTo>
                  <a:lnTo>
                    <a:pt x="5391150" y="12700"/>
                  </a:lnTo>
                  <a:lnTo>
                    <a:pt x="5397500" y="12700"/>
                  </a:lnTo>
                  <a:lnTo>
                    <a:pt x="5397500" y="1771395"/>
                  </a:lnTo>
                  <a:lnTo>
                    <a:pt x="5391150" y="1771395"/>
                  </a:lnTo>
                  <a:lnTo>
                    <a:pt x="5384800" y="1777745"/>
                  </a:lnTo>
                  <a:close/>
                </a:path>
                <a:path w="5397500" h="1784350">
                  <a:moveTo>
                    <a:pt x="5397500" y="12700"/>
                  </a:moveTo>
                  <a:lnTo>
                    <a:pt x="5391150" y="12700"/>
                  </a:lnTo>
                  <a:lnTo>
                    <a:pt x="5384800" y="6350"/>
                  </a:lnTo>
                  <a:lnTo>
                    <a:pt x="5397500" y="6350"/>
                  </a:lnTo>
                  <a:lnTo>
                    <a:pt x="5397500" y="12700"/>
                  </a:lnTo>
                  <a:close/>
                </a:path>
                <a:path w="5397500" h="1784350">
                  <a:moveTo>
                    <a:pt x="12700" y="1777745"/>
                  </a:moveTo>
                  <a:lnTo>
                    <a:pt x="6350" y="1771395"/>
                  </a:lnTo>
                  <a:lnTo>
                    <a:pt x="12700" y="1771395"/>
                  </a:lnTo>
                  <a:lnTo>
                    <a:pt x="12700" y="1777745"/>
                  </a:lnTo>
                  <a:close/>
                </a:path>
                <a:path w="5397500" h="1784350">
                  <a:moveTo>
                    <a:pt x="5384800" y="1777745"/>
                  </a:moveTo>
                  <a:lnTo>
                    <a:pt x="12700" y="1777745"/>
                  </a:lnTo>
                  <a:lnTo>
                    <a:pt x="12700" y="1771395"/>
                  </a:lnTo>
                  <a:lnTo>
                    <a:pt x="5384800" y="1771395"/>
                  </a:lnTo>
                  <a:lnTo>
                    <a:pt x="5384800" y="1777745"/>
                  </a:lnTo>
                  <a:close/>
                </a:path>
                <a:path w="5397500" h="1784350">
                  <a:moveTo>
                    <a:pt x="5397500" y="1777745"/>
                  </a:moveTo>
                  <a:lnTo>
                    <a:pt x="5384800" y="1777745"/>
                  </a:lnTo>
                  <a:lnTo>
                    <a:pt x="5391150" y="1771395"/>
                  </a:lnTo>
                  <a:lnTo>
                    <a:pt x="5397500" y="1771395"/>
                  </a:lnTo>
                  <a:lnTo>
                    <a:pt x="5397500" y="1777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665" y="280606"/>
            <a:ext cx="527812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olas"/>
                <a:cs typeface="Consolas"/>
              </a:rPr>
              <a:t>9.Find the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patient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with the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highest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HbA1c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level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and the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patient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with the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lowest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HbA1clevel.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665" y="982281"/>
            <a:ext cx="446087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spc="-3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1400" spc="-3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927100">
              <a:lnSpc>
                <a:spcPct val="100000"/>
              </a:lnSpc>
            </a:pPr>
            <a:r>
              <a:rPr sz="1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(SELECT</a:t>
            </a:r>
            <a:r>
              <a:rPr sz="1400" spc="-3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z="1400" spc="-3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927100">
              <a:lnSpc>
                <a:spcPct val="100000"/>
              </a:lnSpc>
            </a:pPr>
            <a:r>
              <a:rPr sz="1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Patient_id,patient_name,HbA1c_level</a:t>
            </a:r>
            <a:r>
              <a:rPr sz="1400" spc="-5" dirty="0">
                <a:solidFill>
                  <a:srgbClr val="7030A0"/>
                </a:solidFill>
                <a:latin typeface="Consolas"/>
                <a:cs typeface="Consolas"/>
              </a:rPr>
              <a:t>,</a:t>
            </a:r>
            <a:endParaRPr sz="1400" dirty="0">
              <a:solidFill>
                <a:srgbClr val="7030A0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40665" y="1622361"/>
            <a:ext cx="5340985" cy="30296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marR="508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pc="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HbA1c_level=HbA1c_level</a:t>
            </a:r>
            <a:r>
              <a:rPr spc="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pc="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'High’ </a:t>
            </a:r>
            <a:r>
              <a:rPr spc="-75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Range</a:t>
            </a:r>
          </a:p>
          <a:p>
            <a:pPr marL="927100" marR="1765935">
              <a:lnSpc>
                <a:spcPct val="100000"/>
              </a:lnSpc>
            </a:pP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Diabetes_prediction </a:t>
            </a:r>
            <a:r>
              <a:rPr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HbA1c_level</a:t>
            </a:r>
            <a:r>
              <a:rPr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DESC),</a:t>
            </a:r>
          </a:p>
          <a:p>
            <a:pPr marL="501650">
              <a:lnSpc>
                <a:spcPct val="100000"/>
              </a:lnSpc>
            </a:pP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spc="-6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927100">
              <a:lnSpc>
                <a:spcPct val="100000"/>
              </a:lnSpc>
            </a:pP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(SELECT</a:t>
            </a:r>
            <a:r>
              <a:rPr spc="-3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pc="-3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927100">
              <a:lnSpc>
                <a:spcPct val="100000"/>
              </a:lnSpc>
            </a:pP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Patient_id,patient_name,HbA1c_level,</a:t>
            </a:r>
          </a:p>
          <a:p>
            <a:pPr marL="927100" marR="102870">
              <a:lnSpc>
                <a:spcPct val="100000"/>
              </a:lnSpc>
            </a:pP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pc="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HbA1c_level=HbA1c_level</a:t>
            </a:r>
            <a:r>
              <a:rPr spc="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'Low’ </a:t>
            </a:r>
            <a:r>
              <a:rPr spc="-75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Range</a:t>
            </a:r>
          </a:p>
          <a:p>
            <a:pPr marL="927100" marR="1961514">
              <a:lnSpc>
                <a:spcPct val="100000"/>
              </a:lnSpc>
            </a:pP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Diabetes_prediction </a:t>
            </a:r>
            <a:r>
              <a:rPr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HbA1c_level</a:t>
            </a:r>
            <a:r>
              <a:rPr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ASC)</a:t>
            </a:r>
          </a:p>
          <a:p>
            <a:pPr marL="12700" marR="3560445">
              <a:lnSpc>
                <a:spcPct val="100000"/>
              </a:lnSpc>
            </a:pP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spc="-2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pc="-2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pc="-2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spc="-75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spc="-2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pc="-2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HbA1c_level</a:t>
            </a:r>
            <a:r>
              <a:rPr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82956" y="0"/>
            <a:ext cx="5916295" cy="6858000"/>
            <a:chOff x="282956" y="0"/>
            <a:chExt cx="5916295" cy="68580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656" y="5245608"/>
              <a:ext cx="5340096" cy="13533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2956" y="0"/>
              <a:ext cx="5916295" cy="6858000"/>
            </a:xfrm>
            <a:custGeom>
              <a:avLst/>
              <a:gdLst/>
              <a:ahLst/>
              <a:cxnLst/>
              <a:rect l="l" t="t" r="r" b="b"/>
              <a:pathLst>
                <a:path w="5916295" h="6858000">
                  <a:moveTo>
                    <a:pt x="5365496" y="5239258"/>
                  </a:moveTo>
                  <a:lnTo>
                    <a:pt x="5359146" y="5232908"/>
                  </a:lnTo>
                  <a:lnTo>
                    <a:pt x="5352796" y="5232908"/>
                  </a:lnTo>
                  <a:lnTo>
                    <a:pt x="5352796" y="5245608"/>
                  </a:lnTo>
                  <a:lnTo>
                    <a:pt x="5352796" y="6598920"/>
                  </a:lnTo>
                  <a:lnTo>
                    <a:pt x="12700" y="6598920"/>
                  </a:lnTo>
                  <a:lnTo>
                    <a:pt x="12700" y="5245608"/>
                  </a:lnTo>
                  <a:lnTo>
                    <a:pt x="5352796" y="5245608"/>
                  </a:lnTo>
                  <a:lnTo>
                    <a:pt x="5352796" y="5232908"/>
                  </a:lnTo>
                  <a:lnTo>
                    <a:pt x="6350" y="5232908"/>
                  </a:lnTo>
                  <a:lnTo>
                    <a:pt x="4381" y="5233213"/>
                  </a:lnTo>
                  <a:lnTo>
                    <a:pt x="2616" y="5234114"/>
                  </a:lnTo>
                  <a:lnTo>
                    <a:pt x="1206" y="5235524"/>
                  </a:lnTo>
                  <a:lnTo>
                    <a:pt x="304" y="5237289"/>
                  </a:lnTo>
                  <a:lnTo>
                    <a:pt x="0" y="5239258"/>
                  </a:lnTo>
                  <a:lnTo>
                    <a:pt x="0" y="6605270"/>
                  </a:lnTo>
                  <a:lnTo>
                    <a:pt x="6350" y="6611620"/>
                  </a:lnTo>
                  <a:lnTo>
                    <a:pt x="5359146" y="6611620"/>
                  </a:lnTo>
                  <a:lnTo>
                    <a:pt x="5365496" y="6605270"/>
                  </a:lnTo>
                  <a:lnTo>
                    <a:pt x="5365496" y="6598920"/>
                  </a:lnTo>
                  <a:lnTo>
                    <a:pt x="5365496" y="5245608"/>
                  </a:lnTo>
                  <a:lnTo>
                    <a:pt x="5365496" y="5239258"/>
                  </a:lnTo>
                  <a:close/>
                </a:path>
                <a:path w="5916295" h="6858000">
                  <a:moveTo>
                    <a:pt x="5916130" y="6858000"/>
                  </a:moveTo>
                  <a:lnTo>
                    <a:pt x="5822569" y="0"/>
                  </a:lnTo>
                  <a:lnTo>
                    <a:pt x="5813044" y="0"/>
                  </a:lnTo>
                  <a:lnTo>
                    <a:pt x="5803519" y="127"/>
                  </a:lnTo>
                  <a:lnTo>
                    <a:pt x="5897067" y="6858000"/>
                  </a:lnTo>
                  <a:lnTo>
                    <a:pt x="5916130" y="6858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9214" y="406768"/>
            <a:ext cx="12053570" cy="905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3475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(assuming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sz="2000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now).</a:t>
            </a:r>
          </a:p>
          <a:p>
            <a:pPr marL="6213475">
              <a:lnSpc>
                <a:spcPct val="100000"/>
              </a:lnSpc>
            </a:pPr>
            <a:r>
              <a:rPr spc="-5" dirty="0">
                <a:solidFill>
                  <a:srgbClr val="7030A0"/>
                </a:solidFill>
              </a:rPr>
              <a:t>--</a:t>
            </a:r>
            <a:r>
              <a:rPr spc="-10" dirty="0">
                <a:solidFill>
                  <a:srgbClr val="7030A0"/>
                </a:solidFill>
              </a:rPr>
              <a:t> </a:t>
            </a:r>
            <a:r>
              <a:rPr dirty="0">
                <a:solidFill>
                  <a:srgbClr val="7030A0"/>
                </a:solidFill>
              </a:rPr>
              <a:t>Birth</a:t>
            </a:r>
            <a:r>
              <a:rPr spc="-5" dirty="0">
                <a:solidFill>
                  <a:srgbClr val="7030A0"/>
                </a:solidFill>
              </a:rPr>
              <a:t> </a:t>
            </a:r>
            <a:r>
              <a:rPr spc="-15" dirty="0">
                <a:solidFill>
                  <a:srgbClr val="7030A0"/>
                </a:solidFill>
              </a:rPr>
              <a:t>date</a:t>
            </a:r>
            <a:r>
              <a:rPr spc="-5" dirty="0">
                <a:solidFill>
                  <a:srgbClr val="7030A0"/>
                </a:solidFill>
              </a:rPr>
              <a:t> </a:t>
            </a:r>
            <a:r>
              <a:rPr dirty="0">
                <a:solidFill>
                  <a:srgbClr val="7030A0"/>
                </a:solidFill>
              </a:rPr>
              <a:t>is</a:t>
            </a:r>
            <a:r>
              <a:rPr spc="-5" dirty="0">
                <a:solidFill>
                  <a:srgbClr val="7030A0"/>
                </a:solidFill>
              </a:rPr>
              <a:t> not</a:t>
            </a:r>
            <a:r>
              <a:rPr dirty="0">
                <a:solidFill>
                  <a:srgbClr val="7030A0"/>
                </a:solidFill>
              </a:rPr>
              <a:t> </a:t>
            </a:r>
            <a:r>
              <a:rPr spc="-15" dirty="0">
                <a:solidFill>
                  <a:srgbClr val="7030A0"/>
                </a:solidFill>
              </a:rPr>
              <a:t>availavle</a:t>
            </a:r>
            <a:r>
              <a:rPr spc="-5" dirty="0">
                <a:solidFill>
                  <a:srgbClr val="7030A0"/>
                </a:solidFill>
              </a:rPr>
              <a:t> </a:t>
            </a:r>
            <a:r>
              <a:rPr spc="-10" dirty="0">
                <a:solidFill>
                  <a:srgbClr val="7030A0"/>
                </a:solidFill>
              </a:rPr>
              <a:t>to</a:t>
            </a:r>
            <a:r>
              <a:rPr spc="-5" dirty="0">
                <a:solidFill>
                  <a:srgbClr val="7030A0"/>
                </a:solidFill>
              </a:rPr>
              <a:t> </a:t>
            </a:r>
            <a:r>
              <a:rPr spc="-10" dirty="0">
                <a:solidFill>
                  <a:srgbClr val="7030A0"/>
                </a:solidFill>
              </a:rPr>
              <a:t>perform</a:t>
            </a:r>
            <a:r>
              <a:rPr dirty="0">
                <a:solidFill>
                  <a:srgbClr val="7030A0"/>
                </a:solidFill>
              </a:rPr>
              <a:t> </a:t>
            </a:r>
            <a:r>
              <a:rPr spc="-5" dirty="0">
                <a:solidFill>
                  <a:srgbClr val="7030A0"/>
                </a:solidFill>
              </a:rPr>
              <a:t>the </a:t>
            </a:r>
            <a:r>
              <a:rPr spc="-10" dirty="0">
                <a:solidFill>
                  <a:srgbClr val="7030A0"/>
                </a:solidFill>
              </a:rPr>
              <a:t>task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69990" y="1693722"/>
            <a:ext cx="59347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glucose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269990" y="1968042"/>
            <a:ext cx="228854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69990" y="2516682"/>
            <a:ext cx="5054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patient_name,Patient_id,gender, </a:t>
            </a:r>
            <a:r>
              <a:rPr sz="1800" spc="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rank()</a:t>
            </a:r>
            <a:r>
              <a:rPr sz="1800" spc="-2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over(partition</a:t>
            </a:r>
            <a:r>
              <a:rPr sz="1800" spc="-2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800" spc="-2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sz="1800" spc="-2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sz="1800" spc="-2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800" spc="-97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blood_glucose_level)</a:t>
            </a:r>
            <a:r>
              <a:rPr sz="18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8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800" spc="-6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Diabetes_prediction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761" y="761"/>
            <a:ext cx="12191365" cy="6856730"/>
            <a:chOff x="761" y="761"/>
            <a:chExt cx="12191365" cy="6856730"/>
          </a:xfrm>
        </p:grpSpPr>
        <p:sp>
          <p:nvSpPr>
            <p:cNvPr id="13" name="object 13"/>
            <p:cNvSpPr/>
            <p:nvPr/>
          </p:nvSpPr>
          <p:spPr>
            <a:xfrm>
              <a:off x="6143625" y="1552575"/>
              <a:ext cx="6048375" cy="19050"/>
            </a:xfrm>
            <a:custGeom>
              <a:avLst/>
              <a:gdLst/>
              <a:ahLst/>
              <a:cxnLst/>
              <a:rect l="l" t="t" r="r" b="b"/>
              <a:pathLst>
                <a:path w="6048375" h="19050">
                  <a:moveTo>
                    <a:pt x="6048375" y="19050"/>
                  </a:moveTo>
                  <a:lnTo>
                    <a:pt x="0" y="19050"/>
                  </a:lnTo>
                  <a:lnTo>
                    <a:pt x="0" y="0"/>
                  </a:lnTo>
                  <a:lnTo>
                    <a:pt x="6048375" y="0"/>
                  </a:lnTo>
                  <a:lnTo>
                    <a:pt x="6048375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5955" y="3971544"/>
              <a:ext cx="5391911" cy="262585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493256" y="3958844"/>
              <a:ext cx="5417820" cy="2651760"/>
            </a:xfrm>
            <a:custGeom>
              <a:avLst/>
              <a:gdLst/>
              <a:ahLst/>
              <a:cxnLst/>
              <a:rect l="l" t="t" r="r" b="b"/>
              <a:pathLst>
                <a:path w="5417820" h="2651759">
                  <a:moveTo>
                    <a:pt x="5410962" y="2651252"/>
                  </a:moveTo>
                  <a:lnTo>
                    <a:pt x="6350" y="2651252"/>
                  </a:lnTo>
                  <a:lnTo>
                    <a:pt x="4381" y="2650947"/>
                  </a:lnTo>
                  <a:lnTo>
                    <a:pt x="2616" y="2650032"/>
                  </a:lnTo>
                  <a:lnTo>
                    <a:pt x="1206" y="2648635"/>
                  </a:lnTo>
                  <a:lnTo>
                    <a:pt x="304" y="2646857"/>
                  </a:lnTo>
                  <a:lnTo>
                    <a:pt x="0" y="2644902"/>
                  </a:lnTo>
                  <a:lnTo>
                    <a:pt x="0" y="6350"/>
                  </a:lnTo>
                  <a:lnTo>
                    <a:pt x="6350" y="0"/>
                  </a:lnTo>
                  <a:lnTo>
                    <a:pt x="5410962" y="0"/>
                  </a:lnTo>
                  <a:lnTo>
                    <a:pt x="541731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638552"/>
                  </a:lnTo>
                  <a:lnTo>
                    <a:pt x="6350" y="2638552"/>
                  </a:lnTo>
                  <a:lnTo>
                    <a:pt x="12700" y="2644902"/>
                  </a:lnTo>
                  <a:lnTo>
                    <a:pt x="5417312" y="2644902"/>
                  </a:lnTo>
                  <a:lnTo>
                    <a:pt x="5416994" y="2646857"/>
                  </a:lnTo>
                  <a:lnTo>
                    <a:pt x="5416092" y="2648635"/>
                  </a:lnTo>
                  <a:lnTo>
                    <a:pt x="5414695" y="2650032"/>
                  </a:lnTo>
                  <a:lnTo>
                    <a:pt x="5412917" y="2650947"/>
                  </a:lnTo>
                  <a:lnTo>
                    <a:pt x="5410962" y="2651252"/>
                  </a:lnTo>
                  <a:close/>
                </a:path>
                <a:path w="5417820" h="265175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5417820" h="2651759">
                  <a:moveTo>
                    <a:pt x="540461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5404612" y="6350"/>
                  </a:lnTo>
                  <a:lnTo>
                    <a:pt x="5404612" y="12700"/>
                  </a:lnTo>
                  <a:close/>
                </a:path>
                <a:path w="5417820" h="2651759">
                  <a:moveTo>
                    <a:pt x="5404612" y="2644902"/>
                  </a:moveTo>
                  <a:lnTo>
                    <a:pt x="5404612" y="6350"/>
                  </a:lnTo>
                  <a:lnTo>
                    <a:pt x="5410962" y="12700"/>
                  </a:lnTo>
                  <a:lnTo>
                    <a:pt x="5417312" y="12700"/>
                  </a:lnTo>
                  <a:lnTo>
                    <a:pt x="5417312" y="2638552"/>
                  </a:lnTo>
                  <a:lnTo>
                    <a:pt x="5410962" y="2638552"/>
                  </a:lnTo>
                  <a:lnTo>
                    <a:pt x="5404612" y="2644902"/>
                  </a:lnTo>
                  <a:close/>
                </a:path>
                <a:path w="5417820" h="2651759">
                  <a:moveTo>
                    <a:pt x="5417312" y="12700"/>
                  </a:moveTo>
                  <a:lnTo>
                    <a:pt x="5410962" y="12700"/>
                  </a:lnTo>
                  <a:lnTo>
                    <a:pt x="5404612" y="6350"/>
                  </a:lnTo>
                  <a:lnTo>
                    <a:pt x="5417312" y="6350"/>
                  </a:lnTo>
                  <a:lnTo>
                    <a:pt x="5417312" y="12700"/>
                  </a:lnTo>
                  <a:close/>
                </a:path>
                <a:path w="5417820" h="2651759">
                  <a:moveTo>
                    <a:pt x="12700" y="2644902"/>
                  </a:moveTo>
                  <a:lnTo>
                    <a:pt x="6350" y="2638552"/>
                  </a:lnTo>
                  <a:lnTo>
                    <a:pt x="12700" y="2638552"/>
                  </a:lnTo>
                  <a:lnTo>
                    <a:pt x="12700" y="2644902"/>
                  </a:lnTo>
                  <a:close/>
                </a:path>
                <a:path w="5417820" h="2651759">
                  <a:moveTo>
                    <a:pt x="5404612" y="2644902"/>
                  </a:moveTo>
                  <a:lnTo>
                    <a:pt x="12700" y="2644902"/>
                  </a:lnTo>
                  <a:lnTo>
                    <a:pt x="12700" y="2638552"/>
                  </a:lnTo>
                  <a:lnTo>
                    <a:pt x="5404612" y="2638552"/>
                  </a:lnTo>
                  <a:lnTo>
                    <a:pt x="5404612" y="2644902"/>
                  </a:lnTo>
                  <a:close/>
                </a:path>
                <a:path w="5417820" h="2651759">
                  <a:moveTo>
                    <a:pt x="5417312" y="2644902"/>
                  </a:moveTo>
                  <a:lnTo>
                    <a:pt x="5404612" y="2644902"/>
                  </a:lnTo>
                  <a:lnTo>
                    <a:pt x="5410962" y="2638552"/>
                  </a:lnTo>
                  <a:lnTo>
                    <a:pt x="5417312" y="2638552"/>
                  </a:lnTo>
                  <a:lnTo>
                    <a:pt x="5417312" y="26449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615" y="265836"/>
            <a:ext cx="580898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smoking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sz="2000" spc="-9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older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"Ex-smoker.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15" y="1088796"/>
            <a:ext cx="41744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sz="1800" spc="-6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Diabetes_prediction</a:t>
            </a: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1800" spc="-3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smoking_history</a:t>
            </a:r>
            <a:r>
              <a:rPr sz="1800" spc="-3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800" spc="-3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'Ex-Smoker' </a:t>
            </a:r>
            <a:r>
              <a:rPr sz="1800" spc="-97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18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age&gt;50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select*from</a:t>
            </a:r>
            <a:r>
              <a:rPr sz="1800" spc="-6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Diabetes_prediction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0555" y="0"/>
            <a:ext cx="6068695" cy="6858000"/>
            <a:chOff x="130555" y="0"/>
            <a:chExt cx="6068695" cy="6858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255" y="2895600"/>
              <a:ext cx="5807964" cy="30678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0556" y="0"/>
              <a:ext cx="6068695" cy="6858000"/>
            </a:xfrm>
            <a:custGeom>
              <a:avLst/>
              <a:gdLst/>
              <a:ahLst/>
              <a:cxnLst/>
              <a:rect l="l" t="t" r="r" b="b"/>
              <a:pathLst>
                <a:path w="6068695" h="6858000">
                  <a:moveTo>
                    <a:pt x="5833364" y="2889250"/>
                  </a:moveTo>
                  <a:lnTo>
                    <a:pt x="5827014" y="2882900"/>
                  </a:lnTo>
                  <a:lnTo>
                    <a:pt x="5820664" y="2882900"/>
                  </a:lnTo>
                  <a:lnTo>
                    <a:pt x="5820664" y="2895600"/>
                  </a:lnTo>
                  <a:lnTo>
                    <a:pt x="5820664" y="5963412"/>
                  </a:lnTo>
                  <a:lnTo>
                    <a:pt x="12700" y="5963412"/>
                  </a:lnTo>
                  <a:lnTo>
                    <a:pt x="12700" y="2895600"/>
                  </a:lnTo>
                  <a:lnTo>
                    <a:pt x="5820664" y="2895600"/>
                  </a:lnTo>
                  <a:lnTo>
                    <a:pt x="5820664" y="2882900"/>
                  </a:lnTo>
                  <a:lnTo>
                    <a:pt x="6350" y="2882900"/>
                  </a:lnTo>
                  <a:lnTo>
                    <a:pt x="4381" y="2883204"/>
                  </a:lnTo>
                  <a:lnTo>
                    <a:pt x="2616" y="2884106"/>
                  </a:lnTo>
                  <a:lnTo>
                    <a:pt x="1206" y="2885516"/>
                  </a:lnTo>
                  <a:lnTo>
                    <a:pt x="304" y="2887281"/>
                  </a:lnTo>
                  <a:lnTo>
                    <a:pt x="0" y="2889250"/>
                  </a:lnTo>
                  <a:lnTo>
                    <a:pt x="0" y="5969762"/>
                  </a:lnTo>
                  <a:lnTo>
                    <a:pt x="6350" y="5976112"/>
                  </a:lnTo>
                  <a:lnTo>
                    <a:pt x="5827014" y="5976112"/>
                  </a:lnTo>
                  <a:lnTo>
                    <a:pt x="5833364" y="5969762"/>
                  </a:lnTo>
                  <a:lnTo>
                    <a:pt x="5833364" y="5963424"/>
                  </a:lnTo>
                  <a:lnTo>
                    <a:pt x="5833364" y="2895600"/>
                  </a:lnTo>
                  <a:lnTo>
                    <a:pt x="5833364" y="2889250"/>
                  </a:lnTo>
                  <a:close/>
                </a:path>
                <a:path w="6068695" h="6858000">
                  <a:moveTo>
                    <a:pt x="6068530" y="6858000"/>
                  </a:moveTo>
                  <a:lnTo>
                    <a:pt x="5974969" y="0"/>
                  </a:lnTo>
                  <a:lnTo>
                    <a:pt x="5965444" y="0"/>
                  </a:lnTo>
                  <a:lnTo>
                    <a:pt x="5955919" y="127"/>
                  </a:lnTo>
                  <a:lnTo>
                    <a:pt x="6049467" y="6858000"/>
                  </a:lnTo>
                  <a:lnTo>
                    <a:pt x="6068530" y="6858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415684" y="404329"/>
            <a:ext cx="417449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9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15684" y="1227289"/>
            <a:ext cx="5054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372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sz="1800" spc="-5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1800" spc="-5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Diabetes_prediction </a:t>
            </a:r>
            <a:r>
              <a:rPr sz="1800" spc="-97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18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('Shalini</a:t>
            </a: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Kurup','IasdZE','Female',23,0,0,'Current  ',30,10,300,1)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929119" y="2663444"/>
            <a:ext cx="4122420" cy="987425"/>
            <a:chOff x="6929119" y="2663444"/>
            <a:chExt cx="4122420" cy="98742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1819" y="2676144"/>
              <a:ext cx="4096512" cy="96164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929119" y="2663444"/>
              <a:ext cx="4122420" cy="987425"/>
            </a:xfrm>
            <a:custGeom>
              <a:avLst/>
              <a:gdLst/>
              <a:ahLst/>
              <a:cxnLst/>
              <a:rect l="l" t="t" r="r" b="b"/>
              <a:pathLst>
                <a:path w="4122420" h="987425">
                  <a:moveTo>
                    <a:pt x="4115561" y="987043"/>
                  </a:moveTo>
                  <a:lnTo>
                    <a:pt x="6350" y="987043"/>
                  </a:lnTo>
                  <a:lnTo>
                    <a:pt x="4381" y="986739"/>
                  </a:lnTo>
                  <a:lnTo>
                    <a:pt x="2616" y="985837"/>
                  </a:lnTo>
                  <a:lnTo>
                    <a:pt x="1206" y="984427"/>
                  </a:lnTo>
                  <a:lnTo>
                    <a:pt x="304" y="982662"/>
                  </a:lnTo>
                  <a:lnTo>
                    <a:pt x="0" y="980693"/>
                  </a:lnTo>
                  <a:lnTo>
                    <a:pt x="0" y="6349"/>
                  </a:lnTo>
                  <a:lnTo>
                    <a:pt x="6350" y="0"/>
                  </a:lnTo>
                  <a:lnTo>
                    <a:pt x="4115561" y="0"/>
                  </a:lnTo>
                  <a:lnTo>
                    <a:pt x="4121911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974343"/>
                  </a:lnTo>
                  <a:lnTo>
                    <a:pt x="6350" y="974343"/>
                  </a:lnTo>
                  <a:lnTo>
                    <a:pt x="12700" y="980693"/>
                  </a:lnTo>
                  <a:lnTo>
                    <a:pt x="4121911" y="980693"/>
                  </a:lnTo>
                  <a:lnTo>
                    <a:pt x="4121594" y="982662"/>
                  </a:lnTo>
                  <a:lnTo>
                    <a:pt x="4120692" y="984427"/>
                  </a:lnTo>
                  <a:lnTo>
                    <a:pt x="4119295" y="985837"/>
                  </a:lnTo>
                  <a:lnTo>
                    <a:pt x="4117517" y="986739"/>
                  </a:lnTo>
                  <a:lnTo>
                    <a:pt x="4115561" y="987043"/>
                  </a:lnTo>
                  <a:close/>
                </a:path>
                <a:path w="4122420" h="98742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4122420" h="987425">
                  <a:moveTo>
                    <a:pt x="4109211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4109211" y="6349"/>
                  </a:lnTo>
                  <a:lnTo>
                    <a:pt x="4109211" y="12699"/>
                  </a:lnTo>
                  <a:close/>
                </a:path>
                <a:path w="4122420" h="987425">
                  <a:moveTo>
                    <a:pt x="4109211" y="980693"/>
                  </a:moveTo>
                  <a:lnTo>
                    <a:pt x="4109211" y="6349"/>
                  </a:lnTo>
                  <a:lnTo>
                    <a:pt x="4115561" y="12699"/>
                  </a:lnTo>
                  <a:lnTo>
                    <a:pt x="4121911" y="12699"/>
                  </a:lnTo>
                  <a:lnTo>
                    <a:pt x="4121911" y="974343"/>
                  </a:lnTo>
                  <a:lnTo>
                    <a:pt x="4115561" y="974343"/>
                  </a:lnTo>
                  <a:lnTo>
                    <a:pt x="4109211" y="980693"/>
                  </a:lnTo>
                  <a:close/>
                </a:path>
                <a:path w="4122420" h="987425">
                  <a:moveTo>
                    <a:pt x="4121911" y="12699"/>
                  </a:moveTo>
                  <a:lnTo>
                    <a:pt x="4115561" y="12699"/>
                  </a:lnTo>
                  <a:lnTo>
                    <a:pt x="4109211" y="6349"/>
                  </a:lnTo>
                  <a:lnTo>
                    <a:pt x="4121911" y="6349"/>
                  </a:lnTo>
                  <a:lnTo>
                    <a:pt x="4121911" y="12699"/>
                  </a:lnTo>
                  <a:close/>
                </a:path>
                <a:path w="4122420" h="987425">
                  <a:moveTo>
                    <a:pt x="12700" y="980693"/>
                  </a:moveTo>
                  <a:lnTo>
                    <a:pt x="6350" y="974343"/>
                  </a:lnTo>
                  <a:lnTo>
                    <a:pt x="12700" y="974343"/>
                  </a:lnTo>
                  <a:lnTo>
                    <a:pt x="12700" y="980693"/>
                  </a:lnTo>
                  <a:close/>
                </a:path>
                <a:path w="4122420" h="987425">
                  <a:moveTo>
                    <a:pt x="4109211" y="980693"/>
                  </a:moveTo>
                  <a:lnTo>
                    <a:pt x="12700" y="980693"/>
                  </a:lnTo>
                  <a:lnTo>
                    <a:pt x="12700" y="974343"/>
                  </a:lnTo>
                  <a:lnTo>
                    <a:pt x="4109211" y="974343"/>
                  </a:lnTo>
                  <a:lnTo>
                    <a:pt x="4109211" y="980693"/>
                  </a:lnTo>
                  <a:close/>
                </a:path>
                <a:path w="4122420" h="987425">
                  <a:moveTo>
                    <a:pt x="4121911" y="980693"/>
                  </a:moveTo>
                  <a:lnTo>
                    <a:pt x="4109211" y="980693"/>
                  </a:lnTo>
                  <a:lnTo>
                    <a:pt x="4115561" y="974343"/>
                  </a:lnTo>
                  <a:lnTo>
                    <a:pt x="4121911" y="974343"/>
                  </a:lnTo>
                  <a:lnTo>
                    <a:pt x="4121911" y="9806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17615" y="4134599"/>
            <a:ext cx="530606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</a:t>
            </a:r>
            <a:r>
              <a:rPr sz="1800" spc="-9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388745">
              <a:lnSpc>
                <a:spcPct val="100000"/>
              </a:lnSpc>
            </a:pP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sz="1800" spc="-5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800" spc="-5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Diabetes_prediction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97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18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heart_disease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761" y="761"/>
            <a:ext cx="12191365" cy="6856730"/>
            <a:chOff x="761" y="761"/>
            <a:chExt cx="12191365" cy="6856730"/>
          </a:xfrm>
        </p:grpSpPr>
        <p:sp>
          <p:nvSpPr>
            <p:cNvPr id="14" name="object 14"/>
            <p:cNvSpPr/>
            <p:nvPr/>
          </p:nvSpPr>
          <p:spPr>
            <a:xfrm>
              <a:off x="6143625" y="3831704"/>
              <a:ext cx="6048375" cy="19050"/>
            </a:xfrm>
            <a:custGeom>
              <a:avLst/>
              <a:gdLst/>
              <a:ahLst/>
              <a:cxnLst/>
              <a:rect l="l" t="t" r="r" b="b"/>
              <a:pathLst>
                <a:path w="6048375" h="19050">
                  <a:moveTo>
                    <a:pt x="6048375" y="19050"/>
                  </a:moveTo>
                  <a:lnTo>
                    <a:pt x="0" y="19050"/>
                  </a:lnTo>
                  <a:lnTo>
                    <a:pt x="0" y="0"/>
                  </a:lnTo>
                  <a:lnTo>
                    <a:pt x="6048375" y="0"/>
                  </a:lnTo>
                  <a:lnTo>
                    <a:pt x="6048375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77328" y="5788152"/>
              <a:ext cx="3229355" cy="85039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564628" y="5775452"/>
              <a:ext cx="3255010" cy="876300"/>
            </a:xfrm>
            <a:custGeom>
              <a:avLst/>
              <a:gdLst/>
              <a:ahLst/>
              <a:cxnLst/>
              <a:rect l="l" t="t" r="r" b="b"/>
              <a:pathLst>
                <a:path w="3255009" h="876300">
                  <a:moveTo>
                    <a:pt x="3248405" y="875792"/>
                  </a:moveTo>
                  <a:lnTo>
                    <a:pt x="6350" y="875792"/>
                  </a:lnTo>
                  <a:lnTo>
                    <a:pt x="4381" y="875474"/>
                  </a:lnTo>
                  <a:lnTo>
                    <a:pt x="2616" y="874585"/>
                  </a:lnTo>
                  <a:lnTo>
                    <a:pt x="1206" y="873175"/>
                  </a:lnTo>
                  <a:lnTo>
                    <a:pt x="304" y="871410"/>
                  </a:lnTo>
                  <a:lnTo>
                    <a:pt x="0" y="869442"/>
                  </a:lnTo>
                  <a:lnTo>
                    <a:pt x="0" y="6350"/>
                  </a:lnTo>
                  <a:lnTo>
                    <a:pt x="6350" y="0"/>
                  </a:lnTo>
                  <a:lnTo>
                    <a:pt x="3248405" y="0"/>
                  </a:lnTo>
                  <a:lnTo>
                    <a:pt x="32547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863092"/>
                  </a:lnTo>
                  <a:lnTo>
                    <a:pt x="6350" y="863092"/>
                  </a:lnTo>
                  <a:lnTo>
                    <a:pt x="12700" y="869442"/>
                  </a:lnTo>
                  <a:lnTo>
                    <a:pt x="3254755" y="869442"/>
                  </a:lnTo>
                  <a:lnTo>
                    <a:pt x="3254451" y="871410"/>
                  </a:lnTo>
                  <a:lnTo>
                    <a:pt x="3253549" y="873175"/>
                  </a:lnTo>
                  <a:lnTo>
                    <a:pt x="3252139" y="874585"/>
                  </a:lnTo>
                  <a:lnTo>
                    <a:pt x="3250374" y="875474"/>
                  </a:lnTo>
                  <a:lnTo>
                    <a:pt x="3248405" y="875792"/>
                  </a:lnTo>
                  <a:close/>
                </a:path>
                <a:path w="3255009" h="87630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3255009" h="876300">
                  <a:moveTo>
                    <a:pt x="32420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3242055" y="6350"/>
                  </a:lnTo>
                  <a:lnTo>
                    <a:pt x="3242055" y="12700"/>
                  </a:lnTo>
                  <a:close/>
                </a:path>
                <a:path w="3255009" h="876300">
                  <a:moveTo>
                    <a:pt x="3242055" y="869442"/>
                  </a:moveTo>
                  <a:lnTo>
                    <a:pt x="3242055" y="6350"/>
                  </a:lnTo>
                  <a:lnTo>
                    <a:pt x="3248405" y="12700"/>
                  </a:lnTo>
                  <a:lnTo>
                    <a:pt x="3254755" y="12700"/>
                  </a:lnTo>
                  <a:lnTo>
                    <a:pt x="3254755" y="863092"/>
                  </a:lnTo>
                  <a:lnTo>
                    <a:pt x="3248405" y="863092"/>
                  </a:lnTo>
                  <a:lnTo>
                    <a:pt x="3242055" y="869442"/>
                  </a:lnTo>
                  <a:close/>
                </a:path>
                <a:path w="3255009" h="876300">
                  <a:moveTo>
                    <a:pt x="3254755" y="12700"/>
                  </a:moveTo>
                  <a:lnTo>
                    <a:pt x="3248405" y="12700"/>
                  </a:lnTo>
                  <a:lnTo>
                    <a:pt x="3242055" y="6350"/>
                  </a:lnTo>
                  <a:lnTo>
                    <a:pt x="3254755" y="6350"/>
                  </a:lnTo>
                  <a:lnTo>
                    <a:pt x="3254755" y="12700"/>
                  </a:lnTo>
                  <a:close/>
                </a:path>
                <a:path w="3255009" h="876300">
                  <a:moveTo>
                    <a:pt x="12700" y="869442"/>
                  </a:moveTo>
                  <a:lnTo>
                    <a:pt x="6350" y="863092"/>
                  </a:lnTo>
                  <a:lnTo>
                    <a:pt x="12700" y="863092"/>
                  </a:lnTo>
                  <a:lnTo>
                    <a:pt x="12700" y="869442"/>
                  </a:lnTo>
                  <a:close/>
                </a:path>
                <a:path w="3255009" h="876300">
                  <a:moveTo>
                    <a:pt x="3242055" y="869442"/>
                  </a:moveTo>
                  <a:lnTo>
                    <a:pt x="12700" y="869442"/>
                  </a:lnTo>
                  <a:lnTo>
                    <a:pt x="12700" y="863092"/>
                  </a:lnTo>
                  <a:lnTo>
                    <a:pt x="3242055" y="863092"/>
                  </a:lnTo>
                  <a:lnTo>
                    <a:pt x="3242055" y="869442"/>
                  </a:lnTo>
                  <a:close/>
                </a:path>
                <a:path w="3255009" h="876300">
                  <a:moveTo>
                    <a:pt x="3254755" y="869442"/>
                  </a:moveTo>
                  <a:lnTo>
                    <a:pt x="3242055" y="869442"/>
                  </a:lnTo>
                  <a:lnTo>
                    <a:pt x="3248405" y="863092"/>
                  </a:lnTo>
                  <a:lnTo>
                    <a:pt x="3254755" y="863092"/>
                  </a:lnTo>
                  <a:lnTo>
                    <a:pt x="3254755" y="8694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90" y="321436"/>
            <a:ext cx="530606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15.Find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hypertension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sz="2000" spc="-9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290" y="1144396"/>
            <a:ext cx="379730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sz="1800" spc="-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Patient_id,Patient_Name </a:t>
            </a:r>
            <a:r>
              <a:rPr sz="1800" spc="-97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800"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Diabetes_prediction</a:t>
            </a:r>
          </a:p>
          <a:p>
            <a:pPr marL="12700" marR="1263015">
              <a:lnSpc>
                <a:spcPct val="100000"/>
              </a:lnSpc>
            </a:pP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1800" spc="-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hypertension=1 </a:t>
            </a:r>
            <a:r>
              <a:rPr sz="1800" spc="-98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sz="1800" spc="-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Patient_id,Patient_Name </a:t>
            </a:r>
            <a:r>
              <a:rPr sz="1800" spc="-97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800"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Diabetes_prediction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1800" spc="-6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diabetes=1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92100" y="0"/>
            <a:ext cx="5907405" cy="6858000"/>
            <a:chOff x="292100" y="0"/>
            <a:chExt cx="5907405" cy="6858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3590544"/>
              <a:ext cx="5401056" cy="27340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2100" y="0"/>
              <a:ext cx="5907405" cy="6858000"/>
            </a:xfrm>
            <a:custGeom>
              <a:avLst/>
              <a:gdLst/>
              <a:ahLst/>
              <a:cxnLst/>
              <a:rect l="l" t="t" r="r" b="b"/>
              <a:pathLst>
                <a:path w="5907405" h="6858000">
                  <a:moveTo>
                    <a:pt x="5426456" y="3584194"/>
                  </a:moveTo>
                  <a:lnTo>
                    <a:pt x="5420106" y="3577844"/>
                  </a:lnTo>
                  <a:lnTo>
                    <a:pt x="5413756" y="3577844"/>
                  </a:lnTo>
                  <a:lnTo>
                    <a:pt x="5413756" y="3590544"/>
                  </a:lnTo>
                  <a:lnTo>
                    <a:pt x="5413756" y="6324600"/>
                  </a:lnTo>
                  <a:lnTo>
                    <a:pt x="12700" y="6324600"/>
                  </a:lnTo>
                  <a:lnTo>
                    <a:pt x="12700" y="3590544"/>
                  </a:lnTo>
                  <a:lnTo>
                    <a:pt x="5413756" y="3590544"/>
                  </a:lnTo>
                  <a:lnTo>
                    <a:pt x="5413756" y="3577844"/>
                  </a:lnTo>
                  <a:lnTo>
                    <a:pt x="6350" y="3577844"/>
                  </a:lnTo>
                  <a:lnTo>
                    <a:pt x="4381" y="3578148"/>
                  </a:lnTo>
                  <a:lnTo>
                    <a:pt x="2616" y="3579050"/>
                  </a:lnTo>
                  <a:lnTo>
                    <a:pt x="1206" y="3580460"/>
                  </a:lnTo>
                  <a:lnTo>
                    <a:pt x="304" y="3582225"/>
                  </a:lnTo>
                  <a:lnTo>
                    <a:pt x="0" y="3584194"/>
                  </a:lnTo>
                  <a:lnTo>
                    <a:pt x="0" y="6330950"/>
                  </a:lnTo>
                  <a:lnTo>
                    <a:pt x="6350" y="6337300"/>
                  </a:lnTo>
                  <a:lnTo>
                    <a:pt x="5420106" y="6337300"/>
                  </a:lnTo>
                  <a:lnTo>
                    <a:pt x="5426456" y="6330950"/>
                  </a:lnTo>
                  <a:lnTo>
                    <a:pt x="5426456" y="6324600"/>
                  </a:lnTo>
                  <a:lnTo>
                    <a:pt x="5426456" y="3590544"/>
                  </a:lnTo>
                  <a:lnTo>
                    <a:pt x="5426456" y="3584194"/>
                  </a:lnTo>
                  <a:close/>
                </a:path>
                <a:path w="5907405" h="6858000">
                  <a:moveTo>
                    <a:pt x="5906986" y="6858000"/>
                  </a:moveTo>
                  <a:lnTo>
                    <a:pt x="5813425" y="0"/>
                  </a:lnTo>
                  <a:lnTo>
                    <a:pt x="5803900" y="0"/>
                  </a:lnTo>
                  <a:lnTo>
                    <a:pt x="5794375" y="127"/>
                  </a:lnTo>
                  <a:lnTo>
                    <a:pt x="5887923" y="6858000"/>
                  </a:lnTo>
                  <a:lnTo>
                    <a:pt x="5906986" y="6858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84290" y="351789"/>
            <a:ext cx="56134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Define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"patient_id" </a:t>
            </a:r>
            <a:r>
              <a:rPr sz="2000" spc="-8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to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values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4290" y="1083310"/>
            <a:ext cx="5389880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  <a:r>
              <a:rPr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Diabetes_prediction</a:t>
            </a:r>
            <a:endParaRPr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CONSTRAINT</a:t>
            </a:r>
            <a:r>
              <a:rPr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UC_PatientID</a:t>
            </a:r>
            <a:r>
              <a:rPr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(patient_id);</a:t>
            </a:r>
            <a:endParaRPr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72933" y="1900550"/>
            <a:ext cx="2759710" cy="732790"/>
            <a:chOff x="7974583" y="1779523"/>
            <a:chExt cx="2759710" cy="73279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87283" y="1792223"/>
              <a:ext cx="2734055" cy="7071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974583" y="1779523"/>
              <a:ext cx="2759710" cy="732790"/>
            </a:xfrm>
            <a:custGeom>
              <a:avLst/>
              <a:gdLst/>
              <a:ahLst/>
              <a:cxnLst/>
              <a:rect l="l" t="t" r="r" b="b"/>
              <a:pathLst>
                <a:path w="2759709" h="732789">
                  <a:moveTo>
                    <a:pt x="2753106" y="732536"/>
                  </a:moveTo>
                  <a:lnTo>
                    <a:pt x="6350" y="732536"/>
                  </a:lnTo>
                  <a:lnTo>
                    <a:pt x="4381" y="732231"/>
                  </a:lnTo>
                  <a:lnTo>
                    <a:pt x="2616" y="731316"/>
                  </a:lnTo>
                  <a:lnTo>
                    <a:pt x="1206" y="729919"/>
                  </a:lnTo>
                  <a:lnTo>
                    <a:pt x="304" y="728141"/>
                  </a:lnTo>
                  <a:lnTo>
                    <a:pt x="0" y="726186"/>
                  </a:lnTo>
                  <a:lnTo>
                    <a:pt x="0" y="6350"/>
                  </a:lnTo>
                  <a:lnTo>
                    <a:pt x="6350" y="0"/>
                  </a:lnTo>
                  <a:lnTo>
                    <a:pt x="2753106" y="0"/>
                  </a:lnTo>
                  <a:lnTo>
                    <a:pt x="2759456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719836"/>
                  </a:lnTo>
                  <a:lnTo>
                    <a:pt x="6350" y="719836"/>
                  </a:lnTo>
                  <a:lnTo>
                    <a:pt x="12700" y="726186"/>
                  </a:lnTo>
                  <a:lnTo>
                    <a:pt x="2759456" y="726186"/>
                  </a:lnTo>
                  <a:lnTo>
                    <a:pt x="2759138" y="728141"/>
                  </a:lnTo>
                  <a:lnTo>
                    <a:pt x="2758236" y="729919"/>
                  </a:lnTo>
                  <a:lnTo>
                    <a:pt x="2756839" y="731316"/>
                  </a:lnTo>
                  <a:lnTo>
                    <a:pt x="2755061" y="732231"/>
                  </a:lnTo>
                  <a:lnTo>
                    <a:pt x="2753106" y="732536"/>
                  </a:lnTo>
                  <a:close/>
                </a:path>
                <a:path w="2759709" h="73278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759709" h="732789">
                  <a:moveTo>
                    <a:pt x="2746756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746756" y="6350"/>
                  </a:lnTo>
                  <a:lnTo>
                    <a:pt x="2746756" y="12700"/>
                  </a:lnTo>
                  <a:close/>
                </a:path>
                <a:path w="2759709" h="732789">
                  <a:moveTo>
                    <a:pt x="2746756" y="726186"/>
                  </a:moveTo>
                  <a:lnTo>
                    <a:pt x="2746756" y="6350"/>
                  </a:lnTo>
                  <a:lnTo>
                    <a:pt x="2753106" y="12700"/>
                  </a:lnTo>
                  <a:lnTo>
                    <a:pt x="2759456" y="12700"/>
                  </a:lnTo>
                  <a:lnTo>
                    <a:pt x="2759456" y="719836"/>
                  </a:lnTo>
                  <a:lnTo>
                    <a:pt x="2753106" y="719836"/>
                  </a:lnTo>
                  <a:lnTo>
                    <a:pt x="2746756" y="726186"/>
                  </a:lnTo>
                  <a:close/>
                </a:path>
                <a:path w="2759709" h="732789">
                  <a:moveTo>
                    <a:pt x="2759456" y="12700"/>
                  </a:moveTo>
                  <a:lnTo>
                    <a:pt x="2753106" y="12700"/>
                  </a:lnTo>
                  <a:lnTo>
                    <a:pt x="2746756" y="6350"/>
                  </a:lnTo>
                  <a:lnTo>
                    <a:pt x="2759456" y="6350"/>
                  </a:lnTo>
                  <a:lnTo>
                    <a:pt x="2759456" y="12700"/>
                  </a:lnTo>
                  <a:close/>
                </a:path>
                <a:path w="2759709" h="732789">
                  <a:moveTo>
                    <a:pt x="12700" y="726186"/>
                  </a:moveTo>
                  <a:lnTo>
                    <a:pt x="6350" y="719836"/>
                  </a:lnTo>
                  <a:lnTo>
                    <a:pt x="12700" y="719836"/>
                  </a:lnTo>
                  <a:lnTo>
                    <a:pt x="12700" y="726186"/>
                  </a:lnTo>
                  <a:close/>
                </a:path>
                <a:path w="2759709" h="732789">
                  <a:moveTo>
                    <a:pt x="2746756" y="726186"/>
                  </a:moveTo>
                  <a:lnTo>
                    <a:pt x="12700" y="726186"/>
                  </a:lnTo>
                  <a:lnTo>
                    <a:pt x="12700" y="719836"/>
                  </a:lnTo>
                  <a:lnTo>
                    <a:pt x="2746756" y="719836"/>
                  </a:lnTo>
                  <a:lnTo>
                    <a:pt x="2746756" y="726186"/>
                  </a:lnTo>
                  <a:close/>
                </a:path>
                <a:path w="2759709" h="732789">
                  <a:moveTo>
                    <a:pt x="2759456" y="726186"/>
                  </a:moveTo>
                  <a:lnTo>
                    <a:pt x="2746756" y="726186"/>
                  </a:lnTo>
                  <a:lnTo>
                    <a:pt x="2753106" y="719836"/>
                  </a:lnTo>
                  <a:lnTo>
                    <a:pt x="2759456" y="719836"/>
                  </a:lnTo>
                  <a:lnTo>
                    <a:pt x="2759456" y="7261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455727" y="2905785"/>
            <a:ext cx="5389880" cy="19819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4460" marR="5080" indent="-11176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Create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displays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Patient_ids, </a:t>
            </a:r>
            <a:r>
              <a:rPr sz="2000" spc="-8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ages, and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BMI of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Consolas"/>
              <a:cs typeface="Consolas"/>
            </a:endParaRPr>
          </a:p>
          <a:p>
            <a:pPr marL="12700" marR="2575560">
              <a:lnSpc>
                <a:spcPct val="100000"/>
              </a:lnSpc>
            </a:pP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view Display as </a:t>
            </a:r>
            <a:r>
              <a:rPr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Patient_id,age,bmi </a:t>
            </a:r>
            <a:r>
              <a:rPr spc="-86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Diabetes_prediction </a:t>
            </a:r>
            <a:r>
              <a:rPr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endParaRPr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1" y="761"/>
            <a:ext cx="12191365" cy="6856730"/>
            <a:chOff x="761" y="761"/>
            <a:chExt cx="12191365" cy="6856730"/>
          </a:xfrm>
        </p:grpSpPr>
        <p:sp>
          <p:nvSpPr>
            <p:cNvPr id="14" name="object 14"/>
            <p:cNvSpPr/>
            <p:nvPr/>
          </p:nvSpPr>
          <p:spPr>
            <a:xfrm>
              <a:off x="6143625" y="2736329"/>
              <a:ext cx="6048375" cy="19050"/>
            </a:xfrm>
            <a:custGeom>
              <a:avLst/>
              <a:gdLst/>
              <a:ahLst/>
              <a:cxnLst/>
              <a:rect l="l" t="t" r="r" b="b"/>
              <a:pathLst>
                <a:path w="6048375" h="19050">
                  <a:moveTo>
                    <a:pt x="6048375" y="19050"/>
                  </a:moveTo>
                  <a:lnTo>
                    <a:pt x="0" y="19050"/>
                  </a:lnTo>
                  <a:lnTo>
                    <a:pt x="0" y="0"/>
                  </a:lnTo>
                  <a:lnTo>
                    <a:pt x="6048375" y="0"/>
                  </a:lnTo>
                  <a:lnTo>
                    <a:pt x="6048375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2880" y="4750308"/>
              <a:ext cx="3099816" cy="197662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790180" y="4737608"/>
              <a:ext cx="3125470" cy="2002155"/>
            </a:xfrm>
            <a:custGeom>
              <a:avLst/>
              <a:gdLst/>
              <a:ahLst/>
              <a:cxnLst/>
              <a:rect l="l" t="t" r="r" b="b"/>
              <a:pathLst>
                <a:path w="3125470" h="2002154">
                  <a:moveTo>
                    <a:pt x="3118866" y="2002027"/>
                  </a:moveTo>
                  <a:lnTo>
                    <a:pt x="6350" y="2002027"/>
                  </a:lnTo>
                  <a:lnTo>
                    <a:pt x="4381" y="2001723"/>
                  </a:lnTo>
                  <a:lnTo>
                    <a:pt x="2616" y="2000808"/>
                  </a:lnTo>
                  <a:lnTo>
                    <a:pt x="1206" y="1999411"/>
                  </a:lnTo>
                  <a:lnTo>
                    <a:pt x="304" y="1997633"/>
                  </a:lnTo>
                  <a:lnTo>
                    <a:pt x="0" y="1995677"/>
                  </a:lnTo>
                  <a:lnTo>
                    <a:pt x="0" y="6350"/>
                  </a:lnTo>
                  <a:lnTo>
                    <a:pt x="6350" y="0"/>
                  </a:lnTo>
                  <a:lnTo>
                    <a:pt x="3118866" y="0"/>
                  </a:lnTo>
                  <a:lnTo>
                    <a:pt x="3125216" y="6350"/>
                  </a:lnTo>
                  <a:lnTo>
                    <a:pt x="12700" y="6350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1989327"/>
                  </a:lnTo>
                  <a:lnTo>
                    <a:pt x="6350" y="1989327"/>
                  </a:lnTo>
                  <a:lnTo>
                    <a:pt x="12700" y="1995677"/>
                  </a:lnTo>
                  <a:lnTo>
                    <a:pt x="3125216" y="1995677"/>
                  </a:lnTo>
                  <a:lnTo>
                    <a:pt x="3124911" y="1997633"/>
                  </a:lnTo>
                  <a:lnTo>
                    <a:pt x="3123996" y="1999411"/>
                  </a:lnTo>
                  <a:lnTo>
                    <a:pt x="3122599" y="2000808"/>
                  </a:lnTo>
                  <a:lnTo>
                    <a:pt x="3120821" y="2001723"/>
                  </a:lnTo>
                  <a:lnTo>
                    <a:pt x="3118866" y="2002027"/>
                  </a:lnTo>
                  <a:close/>
                </a:path>
                <a:path w="3125470" h="2002154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50"/>
                  </a:lnTo>
                  <a:lnTo>
                    <a:pt x="12700" y="12699"/>
                  </a:lnTo>
                  <a:close/>
                </a:path>
                <a:path w="3125470" h="2002154">
                  <a:moveTo>
                    <a:pt x="3112516" y="12699"/>
                  </a:moveTo>
                  <a:lnTo>
                    <a:pt x="12700" y="12699"/>
                  </a:lnTo>
                  <a:lnTo>
                    <a:pt x="12700" y="6350"/>
                  </a:lnTo>
                  <a:lnTo>
                    <a:pt x="3112516" y="6350"/>
                  </a:lnTo>
                  <a:lnTo>
                    <a:pt x="3112516" y="12699"/>
                  </a:lnTo>
                  <a:close/>
                </a:path>
                <a:path w="3125470" h="2002154">
                  <a:moveTo>
                    <a:pt x="3112516" y="1995677"/>
                  </a:moveTo>
                  <a:lnTo>
                    <a:pt x="3112516" y="6350"/>
                  </a:lnTo>
                  <a:lnTo>
                    <a:pt x="3118866" y="12699"/>
                  </a:lnTo>
                  <a:lnTo>
                    <a:pt x="3125216" y="12699"/>
                  </a:lnTo>
                  <a:lnTo>
                    <a:pt x="3125216" y="1989327"/>
                  </a:lnTo>
                  <a:lnTo>
                    <a:pt x="3118866" y="1989327"/>
                  </a:lnTo>
                  <a:lnTo>
                    <a:pt x="3112516" y="1995677"/>
                  </a:lnTo>
                  <a:close/>
                </a:path>
                <a:path w="3125470" h="2002154">
                  <a:moveTo>
                    <a:pt x="3125216" y="12699"/>
                  </a:moveTo>
                  <a:lnTo>
                    <a:pt x="3118866" y="12699"/>
                  </a:lnTo>
                  <a:lnTo>
                    <a:pt x="3112516" y="6350"/>
                  </a:lnTo>
                  <a:lnTo>
                    <a:pt x="3125216" y="6350"/>
                  </a:lnTo>
                  <a:lnTo>
                    <a:pt x="3125216" y="12699"/>
                  </a:lnTo>
                  <a:close/>
                </a:path>
                <a:path w="3125470" h="2002154">
                  <a:moveTo>
                    <a:pt x="12700" y="1995677"/>
                  </a:moveTo>
                  <a:lnTo>
                    <a:pt x="6350" y="1989327"/>
                  </a:lnTo>
                  <a:lnTo>
                    <a:pt x="12700" y="1989327"/>
                  </a:lnTo>
                  <a:lnTo>
                    <a:pt x="12700" y="1995677"/>
                  </a:lnTo>
                  <a:close/>
                </a:path>
                <a:path w="3125470" h="2002154">
                  <a:moveTo>
                    <a:pt x="3112516" y="1995677"/>
                  </a:moveTo>
                  <a:lnTo>
                    <a:pt x="12700" y="1995677"/>
                  </a:lnTo>
                  <a:lnTo>
                    <a:pt x="12700" y="1989327"/>
                  </a:lnTo>
                  <a:lnTo>
                    <a:pt x="3112516" y="1989327"/>
                  </a:lnTo>
                  <a:lnTo>
                    <a:pt x="3112516" y="1995677"/>
                  </a:lnTo>
                  <a:close/>
                </a:path>
                <a:path w="3125470" h="2002154">
                  <a:moveTo>
                    <a:pt x="3125216" y="1995677"/>
                  </a:moveTo>
                  <a:lnTo>
                    <a:pt x="3112516" y="1995677"/>
                  </a:lnTo>
                  <a:lnTo>
                    <a:pt x="3118866" y="1989327"/>
                  </a:lnTo>
                  <a:lnTo>
                    <a:pt x="3125216" y="1989327"/>
                  </a:lnTo>
                  <a:lnTo>
                    <a:pt x="3125216" y="199567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3429</TotalTime>
  <Words>1155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Calibri</vt:lpstr>
      <vt:lpstr>Consolas</vt:lpstr>
      <vt:lpstr>Times New Roman</vt:lpstr>
      <vt:lpstr>Office Theme</vt:lpstr>
      <vt:lpstr>PowerPoint Presentation</vt:lpstr>
      <vt:lpstr>PowerPoint Presentation</vt:lpstr>
      <vt:lpstr>select Patient_id,age  from Diabetes_prediction</vt:lpstr>
      <vt:lpstr>PowerPoint Presentation</vt:lpstr>
      <vt:lpstr>PowerPoint Presentation</vt:lpstr>
      <vt:lpstr>PowerPoint Presentation</vt:lpstr>
      <vt:lpstr>10. Calculate the age of patients in years (assuming the current  date as of now). -- Birth date is not availavle to perform the task</vt:lpstr>
      <vt:lpstr>PowerPoint Presentation</vt:lpstr>
      <vt:lpstr>15.Find patients who have hypertension but  not diabetes using the EXCEPT operator.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Umesh kokate</dc:creator>
  <cp:lastModifiedBy>umesh k</cp:lastModifiedBy>
  <cp:revision>14</cp:revision>
  <dcterms:created xsi:type="dcterms:W3CDTF">2024-05-31T17:37:16Z</dcterms:created>
  <dcterms:modified xsi:type="dcterms:W3CDTF">2024-06-04T08:50:52Z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2024-01-22T00:00:00Z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2024-05-31T00:00:00Z</vt:filetime>
  </property>
</Properties>
</file>