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46" r:id="rId4"/>
  </p:sldMasterIdLst>
  <p:notesMasterIdLst>
    <p:notesMasterId r:id="rId18"/>
  </p:notesMasterIdLst>
  <p:handoutMasterIdLst>
    <p:handoutMasterId r:id="rId19"/>
  </p:handoutMasterIdLst>
  <p:sldIdLst>
    <p:sldId id="256" r:id="rId5"/>
    <p:sldId id="279" r:id="rId6"/>
    <p:sldId id="288" r:id="rId7"/>
    <p:sldId id="281" r:id="rId8"/>
    <p:sldId id="305" r:id="rId9"/>
    <p:sldId id="306" r:id="rId10"/>
    <p:sldId id="314" r:id="rId11"/>
    <p:sldId id="295" r:id="rId12"/>
    <p:sldId id="307" r:id="rId13"/>
    <p:sldId id="304" r:id="rId14"/>
    <p:sldId id="310" r:id="rId15"/>
    <p:sldId id="313" r:id="rId16"/>
    <p:sldId id="28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9"/>
            <p14:sldId id="288"/>
            <p14:sldId id="281"/>
            <p14:sldId id="305"/>
            <p14:sldId id="306"/>
            <p14:sldId id="314"/>
            <p14:sldId id="295"/>
            <p14:sldId id="307"/>
            <p14:sldId id="304"/>
          </p14:sldIdLst>
        </p14:section>
        <p14:section name="Learn More" id="{2CC34DB2-6590-42C0-AD4B-A04C6060184E}">
          <p14:sldIdLst>
            <p14:sldId id="310"/>
            <p14:sldId id="313"/>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690" autoAdjust="0"/>
  </p:normalViewPr>
  <p:slideViewPr>
    <p:cSldViewPr snapToGrid="0">
      <p:cViewPr varScale="1">
        <p:scale>
          <a:sx n="66" d="100"/>
          <a:sy n="66" d="100"/>
        </p:scale>
        <p:origin x="644" y="36"/>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dgm:fillClrLst>
    <dgm:linClrLst meth="repeat">
      <a:schemeClr val="lt1">
        <a:alpha val="0"/>
      </a:schemeClr>
    </dgm:linClrLst>
    <dgm:effectClrLst/>
    <dgm:txLinClrLst/>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accent1">
        <a:alpha val="0"/>
      </a:schemeClr>
    </dgm:fillClrLst>
    <dgm:linClrLst meth="repeat">
      <a:schemeClr val="accent1">
        <a:alpha val="0"/>
      </a:schemeClr>
    </dgm:linClrLst>
    <dgm:effectClrLst/>
    <dgm:txLinClrLst/>
    <dgm:txFillClrLst meth="repeat">
      <a:schemeClr val="accent1"/>
    </dgm:txFillClrLst>
    <dgm:txEffectClrLst/>
  </dgm:styleLbl>
</dgm:colorsDef>
</file>

<file path=ppt/diagrams/data1.xml><?xml version="1.0" encoding="utf-8"?>
<dgm:dataModel xmlns:dgm="http://schemas.openxmlformats.org/drawingml/2006/diagram" xmlns:a="http://schemas.openxmlformats.org/drawingml/2006/main">
  <dgm:ptLst>
    <dgm:pt modelId="{E65D7E6E-F596-4506-92C5-3D3A29F41600}"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FBC98A2D-C4EE-4CDF-BDEC-EB0831107168}">
      <dgm:prSet/>
      <dgm:spPr/>
      <dgm:t>
        <a:bodyPr/>
        <a:lstStyle/>
        <a:p>
          <a:r>
            <a:rPr lang="en-US" dirty="0">
              <a:solidFill>
                <a:schemeClr val="bg1"/>
              </a:solidFill>
            </a:rPr>
            <a:t>Introduction</a:t>
          </a:r>
        </a:p>
      </dgm:t>
    </dgm:pt>
    <dgm:pt modelId="{8BFCC5CF-AAF1-4C9E-821C-266DF15ADC6C}" type="parTrans" cxnId="{6FE8D089-B06D-493E-ADFA-1927B0D12D4E}">
      <dgm:prSet/>
      <dgm:spPr/>
      <dgm:t>
        <a:bodyPr/>
        <a:lstStyle/>
        <a:p>
          <a:endParaRPr lang="en-US"/>
        </a:p>
      </dgm:t>
    </dgm:pt>
    <dgm:pt modelId="{C8A92152-CC83-4208-8A13-135959B6979A}" type="sibTrans" cxnId="{6FE8D089-B06D-493E-ADFA-1927B0D12D4E}">
      <dgm:prSet/>
      <dgm:spPr/>
      <dgm:t>
        <a:bodyPr/>
        <a:lstStyle/>
        <a:p>
          <a:endParaRPr lang="en-US"/>
        </a:p>
      </dgm:t>
    </dgm:pt>
    <dgm:pt modelId="{0CDF73A2-B350-4865-AFB2-995A83EA200A}">
      <dgm:prSet/>
      <dgm:spPr/>
      <dgm:t>
        <a:bodyPr/>
        <a:lstStyle/>
        <a:p>
          <a:r>
            <a:rPr lang="en-US" dirty="0">
              <a:solidFill>
                <a:schemeClr val="bg1"/>
              </a:solidFill>
            </a:rPr>
            <a:t>Importing Dataset</a:t>
          </a:r>
        </a:p>
      </dgm:t>
    </dgm:pt>
    <dgm:pt modelId="{48511F21-94CB-4493-9377-9FEC6150C9BB}" type="parTrans" cxnId="{898EA8D6-15DB-4AAE-9A2B-BA2DB45CCF72}">
      <dgm:prSet/>
      <dgm:spPr/>
      <dgm:t>
        <a:bodyPr/>
        <a:lstStyle/>
        <a:p>
          <a:endParaRPr lang="en-US"/>
        </a:p>
      </dgm:t>
    </dgm:pt>
    <dgm:pt modelId="{760D547F-7F55-402E-BB3C-195D5BBBA882}" type="sibTrans" cxnId="{898EA8D6-15DB-4AAE-9A2B-BA2DB45CCF72}">
      <dgm:prSet/>
      <dgm:spPr/>
      <dgm:t>
        <a:bodyPr/>
        <a:lstStyle/>
        <a:p>
          <a:endParaRPr lang="en-US"/>
        </a:p>
      </dgm:t>
    </dgm:pt>
    <dgm:pt modelId="{7CDA8C5E-C1CE-44B8-B2E0-4C84D2FA5026}">
      <dgm:prSet/>
      <dgm:spPr/>
      <dgm:t>
        <a:bodyPr/>
        <a:lstStyle/>
        <a:p>
          <a:r>
            <a:rPr lang="en-US" dirty="0">
              <a:solidFill>
                <a:schemeClr val="bg1"/>
              </a:solidFill>
            </a:rPr>
            <a:t>Data Pre-processing Steps</a:t>
          </a:r>
        </a:p>
      </dgm:t>
    </dgm:pt>
    <dgm:pt modelId="{188DE07D-16C9-4FBE-B672-F9766C62149B}" type="parTrans" cxnId="{49C95D14-C548-4D5E-91E7-10D8A180BC10}">
      <dgm:prSet/>
      <dgm:spPr/>
      <dgm:t>
        <a:bodyPr/>
        <a:lstStyle/>
        <a:p>
          <a:endParaRPr lang="en-US"/>
        </a:p>
      </dgm:t>
    </dgm:pt>
    <dgm:pt modelId="{A61B3FC4-62FF-4196-9C23-61EBDCCD374A}" type="sibTrans" cxnId="{49C95D14-C548-4D5E-91E7-10D8A180BC10}">
      <dgm:prSet/>
      <dgm:spPr/>
      <dgm:t>
        <a:bodyPr/>
        <a:lstStyle/>
        <a:p>
          <a:endParaRPr lang="en-US"/>
        </a:p>
      </dgm:t>
    </dgm:pt>
    <dgm:pt modelId="{32696366-C81E-43BE-A45F-9AFAF1330267}">
      <dgm:prSet custT="1"/>
      <dgm:spPr/>
      <dgm:t>
        <a:bodyPr/>
        <a:lstStyle/>
        <a:p>
          <a:pPr marL="0" lvl="0" indent="0" algn="l" defTabSz="1422400">
            <a:lnSpc>
              <a:spcPct val="90000"/>
            </a:lnSpc>
            <a:spcBef>
              <a:spcPct val="0"/>
            </a:spcBef>
            <a:spcAft>
              <a:spcPct val="35000"/>
            </a:spcAft>
            <a:buNone/>
          </a:pPr>
          <a:r>
            <a:rPr lang="en-US" sz="3200" kern="1200" dirty="0">
              <a:solidFill>
                <a:prstClr val="white"/>
              </a:solidFill>
              <a:latin typeface="Trebuchet MS" panose="020B0603020202020204"/>
              <a:ea typeface="+mn-ea"/>
              <a:cs typeface="+mn-cs"/>
            </a:rPr>
            <a:t>Word2Vec Implementation</a:t>
          </a:r>
        </a:p>
      </dgm:t>
    </dgm:pt>
    <dgm:pt modelId="{E8026CEC-1617-44CC-A073-801612F26CAC}" type="parTrans" cxnId="{67BA50FA-B03D-4F7A-B70A-CAF7FE7E5A43}">
      <dgm:prSet/>
      <dgm:spPr/>
      <dgm:t>
        <a:bodyPr/>
        <a:lstStyle/>
        <a:p>
          <a:endParaRPr lang="en-US"/>
        </a:p>
      </dgm:t>
    </dgm:pt>
    <dgm:pt modelId="{48CC0A1E-E6C9-40B8-9E74-5A303599EAD2}" type="sibTrans" cxnId="{67BA50FA-B03D-4F7A-B70A-CAF7FE7E5A43}">
      <dgm:prSet/>
      <dgm:spPr/>
      <dgm:t>
        <a:bodyPr/>
        <a:lstStyle/>
        <a:p>
          <a:endParaRPr lang="en-US"/>
        </a:p>
      </dgm:t>
    </dgm:pt>
    <dgm:pt modelId="{D45D9D06-9A13-4F4E-82F9-DD2F82316876}">
      <dgm:prSet/>
      <dgm:spPr/>
      <dgm:t>
        <a:bodyPr/>
        <a:lstStyle/>
        <a:p>
          <a:r>
            <a:rPr lang="en-US" dirty="0">
              <a:solidFill>
                <a:schemeClr val="bg1"/>
              </a:solidFill>
            </a:rPr>
            <a:t>Model Implementation</a:t>
          </a:r>
        </a:p>
      </dgm:t>
    </dgm:pt>
    <dgm:pt modelId="{DCBEE199-1FC9-418D-9D06-458BFACACD8B}" type="parTrans" cxnId="{22697C98-7424-4126-9114-135B7BB2F3E3}">
      <dgm:prSet/>
      <dgm:spPr/>
      <dgm:t>
        <a:bodyPr/>
        <a:lstStyle/>
        <a:p>
          <a:endParaRPr lang="en-US"/>
        </a:p>
      </dgm:t>
    </dgm:pt>
    <dgm:pt modelId="{8F824B00-F758-4E83-B176-C345E12EBB05}" type="sibTrans" cxnId="{22697C98-7424-4126-9114-135B7BB2F3E3}">
      <dgm:prSet/>
      <dgm:spPr/>
      <dgm:t>
        <a:bodyPr/>
        <a:lstStyle/>
        <a:p>
          <a:endParaRPr lang="en-US"/>
        </a:p>
      </dgm:t>
    </dgm:pt>
    <dgm:pt modelId="{30209349-B24E-4554-84BD-06E0576F72D9}">
      <dgm:prSet/>
      <dgm:spPr/>
      <dgm:t>
        <a:bodyPr/>
        <a:lstStyle/>
        <a:p>
          <a:r>
            <a:rPr lang="en-US" dirty="0">
              <a:solidFill>
                <a:schemeClr val="bg1"/>
              </a:solidFill>
            </a:rPr>
            <a:t>Accuracy</a:t>
          </a:r>
        </a:p>
      </dgm:t>
    </dgm:pt>
    <dgm:pt modelId="{FD66F760-8651-4D09-9B91-CB2DDEC51E9A}" type="parTrans" cxnId="{DA515319-19AC-4522-A581-E33FFAB9E76D}">
      <dgm:prSet/>
      <dgm:spPr/>
      <dgm:t>
        <a:bodyPr/>
        <a:lstStyle/>
        <a:p>
          <a:endParaRPr lang="en-US"/>
        </a:p>
      </dgm:t>
    </dgm:pt>
    <dgm:pt modelId="{9611EC07-203B-48BD-A153-0639407F43A8}" type="sibTrans" cxnId="{DA515319-19AC-4522-A581-E33FFAB9E76D}">
      <dgm:prSet/>
      <dgm:spPr/>
      <dgm:t>
        <a:bodyPr/>
        <a:lstStyle/>
        <a:p>
          <a:endParaRPr lang="en-US"/>
        </a:p>
      </dgm:t>
    </dgm:pt>
    <dgm:pt modelId="{F883C9B8-8B1F-429F-93CF-F9DDCC454408}">
      <dgm:prSet/>
      <dgm:spPr/>
      <dgm:t>
        <a:bodyPr/>
        <a:lstStyle/>
        <a:p>
          <a:r>
            <a:rPr lang="en-US" dirty="0">
              <a:solidFill>
                <a:schemeClr val="bg1"/>
              </a:solidFill>
            </a:rPr>
            <a:t>Conclusion</a:t>
          </a:r>
        </a:p>
      </dgm:t>
    </dgm:pt>
    <dgm:pt modelId="{E0C90495-6CC7-46F2-8DCA-294E728CAFA1}" type="parTrans" cxnId="{C1E01E4E-1DD1-48CA-B6F9-001D3166CAD0}">
      <dgm:prSet/>
      <dgm:spPr/>
      <dgm:t>
        <a:bodyPr/>
        <a:lstStyle/>
        <a:p>
          <a:endParaRPr lang="en-US"/>
        </a:p>
      </dgm:t>
    </dgm:pt>
    <dgm:pt modelId="{6CC0C73A-89DD-4176-88C2-7BD24818B1E0}" type="sibTrans" cxnId="{C1E01E4E-1DD1-48CA-B6F9-001D3166CAD0}">
      <dgm:prSet/>
      <dgm:spPr/>
      <dgm:t>
        <a:bodyPr/>
        <a:lstStyle/>
        <a:p>
          <a:endParaRPr lang="en-US"/>
        </a:p>
      </dgm:t>
    </dgm:pt>
    <dgm:pt modelId="{14B63991-42DE-47FC-8303-DC2A75AC02BF}" type="pres">
      <dgm:prSet presAssocID="{E65D7E6E-F596-4506-92C5-3D3A29F41600}" presName="vert0" presStyleCnt="0">
        <dgm:presLayoutVars>
          <dgm:dir/>
          <dgm:animOne val="branch"/>
          <dgm:animLvl val="lvl"/>
        </dgm:presLayoutVars>
      </dgm:prSet>
      <dgm:spPr/>
    </dgm:pt>
    <dgm:pt modelId="{2C411132-5085-4655-A348-6F960E7EE8E2}" type="pres">
      <dgm:prSet presAssocID="{FBC98A2D-C4EE-4CDF-BDEC-EB0831107168}" presName="thickLine" presStyleLbl="alignNode1" presStyleIdx="0" presStyleCnt="7"/>
      <dgm:spPr/>
    </dgm:pt>
    <dgm:pt modelId="{711C1ECA-212C-418C-B94D-23A1258D90BD}" type="pres">
      <dgm:prSet presAssocID="{FBC98A2D-C4EE-4CDF-BDEC-EB0831107168}" presName="horz1" presStyleCnt="0"/>
      <dgm:spPr/>
    </dgm:pt>
    <dgm:pt modelId="{1A905BD1-786C-4B08-97DD-1083B75263FD}" type="pres">
      <dgm:prSet presAssocID="{FBC98A2D-C4EE-4CDF-BDEC-EB0831107168}" presName="tx1" presStyleLbl="revTx" presStyleIdx="0" presStyleCnt="7"/>
      <dgm:spPr/>
    </dgm:pt>
    <dgm:pt modelId="{BA329511-4E2F-49F6-9388-7F060601B9DD}" type="pres">
      <dgm:prSet presAssocID="{FBC98A2D-C4EE-4CDF-BDEC-EB0831107168}" presName="vert1" presStyleCnt="0"/>
      <dgm:spPr/>
    </dgm:pt>
    <dgm:pt modelId="{1DA96F3C-1A34-4D50-9D4D-A7C7592C0907}" type="pres">
      <dgm:prSet presAssocID="{0CDF73A2-B350-4865-AFB2-995A83EA200A}" presName="thickLine" presStyleLbl="alignNode1" presStyleIdx="1" presStyleCnt="7"/>
      <dgm:spPr/>
    </dgm:pt>
    <dgm:pt modelId="{58BF7FFD-29B2-438E-9ECE-7F84AB663448}" type="pres">
      <dgm:prSet presAssocID="{0CDF73A2-B350-4865-AFB2-995A83EA200A}" presName="horz1" presStyleCnt="0"/>
      <dgm:spPr/>
    </dgm:pt>
    <dgm:pt modelId="{D965A0C2-38FE-4C49-A6CC-B05F2F575CE6}" type="pres">
      <dgm:prSet presAssocID="{0CDF73A2-B350-4865-AFB2-995A83EA200A}" presName="tx1" presStyleLbl="revTx" presStyleIdx="1" presStyleCnt="7"/>
      <dgm:spPr/>
    </dgm:pt>
    <dgm:pt modelId="{CCA9A88B-EBAB-4778-9A64-9C08DCF36D3F}" type="pres">
      <dgm:prSet presAssocID="{0CDF73A2-B350-4865-AFB2-995A83EA200A}" presName="vert1" presStyleCnt="0"/>
      <dgm:spPr/>
    </dgm:pt>
    <dgm:pt modelId="{647BAE2B-1ED9-40D9-B395-EF1F4AEEE13E}" type="pres">
      <dgm:prSet presAssocID="{7CDA8C5E-C1CE-44B8-B2E0-4C84D2FA5026}" presName="thickLine" presStyleLbl="alignNode1" presStyleIdx="2" presStyleCnt="7"/>
      <dgm:spPr/>
    </dgm:pt>
    <dgm:pt modelId="{D19A7040-7EA0-4270-B022-D49B79DC50FA}" type="pres">
      <dgm:prSet presAssocID="{7CDA8C5E-C1CE-44B8-B2E0-4C84D2FA5026}" presName="horz1" presStyleCnt="0"/>
      <dgm:spPr/>
    </dgm:pt>
    <dgm:pt modelId="{53FBB82F-F219-4825-8449-3EE8A0C74106}" type="pres">
      <dgm:prSet presAssocID="{7CDA8C5E-C1CE-44B8-B2E0-4C84D2FA5026}" presName="tx1" presStyleLbl="revTx" presStyleIdx="2" presStyleCnt="7"/>
      <dgm:spPr/>
    </dgm:pt>
    <dgm:pt modelId="{0167ADB4-5E25-4820-AC19-DFBC36AB5D36}" type="pres">
      <dgm:prSet presAssocID="{7CDA8C5E-C1CE-44B8-B2E0-4C84D2FA5026}" presName="vert1" presStyleCnt="0"/>
      <dgm:spPr/>
    </dgm:pt>
    <dgm:pt modelId="{CBEA3CBF-A6FC-4B7E-841D-44161BB7A2DA}" type="pres">
      <dgm:prSet presAssocID="{32696366-C81E-43BE-A45F-9AFAF1330267}" presName="thickLine" presStyleLbl="alignNode1" presStyleIdx="3" presStyleCnt="7"/>
      <dgm:spPr/>
    </dgm:pt>
    <dgm:pt modelId="{DB67D88C-9EDB-4522-9494-3507828FCB4E}" type="pres">
      <dgm:prSet presAssocID="{32696366-C81E-43BE-A45F-9AFAF1330267}" presName="horz1" presStyleCnt="0"/>
      <dgm:spPr/>
    </dgm:pt>
    <dgm:pt modelId="{FB879AC8-42BF-49AF-A2EF-DD67775BEB11}" type="pres">
      <dgm:prSet presAssocID="{32696366-C81E-43BE-A45F-9AFAF1330267}" presName="tx1" presStyleLbl="revTx" presStyleIdx="3" presStyleCnt="7"/>
      <dgm:spPr/>
    </dgm:pt>
    <dgm:pt modelId="{18357C31-93CA-4F8A-B004-15374DC5AA38}" type="pres">
      <dgm:prSet presAssocID="{32696366-C81E-43BE-A45F-9AFAF1330267}" presName="vert1" presStyleCnt="0"/>
      <dgm:spPr/>
    </dgm:pt>
    <dgm:pt modelId="{B31D9227-74D9-427B-8F00-16A417BB8C21}" type="pres">
      <dgm:prSet presAssocID="{D45D9D06-9A13-4F4E-82F9-DD2F82316876}" presName="thickLine" presStyleLbl="alignNode1" presStyleIdx="4" presStyleCnt="7"/>
      <dgm:spPr/>
    </dgm:pt>
    <dgm:pt modelId="{626DCA2B-43FA-43EA-B22A-7A5563D358F1}" type="pres">
      <dgm:prSet presAssocID="{D45D9D06-9A13-4F4E-82F9-DD2F82316876}" presName="horz1" presStyleCnt="0"/>
      <dgm:spPr/>
    </dgm:pt>
    <dgm:pt modelId="{522E1E1C-25A5-4768-A2B2-7A308E138FF9}" type="pres">
      <dgm:prSet presAssocID="{D45D9D06-9A13-4F4E-82F9-DD2F82316876}" presName="tx1" presStyleLbl="revTx" presStyleIdx="4" presStyleCnt="7"/>
      <dgm:spPr/>
    </dgm:pt>
    <dgm:pt modelId="{720919F6-D3EA-4B49-9422-456E7E08C8EF}" type="pres">
      <dgm:prSet presAssocID="{D45D9D06-9A13-4F4E-82F9-DD2F82316876}" presName="vert1" presStyleCnt="0"/>
      <dgm:spPr/>
    </dgm:pt>
    <dgm:pt modelId="{044B9E9D-8790-4F16-853C-94A6FCC85190}" type="pres">
      <dgm:prSet presAssocID="{30209349-B24E-4554-84BD-06E0576F72D9}" presName="thickLine" presStyleLbl="alignNode1" presStyleIdx="5" presStyleCnt="7"/>
      <dgm:spPr/>
    </dgm:pt>
    <dgm:pt modelId="{6FCDF8DE-2ED9-4A64-B82F-F33E71DF9C85}" type="pres">
      <dgm:prSet presAssocID="{30209349-B24E-4554-84BD-06E0576F72D9}" presName="horz1" presStyleCnt="0"/>
      <dgm:spPr/>
    </dgm:pt>
    <dgm:pt modelId="{76175C1B-DAB0-46CE-BD0D-255379186601}" type="pres">
      <dgm:prSet presAssocID="{30209349-B24E-4554-84BD-06E0576F72D9}" presName="tx1" presStyleLbl="revTx" presStyleIdx="5" presStyleCnt="7"/>
      <dgm:spPr/>
    </dgm:pt>
    <dgm:pt modelId="{F07AB945-2538-4BAB-9CA5-BD9310E2B923}" type="pres">
      <dgm:prSet presAssocID="{30209349-B24E-4554-84BD-06E0576F72D9}" presName="vert1" presStyleCnt="0"/>
      <dgm:spPr/>
    </dgm:pt>
    <dgm:pt modelId="{5789B507-054A-4846-8510-AD4DB8772898}" type="pres">
      <dgm:prSet presAssocID="{F883C9B8-8B1F-429F-93CF-F9DDCC454408}" presName="thickLine" presStyleLbl="alignNode1" presStyleIdx="6" presStyleCnt="7"/>
      <dgm:spPr/>
    </dgm:pt>
    <dgm:pt modelId="{6FCE96B2-9D85-44C2-B71E-7B4505C036EC}" type="pres">
      <dgm:prSet presAssocID="{F883C9B8-8B1F-429F-93CF-F9DDCC454408}" presName="horz1" presStyleCnt="0"/>
      <dgm:spPr/>
    </dgm:pt>
    <dgm:pt modelId="{941CE209-3119-4176-A5EE-F31C6E6C7366}" type="pres">
      <dgm:prSet presAssocID="{F883C9B8-8B1F-429F-93CF-F9DDCC454408}" presName="tx1" presStyleLbl="revTx" presStyleIdx="6" presStyleCnt="7"/>
      <dgm:spPr/>
    </dgm:pt>
    <dgm:pt modelId="{42C15E56-1BAB-40E1-8101-CD75BC9FAC12}" type="pres">
      <dgm:prSet presAssocID="{F883C9B8-8B1F-429F-93CF-F9DDCC454408}" presName="vert1" presStyleCnt="0"/>
      <dgm:spPr/>
    </dgm:pt>
  </dgm:ptLst>
  <dgm:cxnLst>
    <dgm:cxn modelId="{F565DB04-FB30-48DB-B159-C54E52242B54}" type="presOf" srcId="{30209349-B24E-4554-84BD-06E0576F72D9}" destId="{76175C1B-DAB0-46CE-BD0D-255379186601}" srcOrd="0" destOrd="0" presId="urn:microsoft.com/office/officeart/2008/layout/LinedList"/>
    <dgm:cxn modelId="{077D750E-F6F3-4490-9413-F6967AF395DA}" type="presOf" srcId="{7CDA8C5E-C1CE-44B8-B2E0-4C84D2FA5026}" destId="{53FBB82F-F219-4825-8449-3EE8A0C74106}" srcOrd="0" destOrd="0" presId="urn:microsoft.com/office/officeart/2008/layout/LinedList"/>
    <dgm:cxn modelId="{49C95D14-C548-4D5E-91E7-10D8A180BC10}" srcId="{E65D7E6E-F596-4506-92C5-3D3A29F41600}" destId="{7CDA8C5E-C1CE-44B8-B2E0-4C84D2FA5026}" srcOrd="2" destOrd="0" parTransId="{188DE07D-16C9-4FBE-B672-F9766C62149B}" sibTransId="{A61B3FC4-62FF-4196-9C23-61EBDCCD374A}"/>
    <dgm:cxn modelId="{DA515319-19AC-4522-A581-E33FFAB9E76D}" srcId="{E65D7E6E-F596-4506-92C5-3D3A29F41600}" destId="{30209349-B24E-4554-84BD-06E0576F72D9}" srcOrd="5" destOrd="0" parTransId="{FD66F760-8651-4D09-9B91-CB2DDEC51E9A}" sibTransId="{9611EC07-203B-48BD-A153-0639407F43A8}"/>
    <dgm:cxn modelId="{14AF9728-4684-4008-A99C-5287BE34F889}" type="presOf" srcId="{D45D9D06-9A13-4F4E-82F9-DD2F82316876}" destId="{522E1E1C-25A5-4768-A2B2-7A308E138FF9}" srcOrd="0" destOrd="0" presId="urn:microsoft.com/office/officeart/2008/layout/LinedList"/>
    <dgm:cxn modelId="{C1E01E4E-1DD1-48CA-B6F9-001D3166CAD0}" srcId="{E65D7E6E-F596-4506-92C5-3D3A29F41600}" destId="{F883C9B8-8B1F-429F-93CF-F9DDCC454408}" srcOrd="6" destOrd="0" parTransId="{E0C90495-6CC7-46F2-8DCA-294E728CAFA1}" sibTransId="{6CC0C73A-89DD-4176-88C2-7BD24818B1E0}"/>
    <dgm:cxn modelId="{D820D052-0387-4AF8-839A-C0B236BF3E36}" type="presOf" srcId="{FBC98A2D-C4EE-4CDF-BDEC-EB0831107168}" destId="{1A905BD1-786C-4B08-97DD-1083B75263FD}" srcOrd="0" destOrd="0" presId="urn:microsoft.com/office/officeart/2008/layout/LinedList"/>
    <dgm:cxn modelId="{5102A188-7C53-47D1-91E9-B80D7BCDB923}" type="presOf" srcId="{0CDF73A2-B350-4865-AFB2-995A83EA200A}" destId="{D965A0C2-38FE-4C49-A6CC-B05F2F575CE6}" srcOrd="0" destOrd="0" presId="urn:microsoft.com/office/officeart/2008/layout/LinedList"/>
    <dgm:cxn modelId="{6FE8D089-B06D-493E-ADFA-1927B0D12D4E}" srcId="{E65D7E6E-F596-4506-92C5-3D3A29F41600}" destId="{FBC98A2D-C4EE-4CDF-BDEC-EB0831107168}" srcOrd="0" destOrd="0" parTransId="{8BFCC5CF-AAF1-4C9E-821C-266DF15ADC6C}" sibTransId="{C8A92152-CC83-4208-8A13-135959B6979A}"/>
    <dgm:cxn modelId="{57660C8B-AF25-44A2-9A04-CEB795C6AB56}" type="presOf" srcId="{E65D7E6E-F596-4506-92C5-3D3A29F41600}" destId="{14B63991-42DE-47FC-8303-DC2A75AC02BF}" srcOrd="0" destOrd="0" presId="urn:microsoft.com/office/officeart/2008/layout/LinedList"/>
    <dgm:cxn modelId="{FF2FBB8B-4034-45B2-AA2D-8CE6B21E4451}" type="presOf" srcId="{F883C9B8-8B1F-429F-93CF-F9DDCC454408}" destId="{941CE209-3119-4176-A5EE-F31C6E6C7366}" srcOrd="0" destOrd="0" presId="urn:microsoft.com/office/officeart/2008/layout/LinedList"/>
    <dgm:cxn modelId="{22697C98-7424-4126-9114-135B7BB2F3E3}" srcId="{E65D7E6E-F596-4506-92C5-3D3A29F41600}" destId="{D45D9D06-9A13-4F4E-82F9-DD2F82316876}" srcOrd="4" destOrd="0" parTransId="{DCBEE199-1FC9-418D-9D06-458BFACACD8B}" sibTransId="{8F824B00-F758-4E83-B176-C345E12EBB05}"/>
    <dgm:cxn modelId="{5A8F8ECE-E0AA-4FE7-B77F-3D28CD7CD818}" type="presOf" srcId="{32696366-C81E-43BE-A45F-9AFAF1330267}" destId="{FB879AC8-42BF-49AF-A2EF-DD67775BEB11}" srcOrd="0" destOrd="0" presId="urn:microsoft.com/office/officeart/2008/layout/LinedList"/>
    <dgm:cxn modelId="{898EA8D6-15DB-4AAE-9A2B-BA2DB45CCF72}" srcId="{E65D7E6E-F596-4506-92C5-3D3A29F41600}" destId="{0CDF73A2-B350-4865-AFB2-995A83EA200A}" srcOrd="1" destOrd="0" parTransId="{48511F21-94CB-4493-9377-9FEC6150C9BB}" sibTransId="{760D547F-7F55-402E-BB3C-195D5BBBA882}"/>
    <dgm:cxn modelId="{67BA50FA-B03D-4F7A-B70A-CAF7FE7E5A43}" srcId="{E65D7E6E-F596-4506-92C5-3D3A29F41600}" destId="{32696366-C81E-43BE-A45F-9AFAF1330267}" srcOrd="3" destOrd="0" parTransId="{E8026CEC-1617-44CC-A073-801612F26CAC}" sibTransId="{48CC0A1E-E6C9-40B8-9E74-5A303599EAD2}"/>
    <dgm:cxn modelId="{2FF5C8FB-CFC1-4F86-B02F-233DD0370D2A}" type="presParOf" srcId="{14B63991-42DE-47FC-8303-DC2A75AC02BF}" destId="{2C411132-5085-4655-A348-6F960E7EE8E2}" srcOrd="0" destOrd="0" presId="urn:microsoft.com/office/officeart/2008/layout/LinedList"/>
    <dgm:cxn modelId="{6F9DDA93-9CC5-49E8-87B5-60D91F162114}" type="presParOf" srcId="{14B63991-42DE-47FC-8303-DC2A75AC02BF}" destId="{711C1ECA-212C-418C-B94D-23A1258D90BD}" srcOrd="1" destOrd="0" presId="urn:microsoft.com/office/officeart/2008/layout/LinedList"/>
    <dgm:cxn modelId="{BDA85EA3-EE9F-41EE-81E5-14265BB6795A}" type="presParOf" srcId="{711C1ECA-212C-418C-B94D-23A1258D90BD}" destId="{1A905BD1-786C-4B08-97DD-1083B75263FD}" srcOrd="0" destOrd="0" presId="urn:microsoft.com/office/officeart/2008/layout/LinedList"/>
    <dgm:cxn modelId="{71C77F8C-7D13-4A7F-9E39-EC93FE8BE0CE}" type="presParOf" srcId="{711C1ECA-212C-418C-B94D-23A1258D90BD}" destId="{BA329511-4E2F-49F6-9388-7F060601B9DD}" srcOrd="1" destOrd="0" presId="urn:microsoft.com/office/officeart/2008/layout/LinedList"/>
    <dgm:cxn modelId="{A97BF447-6CD5-406B-AFB0-76F8D51634CE}" type="presParOf" srcId="{14B63991-42DE-47FC-8303-DC2A75AC02BF}" destId="{1DA96F3C-1A34-4D50-9D4D-A7C7592C0907}" srcOrd="2" destOrd="0" presId="urn:microsoft.com/office/officeart/2008/layout/LinedList"/>
    <dgm:cxn modelId="{B51EB0DE-7DC7-43CD-929F-E7DDF64A96B9}" type="presParOf" srcId="{14B63991-42DE-47FC-8303-DC2A75AC02BF}" destId="{58BF7FFD-29B2-438E-9ECE-7F84AB663448}" srcOrd="3" destOrd="0" presId="urn:microsoft.com/office/officeart/2008/layout/LinedList"/>
    <dgm:cxn modelId="{9A4A78B3-2339-4C5D-9D2B-A570CE1A4E38}" type="presParOf" srcId="{58BF7FFD-29B2-438E-9ECE-7F84AB663448}" destId="{D965A0C2-38FE-4C49-A6CC-B05F2F575CE6}" srcOrd="0" destOrd="0" presId="urn:microsoft.com/office/officeart/2008/layout/LinedList"/>
    <dgm:cxn modelId="{F942F05A-60FC-4A13-9ACA-1376D0BB8C9E}" type="presParOf" srcId="{58BF7FFD-29B2-438E-9ECE-7F84AB663448}" destId="{CCA9A88B-EBAB-4778-9A64-9C08DCF36D3F}" srcOrd="1" destOrd="0" presId="urn:microsoft.com/office/officeart/2008/layout/LinedList"/>
    <dgm:cxn modelId="{CB8B76B8-D656-4FAA-9D61-525CC67D087F}" type="presParOf" srcId="{14B63991-42DE-47FC-8303-DC2A75AC02BF}" destId="{647BAE2B-1ED9-40D9-B395-EF1F4AEEE13E}" srcOrd="4" destOrd="0" presId="urn:microsoft.com/office/officeart/2008/layout/LinedList"/>
    <dgm:cxn modelId="{F35BAA39-6B48-4578-BD12-CF0624295B51}" type="presParOf" srcId="{14B63991-42DE-47FC-8303-DC2A75AC02BF}" destId="{D19A7040-7EA0-4270-B022-D49B79DC50FA}" srcOrd="5" destOrd="0" presId="urn:microsoft.com/office/officeart/2008/layout/LinedList"/>
    <dgm:cxn modelId="{59DCC3A4-55D6-4A68-ABF2-D1A70F4C124D}" type="presParOf" srcId="{D19A7040-7EA0-4270-B022-D49B79DC50FA}" destId="{53FBB82F-F219-4825-8449-3EE8A0C74106}" srcOrd="0" destOrd="0" presId="urn:microsoft.com/office/officeart/2008/layout/LinedList"/>
    <dgm:cxn modelId="{AC6A06C4-A161-4F28-ADE6-28A880CFB0D6}" type="presParOf" srcId="{D19A7040-7EA0-4270-B022-D49B79DC50FA}" destId="{0167ADB4-5E25-4820-AC19-DFBC36AB5D36}" srcOrd="1" destOrd="0" presId="urn:microsoft.com/office/officeart/2008/layout/LinedList"/>
    <dgm:cxn modelId="{B12E50BC-6A20-4790-8F42-8404462AB7C9}" type="presParOf" srcId="{14B63991-42DE-47FC-8303-DC2A75AC02BF}" destId="{CBEA3CBF-A6FC-4B7E-841D-44161BB7A2DA}" srcOrd="6" destOrd="0" presId="urn:microsoft.com/office/officeart/2008/layout/LinedList"/>
    <dgm:cxn modelId="{495CAC4D-A675-4B4C-A4F7-D93A255D9369}" type="presParOf" srcId="{14B63991-42DE-47FC-8303-DC2A75AC02BF}" destId="{DB67D88C-9EDB-4522-9494-3507828FCB4E}" srcOrd="7" destOrd="0" presId="urn:microsoft.com/office/officeart/2008/layout/LinedList"/>
    <dgm:cxn modelId="{4A939EDB-E683-48B0-84F5-F707AB45E35D}" type="presParOf" srcId="{DB67D88C-9EDB-4522-9494-3507828FCB4E}" destId="{FB879AC8-42BF-49AF-A2EF-DD67775BEB11}" srcOrd="0" destOrd="0" presId="urn:microsoft.com/office/officeart/2008/layout/LinedList"/>
    <dgm:cxn modelId="{B97EBE56-7648-4139-BA4D-96CCE30436C1}" type="presParOf" srcId="{DB67D88C-9EDB-4522-9494-3507828FCB4E}" destId="{18357C31-93CA-4F8A-B004-15374DC5AA38}" srcOrd="1" destOrd="0" presId="urn:microsoft.com/office/officeart/2008/layout/LinedList"/>
    <dgm:cxn modelId="{C675A1BF-4F4D-483B-B628-4442447DC8B4}" type="presParOf" srcId="{14B63991-42DE-47FC-8303-DC2A75AC02BF}" destId="{B31D9227-74D9-427B-8F00-16A417BB8C21}" srcOrd="8" destOrd="0" presId="urn:microsoft.com/office/officeart/2008/layout/LinedList"/>
    <dgm:cxn modelId="{D30A9E60-8BDD-4DB5-8386-E9347C8F21E7}" type="presParOf" srcId="{14B63991-42DE-47FC-8303-DC2A75AC02BF}" destId="{626DCA2B-43FA-43EA-B22A-7A5563D358F1}" srcOrd="9" destOrd="0" presId="urn:microsoft.com/office/officeart/2008/layout/LinedList"/>
    <dgm:cxn modelId="{80CC54AC-98FC-4597-8F36-A45CB099FF9B}" type="presParOf" srcId="{626DCA2B-43FA-43EA-B22A-7A5563D358F1}" destId="{522E1E1C-25A5-4768-A2B2-7A308E138FF9}" srcOrd="0" destOrd="0" presId="urn:microsoft.com/office/officeart/2008/layout/LinedList"/>
    <dgm:cxn modelId="{8E134236-8C06-4953-9888-1022F430C89F}" type="presParOf" srcId="{626DCA2B-43FA-43EA-B22A-7A5563D358F1}" destId="{720919F6-D3EA-4B49-9422-456E7E08C8EF}" srcOrd="1" destOrd="0" presId="urn:microsoft.com/office/officeart/2008/layout/LinedList"/>
    <dgm:cxn modelId="{BF9F4EF1-D1F4-40FB-A4ED-21C77B85C0C5}" type="presParOf" srcId="{14B63991-42DE-47FC-8303-DC2A75AC02BF}" destId="{044B9E9D-8790-4F16-853C-94A6FCC85190}" srcOrd="10" destOrd="0" presId="urn:microsoft.com/office/officeart/2008/layout/LinedList"/>
    <dgm:cxn modelId="{8E4C80BB-F96D-4856-8401-5368A0F74F0F}" type="presParOf" srcId="{14B63991-42DE-47FC-8303-DC2A75AC02BF}" destId="{6FCDF8DE-2ED9-4A64-B82F-F33E71DF9C85}" srcOrd="11" destOrd="0" presId="urn:microsoft.com/office/officeart/2008/layout/LinedList"/>
    <dgm:cxn modelId="{847070A8-866A-461A-98A5-E4B84FD670D7}" type="presParOf" srcId="{6FCDF8DE-2ED9-4A64-B82F-F33E71DF9C85}" destId="{76175C1B-DAB0-46CE-BD0D-255379186601}" srcOrd="0" destOrd="0" presId="urn:microsoft.com/office/officeart/2008/layout/LinedList"/>
    <dgm:cxn modelId="{B5BE6DE2-7CE9-4343-AC14-D1C75CF5BF61}" type="presParOf" srcId="{6FCDF8DE-2ED9-4A64-B82F-F33E71DF9C85}" destId="{F07AB945-2538-4BAB-9CA5-BD9310E2B923}" srcOrd="1" destOrd="0" presId="urn:microsoft.com/office/officeart/2008/layout/LinedList"/>
    <dgm:cxn modelId="{87D75339-F789-4744-9DF7-D75E6F519118}" type="presParOf" srcId="{14B63991-42DE-47FC-8303-DC2A75AC02BF}" destId="{5789B507-054A-4846-8510-AD4DB8772898}" srcOrd="12" destOrd="0" presId="urn:microsoft.com/office/officeart/2008/layout/LinedList"/>
    <dgm:cxn modelId="{D02732DB-DAB5-4E69-A042-3C7C3FBDD548}" type="presParOf" srcId="{14B63991-42DE-47FC-8303-DC2A75AC02BF}" destId="{6FCE96B2-9D85-44C2-B71E-7B4505C036EC}" srcOrd="13" destOrd="0" presId="urn:microsoft.com/office/officeart/2008/layout/LinedList"/>
    <dgm:cxn modelId="{A26FC7AA-AA3E-40B4-8937-C822C56ADBE0}" type="presParOf" srcId="{6FCE96B2-9D85-44C2-B71E-7B4505C036EC}" destId="{941CE209-3119-4176-A5EE-F31C6E6C7366}" srcOrd="0" destOrd="0" presId="urn:microsoft.com/office/officeart/2008/layout/LinedList"/>
    <dgm:cxn modelId="{73FE26B6-715F-48B1-9F09-D08702E07872}" type="presParOf" srcId="{6FCE96B2-9D85-44C2-B71E-7B4505C036EC}" destId="{42C15E56-1BAB-40E1-8101-CD75BC9FAC1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F2F716-EF3A-4576-ABB1-CBF3FD095D5C}" type="doc">
      <dgm:prSet loTypeId="urn:microsoft.com/office/officeart/2018/2/layout/IconCircleList" loCatId="icon" qsTypeId="urn:microsoft.com/office/officeart/2005/8/quickstyle/simple1" qsCatId="simple" csTypeId="urn:microsoft.com/office/officeart/2018/5/colors/Iconchunking_coloredtext_accent1_2" csCatId="accent1" phldr="1"/>
      <dgm:spPr/>
      <dgm:t>
        <a:bodyPr/>
        <a:lstStyle/>
        <a:p>
          <a:endParaRPr lang="en-US"/>
        </a:p>
      </dgm:t>
    </dgm:pt>
    <dgm:pt modelId="{2F737C93-04C2-49AE-B706-AD5D844ADF99}">
      <dgm:prSet custT="1"/>
      <dgm:spPr/>
      <dgm:t>
        <a:bodyPr/>
        <a:lstStyle/>
        <a:p>
          <a:r>
            <a:rPr lang="en-US" sz="1800" dirty="0">
              <a:solidFill>
                <a:schemeClr val="accent1">
                  <a:lumMod val="75000"/>
                </a:schemeClr>
              </a:solidFill>
            </a:rPr>
            <a:t>The goal of studying Natural Language Processing (NLP) is to enable computers to process spoken and written language in a manner that is similar to that of humans. This field combines machine learning, linguistics, and computer science.</a:t>
          </a:r>
        </a:p>
      </dgm:t>
    </dgm:pt>
    <dgm:pt modelId="{16345419-84F0-4554-802B-492C125BB71B}" type="parTrans" cxnId="{C380245F-C3B7-46C9-804A-565A6337E5D9}">
      <dgm:prSet/>
      <dgm:spPr/>
      <dgm:t>
        <a:bodyPr/>
        <a:lstStyle/>
        <a:p>
          <a:endParaRPr lang="en-US"/>
        </a:p>
      </dgm:t>
    </dgm:pt>
    <dgm:pt modelId="{A8BF715C-C058-42E6-979A-DFD52798972D}" type="sibTrans" cxnId="{C380245F-C3B7-46C9-804A-565A6337E5D9}">
      <dgm:prSet/>
      <dgm:spPr/>
      <dgm:t>
        <a:bodyPr/>
        <a:lstStyle/>
        <a:p>
          <a:endParaRPr lang="en-US"/>
        </a:p>
      </dgm:t>
    </dgm:pt>
    <dgm:pt modelId="{8F280830-FD3F-4302-8D57-42C383BCC041}">
      <dgm:prSet custT="1"/>
      <dgm:spPr/>
      <dgm:t>
        <a:bodyPr/>
        <a:lstStyle/>
        <a:p>
          <a:r>
            <a:rPr lang="en-US" sz="1800" dirty="0">
              <a:solidFill>
                <a:schemeClr val="accent1">
                  <a:lumMod val="75000"/>
                </a:schemeClr>
              </a:solidFill>
            </a:rPr>
            <a:t>Sentiment analysis is used to analyze raw text to drive objective quantitative results using natural language processing, machine learning, and other data analytics techniques. This involves instructing computers to recognize the sentiment conveyed in the text. </a:t>
          </a:r>
        </a:p>
      </dgm:t>
    </dgm:pt>
    <dgm:pt modelId="{511C3F6A-5A2D-4147-B845-8140667E0DE7}" type="parTrans" cxnId="{AE408019-B590-417C-855E-A9DB22FD7281}">
      <dgm:prSet/>
      <dgm:spPr/>
      <dgm:t>
        <a:bodyPr/>
        <a:lstStyle/>
        <a:p>
          <a:endParaRPr lang="en-US"/>
        </a:p>
      </dgm:t>
    </dgm:pt>
    <dgm:pt modelId="{AB95F447-3570-4370-BC86-7B1633C42FAC}" type="sibTrans" cxnId="{AE408019-B590-417C-855E-A9DB22FD7281}">
      <dgm:prSet/>
      <dgm:spPr/>
      <dgm:t>
        <a:bodyPr/>
        <a:lstStyle/>
        <a:p>
          <a:endParaRPr lang="en-US"/>
        </a:p>
      </dgm:t>
    </dgm:pt>
    <dgm:pt modelId="{A7B70800-F455-432D-AF10-C3A45294202D}">
      <dgm:prSet custT="1"/>
      <dgm:spPr/>
      <dgm:t>
        <a:bodyPr/>
        <a:lstStyle/>
        <a:p>
          <a:r>
            <a:rPr lang="en-US" sz="1800" dirty="0">
              <a:solidFill>
                <a:schemeClr val="accent1">
                  <a:lumMod val="75000"/>
                </a:schemeClr>
              </a:solidFill>
            </a:rPr>
            <a:t>NLP's sentiment analysis heavily relies on data mining methods to categorize thoughts and segment text into primarily binary classifications, such as positive and negative.</a:t>
          </a:r>
        </a:p>
      </dgm:t>
    </dgm:pt>
    <dgm:pt modelId="{0BF10652-DF51-4496-AE91-3BC58C1F8651}" type="parTrans" cxnId="{04F6D581-3942-4045-8FC3-8147BD7BE60D}">
      <dgm:prSet/>
      <dgm:spPr/>
      <dgm:t>
        <a:bodyPr/>
        <a:lstStyle/>
        <a:p>
          <a:endParaRPr lang="en-US"/>
        </a:p>
      </dgm:t>
    </dgm:pt>
    <dgm:pt modelId="{21C7A320-25A0-4474-9FA5-32DAF06AB181}" type="sibTrans" cxnId="{04F6D581-3942-4045-8FC3-8147BD7BE60D}">
      <dgm:prSet/>
      <dgm:spPr/>
      <dgm:t>
        <a:bodyPr/>
        <a:lstStyle/>
        <a:p>
          <a:endParaRPr lang="en-US"/>
        </a:p>
      </dgm:t>
    </dgm:pt>
    <dgm:pt modelId="{320757EB-2A91-440D-AB8D-0B254818E07C}">
      <dgm:prSet custT="1"/>
      <dgm:spPr/>
      <dgm:t>
        <a:bodyPr/>
        <a:lstStyle/>
        <a:p>
          <a:r>
            <a:rPr lang="en-US" sz="1800" dirty="0">
              <a:solidFill>
                <a:schemeClr val="accent1">
                  <a:lumMod val="75000"/>
                </a:schemeClr>
              </a:solidFill>
            </a:rPr>
            <a:t>Sentiment analysis can read beyond simple sentences and detect sarcasm, read common chat acronyms (LOL, ROFL, etc.), and correct common mistakes like misused and misspelled words.</a:t>
          </a:r>
        </a:p>
      </dgm:t>
    </dgm:pt>
    <dgm:pt modelId="{D1B74F18-20F1-4480-A849-680C3E5FE428}" type="parTrans" cxnId="{D3E2BF10-764E-446C-950C-83E78DAC50EF}">
      <dgm:prSet/>
      <dgm:spPr/>
      <dgm:t>
        <a:bodyPr/>
        <a:lstStyle/>
        <a:p>
          <a:endParaRPr lang="en-US"/>
        </a:p>
      </dgm:t>
    </dgm:pt>
    <dgm:pt modelId="{760ED422-A50C-4692-8A4D-91372213B1ED}" type="sibTrans" cxnId="{D3E2BF10-764E-446C-950C-83E78DAC50EF}">
      <dgm:prSet/>
      <dgm:spPr/>
      <dgm:t>
        <a:bodyPr/>
        <a:lstStyle/>
        <a:p>
          <a:endParaRPr lang="en-US"/>
        </a:p>
      </dgm:t>
    </dgm:pt>
    <dgm:pt modelId="{F14BE196-CE90-4B3C-895F-04E692A4E221}" type="pres">
      <dgm:prSet presAssocID="{BFF2F716-EF3A-4576-ABB1-CBF3FD095D5C}" presName="root" presStyleCnt="0">
        <dgm:presLayoutVars>
          <dgm:dir/>
          <dgm:resizeHandles val="exact"/>
        </dgm:presLayoutVars>
      </dgm:prSet>
      <dgm:spPr/>
    </dgm:pt>
    <dgm:pt modelId="{89A27437-FC0D-449E-AAC4-E5D73CB1C620}" type="pres">
      <dgm:prSet presAssocID="{BFF2F716-EF3A-4576-ABB1-CBF3FD095D5C}" presName="container" presStyleCnt="0">
        <dgm:presLayoutVars>
          <dgm:dir/>
          <dgm:resizeHandles val="exact"/>
        </dgm:presLayoutVars>
      </dgm:prSet>
      <dgm:spPr/>
    </dgm:pt>
    <dgm:pt modelId="{688F5856-4C63-4394-AD49-1BBCE59A2358}" type="pres">
      <dgm:prSet presAssocID="{2F737C93-04C2-49AE-B706-AD5D844ADF99}" presName="compNode" presStyleCnt="0"/>
      <dgm:spPr/>
    </dgm:pt>
    <dgm:pt modelId="{A9DD9BC7-85DD-41C3-BCAB-51DAEB94ACDE}" type="pres">
      <dgm:prSet presAssocID="{2F737C93-04C2-49AE-B706-AD5D844ADF99}" presName="iconBgRect" presStyleLbl="bgShp" presStyleIdx="0" presStyleCnt="4" custLinFactNeighborX="-467" custLinFactNeighborY="-36898"/>
      <dgm:spPr/>
    </dgm:pt>
    <dgm:pt modelId="{41397EB7-B31D-44BF-9D32-D00F5F027538}" type="pres">
      <dgm:prSet presAssocID="{2F737C93-04C2-49AE-B706-AD5D844ADF99}" presName="iconRect" presStyleLbl="node1" presStyleIdx="0" presStyleCnt="4" custLinFactNeighborX="-1286" custLinFactNeighborY="-6182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177AAC78-B7F7-4269-B1FD-885C4DA2BD5C}" type="pres">
      <dgm:prSet presAssocID="{2F737C93-04C2-49AE-B706-AD5D844ADF99}" presName="spaceRect" presStyleCnt="0"/>
      <dgm:spPr/>
    </dgm:pt>
    <dgm:pt modelId="{5F9F9075-3AFD-498F-B1EA-A40DA46CE380}" type="pres">
      <dgm:prSet presAssocID="{2F737C93-04C2-49AE-B706-AD5D844ADF99}" presName="textRect" presStyleLbl="revTx" presStyleIdx="0" presStyleCnt="4" custScaleX="109546" custLinFactNeighborX="-2318" custLinFactNeighborY="-20208">
        <dgm:presLayoutVars>
          <dgm:chMax val="1"/>
          <dgm:chPref val="1"/>
        </dgm:presLayoutVars>
      </dgm:prSet>
      <dgm:spPr/>
    </dgm:pt>
    <dgm:pt modelId="{3C091C2A-2224-46A0-82CC-D8A38438AA78}" type="pres">
      <dgm:prSet presAssocID="{A8BF715C-C058-42E6-979A-DFD52798972D}" presName="sibTrans" presStyleLbl="sibTrans2D1" presStyleIdx="0" presStyleCnt="0"/>
      <dgm:spPr/>
    </dgm:pt>
    <dgm:pt modelId="{ECBD7FF6-4D67-478F-BE2E-8865A1B42277}" type="pres">
      <dgm:prSet presAssocID="{8F280830-FD3F-4302-8D57-42C383BCC041}" presName="compNode" presStyleCnt="0"/>
      <dgm:spPr/>
    </dgm:pt>
    <dgm:pt modelId="{FE92C4D8-EF5C-4586-A42C-59780CAF95C5}" type="pres">
      <dgm:prSet presAssocID="{8F280830-FD3F-4302-8D57-42C383BCC041}" presName="iconBgRect" presStyleLbl="bgShp" presStyleIdx="1" presStyleCnt="4" custLinFactNeighborX="-6275" custLinFactNeighborY="-48620"/>
      <dgm:spPr/>
    </dgm:pt>
    <dgm:pt modelId="{99E39DEF-D052-4901-93F6-B58083D43D7B}" type="pres">
      <dgm:prSet presAssocID="{8F280830-FD3F-4302-8D57-42C383BCC041}" presName="iconRect" presStyleLbl="node1" presStyleIdx="1" presStyleCnt="4" custLinFactNeighborX="-12157" custLinFactNeighborY="-6830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B7E00879-D4B5-42F7-BF05-CE981061B1C8}" type="pres">
      <dgm:prSet presAssocID="{8F280830-FD3F-4302-8D57-42C383BCC041}" presName="spaceRect" presStyleCnt="0"/>
      <dgm:spPr/>
    </dgm:pt>
    <dgm:pt modelId="{9C0541AD-4649-4206-8EB3-CA6645C018E6}" type="pres">
      <dgm:prSet presAssocID="{8F280830-FD3F-4302-8D57-42C383BCC041}" presName="textRect" presStyleLbl="revTx" presStyleIdx="1" presStyleCnt="4" custScaleX="113023" custScaleY="114382" custLinFactNeighborX="-2675" custLinFactNeighborY="-18301">
        <dgm:presLayoutVars>
          <dgm:chMax val="1"/>
          <dgm:chPref val="1"/>
        </dgm:presLayoutVars>
      </dgm:prSet>
      <dgm:spPr/>
    </dgm:pt>
    <dgm:pt modelId="{F4B45619-B968-483B-93E9-21E552B18FC9}" type="pres">
      <dgm:prSet presAssocID="{AB95F447-3570-4370-BC86-7B1633C42FAC}" presName="sibTrans" presStyleLbl="sibTrans2D1" presStyleIdx="0" presStyleCnt="0"/>
      <dgm:spPr/>
    </dgm:pt>
    <dgm:pt modelId="{51528A7D-35A1-4735-8ABF-1F42B65F82D0}" type="pres">
      <dgm:prSet presAssocID="{A7B70800-F455-432D-AF10-C3A45294202D}" presName="compNode" presStyleCnt="0"/>
      <dgm:spPr/>
    </dgm:pt>
    <dgm:pt modelId="{466AF414-4E18-47C3-820E-DA7AFCA52EA5}" type="pres">
      <dgm:prSet presAssocID="{A7B70800-F455-432D-AF10-C3A45294202D}" presName="iconBgRect" presStyleLbl="bgShp" presStyleIdx="2" presStyleCnt="4" custLinFactNeighborX="1947" custLinFactNeighborY="36876"/>
      <dgm:spPr/>
    </dgm:pt>
    <dgm:pt modelId="{3E02090E-8C0F-4D15-97B7-34F538F4557E}" type="pres">
      <dgm:prSet presAssocID="{A7B70800-F455-432D-AF10-C3A45294202D}" presName="iconRect" presStyleLbl="node1" presStyleIdx="2" presStyleCnt="4" custLinFactNeighborX="-48" custLinFactNeighborY="6358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90CFD782-C564-497D-9EB5-D091DCEBCCDA}" type="pres">
      <dgm:prSet presAssocID="{A7B70800-F455-432D-AF10-C3A45294202D}" presName="spaceRect" presStyleCnt="0"/>
      <dgm:spPr/>
    </dgm:pt>
    <dgm:pt modelId="{46085803-84A8-4703-9482-310B21C7120E}" type="pres">
      <dgm:prSet presAssocID="{A7B70800-F455-432D-AF10-C3A45294202D}" presName="textRect" presStyleLbl="revTx" presStyleIdx="2" presStyleCnt="4" custScaleX="109395" custLinFactNeighborX="-975" custLinFactNeighborY="36876">
        <dgm:presLayoutVars>
          <dgm:chMax val="1"/>
          <dgm:chPref val="1"/>
        </dgm:presLayoutVars>
      </dgm:prSet>
      <dgm:spPr/>
    </dgm:pt>
    <dgm:pt modelId="{6723B52A-DBB0-45C0-B06C-17058F7B568E}" type="pres">
      <dgm:prSet presAssocID="{21C7A320-25A0-4474-9FA5-32DAF06AB181}" presName="sibTrans" presStyleLbl="sibTrans2D1" presStyleIdx="0" presStyleCnt="0"/>
      <dgm:spPr/>
    </dgm:pt>
    <dgm:pt modelId="{E2DCED5C-51E7-490B-ACC6-2CDE36247E2F}" type="pres">
      <dgm:prSet presAssocID="{320757EB-2A91-440D-AB8D-0B254818E07C}" presName="compNode" presStyleCnt="0"/>
      <dgm:spPr/>
    </dgm:pt>
    <dgm:pt modelId="{E1914E4D-F816-48CA-B5E7-196C497B46F7}" type="pres">
      <dgm:prSet presAssocID="{320757EB-2A91-440D-AB8D-0B254818E07C}" presName="iconBgRect" presStyleLbl="bgShp" presStyleIdx="3" presStyleCnt="4" custLinFactNeighborX="-5802" custLinFactNeighborY="33324"/>
      <dgm:spPr/>
    </dgm:pt>
    <dgm:pt modelId="{3A4AEBBA-6E41-4E0C-804B-55379C970BF0}" type="pres">
      <dgm:prSet presAssocID="{320757EB-2A91-440D-AB8D-0B254818E07C}" presName="iconRect" presStyleLbl="node1" presStyleIdx="3" presStyleCnt="4" custLinFactNeighborX="-16292" custLinFactNeighborY="5762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ubtitles"/>
        </a:ext>
      </dgm:extLst>
    </dgm:pt>
    <dgm:pt modelId="{629DE30C-5706-4EEC-A52C-40F8CD3CC39B}" type="pres">
      <dgm:prSet presAssocID="{320757EB-2A91-440D-AB8D-0B254818E07C}" presName="spaceRect" presStyleCnt="0"/>
      <dgm:spPr/>
    </dgm:pt>
    <dgm:pt modelId="{FC7FA132-C1B3-4096-9128-D7F0A1D5B1B4}" type="pres">
      <dgm:prSet presAssocID="{320757EB-2A91-440D-AB8D-0B254818E07C}" presName="textRect" presStyleLbl="revTx" presStyleIdx="3" presStyleCnt="4" custScaleX="119077" custLinFactNeighborX="594" custLinFactNeighborY="36876">
        <dgm:presLayoutVars>
          <dgm:chMax val="1"/>
          <dgm:chPref val="1"/>
        </dgm:presLayoutVars>
      </dgm:prSet>
      <dgm:spPr/>
    </dgm:pt>
  </dgm:ptLst>
  <dgm:cxnLst>
    <dgm:cxn modelId="{D3E2BF10-764E-446C-950C-83E78DAC50EF}" srcId="{BFF2F716-EF3A-4576-ABB1-CBF3FD095D5C}" destId="{320757EB-2A91-440D-AB8D-0B254818E07C}" srcOrd="3" destOrd="0" parTransId="{D1B74F18-20F1-4480-A849-680C3E5FE428}" sibTransId="{760ED422-A50C-4692-8A4D-91372213B1ED}"/>
    <dgm:cxn modelId="{AE408019-B590-417C-855E-A9DB22FD7281}" srcId="{BFF2F716-EF3A-4576-ABB1-CBF3FD095D5C}" destId="{8F280830-FD3F-4302-8D57-42C383BCC041}" srcOrd="1" destOrd="0" parTransId="{511C3F6A-5A2D-4147-B845-8140667E0DE7}" sibTransId="{AB95F447-3570-4370-BC86-7B1633C42FAC}"/>
    <dgm:cxn modelId="{C3616B23-E196-41F9-84D7-8DA0C3EBA2C8}" type="presOf" srcId="{8F280830-FD3F-4302-8D57-42C383BCC041}" destId="{9C0541AD-4649-4206-8EB3-CA6645C018E6}" srcOrd="0" destOrd="0" presId="urn:microsoft.com/office/officeart/2018/2/layout/IconCircleList"/>
    <dgm:cxn modelId="{C380245F-C3B7-46C9-804A-565A6337E5D9}" srcId="{BFF2F716-EF3A-4576-ABB1-CBF3FD095D5C}" destId="{2F737C93-04C2-49AE-B706-AD5D844ADF99}" srcOrd="0" destOrd="0" parTransId="{16345419-84F0-4554-802B-492C125BB71B}" sibTransId="{A8BF715C-C058-42E6-979A-DFD52798972D}"/>
    <dgm:cxn modelId="{AE413446-5BD1-45C9-B7E1-577DC869436C}" type="presOf" srcId="{A8BF715C-C058-42E6-979A-DFD52798972D}" destId="{3C091C2A-2224-46A0-82CC-D8A38438AA78}" srcOrd="0" destOrd="0" presId="urn:microsoft.com/office/officeart/2018/2/layout/IconCircleList"/>
    <dgm:cxn modelId="{8D23CC6E-5841-4142-8A67-24522EE8F018}" type="presOf" srcId="{2F737C93-04C2-49AE-B706-AD5D844ADF99}" destId="{5F9F9075-3AFD-498F-B1EA-A40DA46CE380}" srcOrd="0" destOrd="0" presId="urn:microsoft.com/office/officeart/2018/2/layout/IconCircleList"/>
    <dgm:cxn modelId="{DEDDA459-A301-40D3-86DB-31967A2A1F56}" type="presOf" srcId="{21C7A320-25A0-4474-9FA5-32DAF06AB181}" destId="{6723B52A-DBB0-45C0-B06C-17058F7B568E}" srcOrd="0" destOrd="0" presId="urn:microsoft.com/office/officeart/2018/2/layout/IconCircleList"/>
    <dgm:cxn modelId="{04F6D581-3942-4045-8FC3-8147BD7BE60D}" srcId="{BFF2F716-EF3A-4576-ABB1-CBF3FD095D5C}" destId="{A7B70800-F455-432D-AF10-C3A45294202D}" srcOrd="2" destOrd="0" parTransId="{0BF10652-DF51-4496-AE91-3BC58C1F8651}" sibTransId="{21C7A320-25A0-4474-9FA5-32DAF06AB181}"/>
    <dgm:cxn modelId="{39490DA4-FDF8-402F-8354-184F7F8B7BB8}" type="presOf" srcId="{AB95F447-3570-4370-BC86-7B1633C42FAC}" destId="{F4B45619-B968-483B-93E9-21E552B18FC9}" srcOrd="0" destOrd="0" presId="urn:microsoft.com/office/officeart/2018/2/layout/IconCircleList"/>
    <dgm:cxn modelId="{033F74AB-4D58-4408-B89A-2FA20B089E6F}" type="presOf" srcId="{320757EB-2A91-440D-AB8D-0B254818E07C}" destId="{FC7FA132-C1B3-4096-9128-D7F0A1D5B1B4}" srcOrd="0" destOrd="0" presId="urn:microsoft.com/office/officeart/2018/2/layout/IconCircleList"/>
    <dgm:cxn modelId="{D032CFDB-D4A8-49F4-A159-BD8BF4BBD224}" type="presOf" srcId="{BFF2F716-EF3A-4576-ABB1-CBF3FD095D5C}" destId="{F14BE196-CE90-4B3C-895F-04E692A4E221}" srcOrd="0" destOrd="0" presId="urn:microsoft.com/office/officeart/2018/2/layout/IconCircleList"/>
    <dgm:cxn modelId="{E43B68F2-4BE1-4AF6-BFBF-210B78ED16F0}" type="presOf" srcId="{A7B70800-F455-432D-AF10-C3A45294202D}" destId="{46085803-84A8-4703-9482-310B21C7120E}" srcOrd="0" destOrd="0" presId="urn:microsoft.com/office/officeart/2018/2/layout/IconCircleList"/>
    <dgm:cxn modelId="{C61B3232-3DBA-45BB-B920-99756D74ADC2}" type="presParOf" srcId="{F14BE196-CE90-4B3C-895F-04E692A4E221}" destId="{89A27437-FC0D-449E-AAC4-E5D73CB1C620}" srcOrd="0" destOrd="0" presId="urn:microsoft.com/office/officeart/2018/2/layout/IconCircleList"/>
    <dgm:cxn modelId="{887E69EE-B3A7-4212-A390-B9E457B31734}" type="presParOf" srcId="{89A27437-FC0D-449E-AAC4-E5D73CB1C620}" destId="{688F5856-4C63-4394-AD49-1BBCE59A2358}" srcOrd="0" destOrd="0" presId="urn:microsoft.com/office/officeart/2018/2/layout/IconCircleList"/>
    <dgm:cxn modelId="{5C6E3EDB-65A4-47C4-9133-8C1A70700B4D}" type="presParOf" srcId="{688F5856-4C63-4394-AD49-1BBCE59A2358}" destId="{A9DD9BC7-85DD-41C3-BCAB-51DAEB94ACDE}" srcOrd="0" destOrd="0" presId="urn:microsoft.com/office/officeart/2018/2/layout/IconCircleList"/>
    <dgm:cxn modelId="{6935F484-1698-4674-9682-3B22B64F6443}" type="presParOf" srcId="{688F5856-4C63-4394-AD49-1BBCE59A2358}" destId="{41397EB7-B31D-44BF-9D32-D00F5F027538}" srcOrd="1" destOrd="0" presId="urn:microsoft.com/office/officeart/2018/2/layout/IconCircleList"/>
    <dgm:cxn modelId="{6C43F9C4-A6BB-415B-AF04-BBC53544D19F}" type="presParOf" srcId="{688F5856-4C63-4394-AD49-1BBCE59A2358}" destId="{177AAC78-B7F7-4269-B1FD-885C4DA2BD5C}" srcOrd="2" destOrd="0" presId="urn:microsoft.com/office/officeart/2018/2/layout/IconCircleList"/>
    <dgm:cxn modelId="{DF74F13B-C43E-477F-89CF-A494186445CC}" type="presParOf" srcId="{688F5856-4C63-4394-AD49-1BBCE59A2358}" destId="{5F9F9075-3AFD-498F-B1EA-A40DA46CE380}" srcOrd="3" destOrd="0" presId="urn:microsoft.com/office/officeart/2018/2/layout/IconCircleList"/>
    <dgm:cxn modelId="{5BA0FD5D-B60D-4C91-AA99-A72F027E7B9E}" type="presParOf" srcId="{89A27437-FC0D-449E-AAC4-E5D73CB1C620}" destId="{3C091C2A-2224-46A0-82CC-D8A38438AA78}" srcOrd="1" destOrd="0" presId="urn:microsoft.com/office/officeart/2018/2/layout/IconCircleList"/>
    <dgm:cxn modelId="{F1BBD250-9A93-45E8-A6C3-3D25C88B59BA}" type="presParOf" srcId="{89A27437-FC0D-449E-AAC4-E5D73CB1C620}" destId="{ECBD7FF6-4D67-478F-BE2E-8865A1B42277}" srcOrd="2" destOrd="0" presId="urn:microsoft.com/office/officeart/2018/2/layout/IconCircleList"/>
    <dgm:cxn modelId="{C7B1F41A-CBF8-4D85-8A2F-F069AB93C19E}" type="presParOf" srcId="{ECBD7FF6-4D67-478F-BE2E-8865A1B42277}" destId="{FE92C4D8-EF5C-4586-A42C-59780CAF95C5}" srcOrd="0" destOrd="0" presId="urn:microsoft.com/office/officeart/2018/2/layout/IconCircleList"/>
    <dgm:cxn modelId="{0EC9F6AA-FF10-4C88-943E-19321DA5F1B7}" type="presParOf" srcId="{ECBD7FF6-4D67-478F-BE2E-8865A1B42277}" destId="{99E39DEF-D052-4901-93F6-B58083D43D7B}" srcOrd="1" destOrd="0" presId="urn:microsoft.com/office/officeart/2018/2/layout/IconCircleList"/>
    <dgm:cxn modelId="{D4F5B0D8-5633-490B-98A6-A2BE6B4C7421}" type="presParOf" srcId="{ECBD7FF6-4D67-478F-BE2E-8865A1B42277}" destId="{B7E00879-D4B5-42F7-BF05-CE981061B1C8}" srcOrd="2" destOrd="0" presId="urn:microsoft.com/office/officeart/2018/2/layout/IconCircleList"/>
    <dgm:cxn modelId="{59FF50E9-66B2-4AC0-BF8B-BEC1AA955FFE}" type="presParOf" srcId="{ECBD7FF6-4D67-478F-BE2E-8865A1B42277}" destId="{9C0541AD-4649-4206-8EB3-CA6645C018E6}" srcOrd="3" destOrd="0" presId="urn:microsoft.com/office/officeart/2018/2/layout/IconCircleList"/>
    <dgm:cxn modelId="{B7D033D8-D3DF-4BD7-B1D0-FAEBF40A6A48}" type="presParOf" srcId="{89A27437-FC0D-449E-AAC4-E5D73CB1C620}" destId="{F4B45619-B968-483B-93E9-21E552B18FC9}" srcOrd="3" destOrd="0" presId="urn:microsoft.com/office/officeart/2018/2/layout/IconCircleList"/>
    <dgm:cxn modelId="{7CAA7400-A8C5-41C9-B9A6-5AD3618803F8}" type="presParOf" srcId="{89A27437-FC0D-449E-AAC4-E5D73CB1C620}" destId="{51528A7D-35A1-4735-8ABF-1F42B65F82D0}" srcOrd="4" destOrd="0" presId="urn:microsoft.com/office/officeart/2018/2/layout/IconCircleList"/>
    <dgm:cxn modelId="{98313680-8C59-464A-920D-FF9CE8DD4309}" type="presParOf" srcId="{51528A7D-35A1-4735-8ABF-1F42B65F82D0}" destId="{466AF414-4E18-47C3-820E-DA7AFCA52EA5}" srcOrd="0" destOrd="0" presId="urn:microsoft.com/office/officeart/2018/2/layout/IconCircleList"/>
    <dgm:cxn modelId="{0D891AB7-0335-4883-BB61-1027A4568F1C}" type="presParOf" srcId="{51528A7D-35A1-4735-8ABF-1F42B65F82D0}" destId="{3E02090E-8C0F-4D15-97B7-34F538F4557E}" srcOrd="1" destOrd="0" presId="urn:microsoft.com/office/officeart/2018/2/layout/IconCircleList"/>
    <dgm:cxn modelId="{14192ED7-6743-4F7A-8F1A-741937C094D6}" type="presParOf" srcId="{51528A7D-35A1-4735-8ABF-1F42B65F82D0}" destId="{90CFD782-C564-497D-9EB5-D091DCEBCCDA}" srcOrd="2" destOrd="0" presId="urn:microsoft.com/office/officeart/2018/2/layout/IconCircleList"/>
    <dgm:cxn modelId="{A98DDADF-67B7-439C-88A3-CC21D0E348B3}" type="presParOf" srcId="{51528A7D-35A1-4735-8ABF-1F42B65F82D0}" destId="{46085803-84A8-4703-9482-310B21C7120E}" srcOrd="3" destOrd="0" presId="urn:microsoft.com/office/officeart/2018/2/layout/IconCircleList"/>
    <dgm:cxn modelId="{5483ED6E-8572-4B66-8E8C-66A278D25865}" type="presParOf" srcId="{89A27437-FC0D-449E-AAC4-E5D73CB1C620}" destId="{6723B52A-DBB0-45C0-B06C-17058F7B568E}" srcOrd="5" destOrd="0" presId="urn:microsoft.com/office/officeart/2018/2/layout/IconCircleList"/>
    <dgm:cxn modelId="{255F11FC-5A31-4BE7-AF1F-A58FA37872A4}" type="presParOf" srcId="{89A27437-FC0D-449E-AAC4-E5D73CB1C620}" destId="{E2DCED5C-51E7-490B-ACC6-2CDE36247E2F}" srcOrd="6" destOrd="0" presId="urn:microsoft.com/office/officeart/2018/2/layout/IconCircleList"/>
    <dgm:cxn modelId="{3D6B65C4-EDCC-4142-9D9A-CC0FCA8CF008}" type="presParOf" srcId="{E2DCED5C-51E7-490B-ACC6-2CDE36247E2F}" destId="{E1914E4D-F816-48CA-B5E7-196C497B46F7}" srcOrd="0" destOrd="0" presId="urn:microsoft.com/office/officeart/2018/2/layout/IconCircleList"/>
    <dgm:cxn modelId="{06060738-46BA-4FBE-9DFA-A8082745CF59}" type="presParOf" srcId="{E2DCED5C-51E7-490B-ACC6-2CDE36247E2F}" destId="{3A4AEBBA-6E41-4E0C-804B-55379C970BF0}" srcOrd="1" destOrd="0" presId="urn:microsoft.com/office/officeart/2018/2/layout/IconCircleList"/>
    <dgm:cxn modelId="{D20FBB54-AA9A-4DAC-A1C3-86C14FBF9A94}" type="presParOf" srcId="{E2DCED5C-51E7-490B-ACC6-2CDE36247E2F}" destId="{629DE30C-5706-4EEC-A52C-40F8CD3CC39B}" srcOrd="2" destOrd="0" presId="urn:microsoft.com/office/officeart/2018/2/layout/IconCircleList"/>
    <dgm:cxn modelId="{6AF77DE9-2F69-4FF0-A77F-DB3A656CA71E}" type="presParOf" srcId="{E2DCED5C-51E7-490B-ACC6-2CDE36247E2F}" destId="{FC7FA132-C1B3-4096-9128-D7F0A1D5B1B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411132-5085-4655-A348-6F960E7EE8E2}">
      <dsp:nvSpPr>
        <dsp:cNvPr id="0" name=""/>
        <dsp:cNvSpPr/>
      </dsp:nvSpPr>
      <dsp:spPr>
        <a:xfrm>
          <a:off x="0" y="588"/>
          <a:ext cx="6692813" cy="0"/>
        </a:xfrm>
        <a:prstGeom prst="lin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w="12700" cap="rnd" cmpd="sng" algn="ctr">
          <a:solidFill>
            <a:schemeClr val="accent2">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1A905BD1-786C-4B08-97DD-1083B75263FD}">
      <dsp:nvSpPr>
        <dsp:cNvPr id="0" name=""/>
        <dsp:cNvSpPr/>
      </dsp:nvSpPr>
      <dsp:spPr>
        <a:xfrm>
          <a:off x="0" y="588"/>
          <a:ext cx="6692813" cy="688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solidFill>
                <a:schemeClr val="bg1"/>
              </a:solidFill>
            </a:rPr>
            <a:t>Introduction</a:t>
          </a:r>
        </a:p>
      </dsp:txBody>
      <dsp:txXfrm>
        <a:off x="0" y="588"/>
        <a:ext cx="6692813" cy="688858"/>
      </dsp:txXfrm>
    </dsp:sp>
    <dsp:sp modelId="{1DA96F3C-1A34-4D50-9D4D-A7C7592C0907}">
      <dsp:nvSpPr>
        <dsp:cNvPr id="0" name=""/>
        <dsp:cNvSpPr/>
      </dsp:nvSpPr>
      <dsp:spPr>
        <a:xfrm>
          <a:off x="0" y="689447"/>
          <a:ext cx="6692813" cy="0"/>
        </a:xfrm>
        <a:prstGeom prst="line">
          <a:avLst/>
        </a:prstGeom>
        <a:gradFill rotWithShape="0">
          <a:gsLst>
            <a:gs pos="0">
              <a:schemeClr val="accent2">
                <a:hueOff val="-452075"/>
                <a:satOff val="-276"/>
                <a:lumOff val="1078"/>
                <a:alphaOff val="0"/>
                <a:tint val="96000"/>
                <a:lumMod val="100000"/>
              </a:schemeClr>
            </a:gs>
            <a:gs pos="78000">
              <a:schemeClr val="accent2">
                <a:hueOff val="-452075"/>
                <a:satOff val="-276"/>
                <a:lumOff val="1078"/>
                <a:alphaOff val="0"/>
                <a:shade val="94000"/>
                <a:lumMod val="94000"/>
              </a:schemeClr>
            </a:gs>
          </a:gsLst>
          <a:lin ang="5400000" scaled="0"/>
        </a:gradFill>
        <a:ln w="12700" cap="rnd" cmpd="sng" algn="ctr">
          <a:solidFill>
            <a:schemeClr val="accent2">
              <a:hueOff val="-452075"/>
              <a:satOff val="-276"/>
              <a:lumOff val="1078"/>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D965A0C2-38FE-4C49-A6CC-B05F2F575CE6}">
      <dsp:nvSpPr>
        <dsp:cNvPr id="0" name=""/>
        <dsp:cNvSpPr/>
      </dsp:nvSpPr>
      <dsp:spPr>
        <a:xfrm>
          <a:off x="0" y="689447"/>
          <a:ext cx="6692813" cy="688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solidFill>
                <a:schemeClr val="bg1"/>
              </a:solidFill>
            </a:rPr>
            <a:t>Importing Dataset</a:t>
          </a:r>
        </a:p>
      </dsp:txBody>
      <dsp:txXfrm>
        <a:off x="0" y="689447"/>
        <a:ext cx="6692813" cy="688858"/>
      </dsp:txXfrm>
    </dsp:sp>
    <dsp:sp modelId="{647BAE2B-1ED9-40D9-B395-EF1F4AEEE13E}">
      <dsp:nvSpPr>
        <dsp:cNvPr id="0" name=""/>
        <dsp:cNvSpPr/>
      </dsp:nvSpPr>
      <dsp:spPr>
        <a:xfrm>
          <a:off x="0" y="1378306"/>
          <a:ext cx="6692813" cy="0"/>
        </a:xfrm>
        <a:prstGeom prst="line">
          <a:avLst/>
        </a:prstGeom>
        <a:gradFill rotWithShape="0">
          <a:gsLst>
            <a:gs pos="0">
              <a:schemeClr val="accent2">
                <a:hueOff val="-904150"/>
                <a:satOff val="-552"/>
                <a:lumOff val="2157"/>
                <a:alphaOff val="0"/>
                <a:tint val="96000"/>
                <a:lumMod val="100000"/>
              </a:schemeClr>
            </a:gs>
            <a:gs pos="78000">
              <a:schemeClr val="accent2">
                <a:hueOff val="-904150"/>
                <a:satOff val="-552"/>
                <a:lumOff val="2157"/>
                <a:alphaOff val="0"/>
                <a:shade val="94000"/>
                <a:lumMod val="94000"/>
              </a:schemeClr>
            </a:gs>
          </a:gsLst>
          <a:lin ang="5400000" scaled="0"/>
        </a:gradFill>
        <a:ln w="12700" cap="rnd" cmpd="sng" algn="ctr">
          <a:solidFill>
            <a:schemeClr val="accent2">
              <a:hueOff val="-904150"/>
              <a:satOff val="-552"/>
              <a:lumOff val="2157"/>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53FBB82F-F219-4825-8449-3EE8A0C74106}">
      <dsp:nvSpPr>
        <dsp:cNvPr id="0" name=""/>
        <dsp:cNvSpPr/>
      </dsp:nvSpPr>
      <dsp:spPr>
        <a:xfrm>
          <a:off x="0" y="1378306"/>
          <a:ext cx="6692813" cy="688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solidFill>
                <a:schemeClr val="bg1"/>
              </a:solidFill>
            </a:rPr>
            <a:t>Data Pre-processing Steps</a:t>
          </a:r>
        </a:p>
      </dsp:txBody>
      <dsp:txXfrm>
        <a:off x="0" y="1378306"/>
        <a:ext cx="6692813" cy="688858"/>
      </dsp:txXfrm>
    </dsp:sp>
    <dsp:sp modelId="{CBEA3CBF-A6FC-4B7E-841D-44161BB7A2DA}">
      <dsp:nvSpPr>
        <dsp:cNvPr id="0" name=""/>
        <dsp:cNvSpPr/>
      </dsp:nvSpPr>
      <dsp:spPr>
        <a:xfrm>
          <a:off x="0" y="2067165"/>
          <a:ext cx="6692813" cy="0"/>
        </a:xfrm>
        <a:prstGeom prst="line">
          <a:avLst/>
        </a:prstGeom>
        <a:gradFill rotWithShape="0">
          <a:gsLst>
            <a:gs pos="0">
              <a:schemeClr val="accent2">
                <a:hueOff val="-1356225"/>
                <a:satOff val="-828"/>
                <a:lumOff val="3235"/>
                <a:alphaOff val="0"/>
                <a:tint val="96000"/>
                <a:lumMod val="100000"/>
              </a:schemeClr>
            </a:gs>
            <a:gs pos="78000">
              <a:schemeClr val="accent2">
                <a:hueOff val="-1356225"/>
                <a:satOff val="-828"/>
                <a:lumOff val="3235"/>
                <a:alphaOff val="0"/>
                <a:shade val="94000"/>
                <a:lumMod val="94000"/>
              </a:schemeClr>
            </a:gs>
          </a:gsLst>
          <a:lin ang="5400000" scaled="0"/>
        </a:gradFill>
        <a:ln w="12700" cap="rnd" cmpd="sng" algn="ctr">
          <a:solidFill>
            <a:schemeClr val="accent2">
              <a:hueOff val="-1356225"/>
              <a:satOff val="-828"/>
              <a:lumOff val="3235"/>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FB879AC8-42BF-49AF-A2EF-DD67775BEB11}">
      <dsp:nvSpPr>
        <dsp:cNvPr id="0" name=""/>
        <dsp:cNvSpPr/>
      </dsp:nvSpPr>
      <dsp:spPr>
        <a:xfrm>
          <a:off x="0" y="2067165"/>
          <a:ext cx="6692813" cy="688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solidFill>
                <a:prstClr val="white"/>
              </a:solidFill>
              <a:latin typeface="Trebuchet MS" panose="020B0603020202020204"/>
              <a:ea typeface="+mn-ea"/>
              <a:cs typeface="+mn-cs"/>
            </a:rPr>
            <a:t>Word2Vec Implementation</a:t>
          </a:r>
        </a:p>
      </dsp:txBody>
      <dsp:txXfrm>
        <a:off x="0" y="2067165"/>
        <a:ext cx="6692813" cy="688858"/>
      </dsp:txXfrm>
    </dsp:sp>
    <dsp:sp modelId="{B31D9227-74D9-427B-8F00-16A417BB8C21}">
      <dsp:nvSpPr>
        <dsp:cNvPr id="0" name=""/>
        <dsp:cNvSpPr/>
      </dsp:nvSpPr>
      <dsp:spPr>
        <a:xfrm>
          <a:off x="0" y="2756024"/>
          <a:ext cx="6692813" cy="0"/>
        </a:xfrm>
        <a:prstGeom prst="line">
          <a:avLst/>
        </a:prstGeom>
        <a:gradFill rotWithShape="0">
          <a:gsLst>
            <a:gs pos="0">
              <a:schemeClr val="accent2">
                <a:hueOff val="-1808300"/>
                <a:satOff val="-1104"/>
                <a:lumOff val="4314"/>
                <a:alphaOff val="0"/>
                <a:tint val="96000"/>
                <a:lumMod val="100000"/>
              </a:schemeClr>
            </a:gs>
            <a:gs pos="78000">
              <a:schemeClr val="accent2">
                <a:hueOff val="-1808300"/>
                <a:satOff val="-1104"/>
                <a:lumOff val="4314"/>
                <a:alphaOff val="0"/>
                <a:shade val="94000"/>
                <a:lumMod val="94000"/>
              </a:schemeClr>
            </a:gs>
          </a:gsLst>
          <a:lin ang="5400000" scaled="0"/>
        </a:gradFill>
        <a:ln w="12700" cap="rnd" cmpd="sng" algn="ctr">
          <a:solidFill>
            <a:schemeClr val="accent2">
              <a:hueOff val="-1808300"/>
              <a:satOff val="-1104"/>
              <a:lumOff val="4314"/>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522E1E1C-25A5-4768-A2B2-7A308E138FF9}">
      <dsp:nvSpPr>
        <dsp:cNvPr id="0" name=""/>
        <dsp:cNvSpPr/>
      </dsp:nvSpPr>
      <dsp:spPr>
        <a:xfrm>
          <a:off x="0" y="2756024"/>
          <a:ext cx="6692813" cy="688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solidFill>
                <a:schemeClr val="bg1"/>
              </a:solidFill>
            </a:rPr>
            <a:t>Model Implementation</a:t>
          </a:r>
        </a:p>
      </dsp:txBody>
      <dsp:txXfrm>
        <a:off x="0" y="2756024"/>
        <a:ext cx="6692813" cy="688858"/>
      </dsp:txXfrm>
    </dsp:sp>
    <dsp:sp modelId="{044B9E9D-8790-4F16-853C-94A6FCC85190}">
      <dsp:nvSpPr>
        <dsp:cNvPr id="0" name=""/>
        <dsp:cNvSpPr/>
      </dsp:nvSpPr>
      <dsp:spPr>
        <a:xfrm>
          <a:off x="0" y="3444883"/>
          <a:ext cx="6692813" cy="0"/>
        </a:xfrm>
        <a:prstGeom prst="line">
          <a:avLst/>
        </a:prstGeom>
        <a:gradFill rotWithShape="0">
          <a:gsLst>
            <a:gs pos="0">
              <a:schemeClr val="accent2">
                <a:hueOff val="-2260375"/>
                <a:satOff val="-1380"/>
                <a:lumOff val="5392"/>
                <a:alphaOff val="0"/>
                <a:tint val="96000"/>
                <a:lumMod val="100000"/>
              </a:schemeClr>
            </a:gs>
            <a:gs pos="78000">
              <a:schemeClr val="accent2">
                <a:hueOff val="-2260375"/>
                <a:satOff val="-1380"/>
                <a:lumOff val="5392"/>
                <a:alphaOff val="0"/>
                <a:shade val="94000"/>
                <a:lumMod val="94000"/>
              </a:schemeClr>
            </a:gs>
          </a:gsLst>
          <a:lin ang="5400000" scaled="0"/>
        </a:gradFill>
        <a:ln w="12700" cap="rnd" cmpd="sng" algn="ctr">
          <a:solidFill>
            <a:schemeClr val="accent2">
              <a:hueOff val="-2260375"/>
              <a:satOff val="-1380"/>
              <a:lumOff val="5392"/>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76175C1B-DAB0-46CE-BD0D-255379186601}">
      <dsp:nvSpPr>
        <dsp:cNvPr id="0" name=""/>
        <dsp:cNvSpPr/>
      </dsp:nvSpPr>
      <dsp:spPr>
        <a:xfrm>
          <a:off x="0" y="3444883"/>
          <a:ext cx="6692813" cy="688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solidFill>
                <a:schemeClr val="bg1"/>
              </a:solidFill>
            </a:rPr>
            <a:t>Accuracy</a:t>
          </a:r>
        </a:p>
      </dsp:txBody>
      <dsp:txXfrm>
        <a:off x="0" y="3444883"/>
        <a:ext cx="6692813" cy="688858"/>
      </dsp:txXfrm>
    </dsp:sp>
    <dsp:sp modelId="{5789B507-054A-4846-8510-AD4DB8772898}">
      <dsp:nvSpPr>
        <dsp:cNvPr id="0" name=""/>
        <dsp:cNvSpPr/>
      </dsp:nvSpPr>
      <dsp:spPr>
        <a:xfrm>
          <a:off x="0" y="4133742"/>
          <a:ext cx="6692813" cy="0"/>
        </a:xfrm>
        <a:prstGeom prst="line">
          <a:avLst/>
        </a:prstGeom>
        <a:gradFill rotWithShape="0">
          <a:gsLst>
            <a:gs pos="0">
              <a:schemeClr val="accent2">
                <a:hueOff val="-2712450"/>
                <a:satOff val="-1656"/>
                <a:lumOff val="6471"/>
                <a:alphaOff val="0"/>
                <a:tint val="96000"/>
                <a:lumMod val="100000"/>
              </a:schemeClr>
            </a:gs>
            <a:gs pos="78000">
              <a:schemeClr val="accent2">
                <a:hueOff val="-2712450"/>
                <a:satOff val="-1656"/>
                <a:lumOff val="6471"/>
                <a:alphaOff val="0"/>
                <a:shade val="94000"/>
                <a:lumMod val="94000"/>
              </a:schemeClr>
            </a:gs>
          </a:gsLst>
          <a:lin ang="5400000" scaled="0"/>
        </a:gradFill>
        <a:ln w="12700" cap="rnd" cmpd="sng" algn="ctr">
          <a:solidFill>
            <a:schemeClr val="accent2">
              <a:hueOff val="-2712450"/>
              <a:satOff val="-1656"/>
              <a:lumOff val="6471"/>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941CE209-3119-4176-A5EE-F31C6E6C7366}">
      <dsp:nvSpPr>
        <dsp:cNvPr id="0" name=""/>
        <dsp:cNvSpPr/>
      </dsp:nvSpPr>
      <dsp:spPr>
        <a:xfrm>
          <a:off x="0" y="4133742"/>
          <a:ext cx="6692813" cy="688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solidFill>
                <a:schemeClr val="bg1"/>
              </a:solidFill>
            </a:rPr>
            <a:t>Conclusion</a:t>
          </a:r>
        </a:p>
      </dsp:txBody>
      <dsp:txXfrm>
        <a:off x="0" y="4133742"/>
        <a:ext cx="6692813" cy="6888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DD9BC7-85DD-41C3-BCAB-51DAEB94ACDE}">
      <dsp:nvSpPr>
        <dsp:cNvPr id="0" name=""/>
        <dsp:cNvSpPr/>
      </dsp:nvSpPr>
      <dsp:spPr>
        <a:xfrm>
          <a:off x="15746" y="28777"/>
          <a:ext cx="1355059" cy="1355059"/>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397EB7-B31D-44BF-9D32-D00F5F027538}">
      <dsp:nvSpPr>
        <dsp:cNvPr id="0" name=""/>
        <dsp:cNvSpPr/>
      </dsp:nvSpPr>
      <dsp:spPr>
        <a:xfrm>
          <a:off x="296530" y="327457"/>
          <a:ext cx="785934" cy="7859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F9F9075-3AFD-498F-B1EA-A40DA46CE380}">
      <dsp:nvSpPr>
        <dsp:cNvPr id="0" name=""/>
        <dsp:cNvSpPr/>
      </dsp:nvSpPr>
      <dsp:spPr>
        <a:xfrm>
          <a:off x="1441013" y="254936"/>
          <a:ext cx="3498975" cy="1355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accent1">
                  <a:lumMod val="75000"/>
                </a:schemeClr>
              </a:solidFill>
            </a:rPr>
            <a:t>The goal of studying Natural Language Processing (NLP) is to enable computers to process spoken and written language in a manner that is similar to that of humans. This field combines machine learning, linguistics, and computer science.</a:t>
          </a:r>
        </a:p>
      </dsp:txBody>
      <dsp:txXfrm>
        <a:off x="1441013" y="254936"/>
        <a:ext cx="3498975" cy="1355059"/>
      </dsp:txXfrm>
    </dsp:sp>
    <dsp:sp modelId="{FE92C4D8-EF5C-4586-A42C-59780CAF95C5}">
      <dsp:nvSpPr>
        <dsp:cNvPr id="0" name=""/>
        <dsp:cNvSpPr/>
      </dsp:nvSpPr>
      <dsp:spPr>
        <a:xfrm>
          <a:off x="5485539" y="0"/>
          <a:ext cx="1355059" cy="1355059"/>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E39DEF-D052-4901-93F6-B58083D43D7B}">
      <dsp:nvSpPr>
        <dsp:cNvPr id="0" name=""/>
        <dsp:cNvSpPr/>
      </dsp:nvSpPr>
      <dsp:spPr>
        <a:xfrm>
          <a:off x="5759586" y="276505"/>
          <a:ext cx="785934" cy="7859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C0541AD-4649-4206-8EB3-CA6645C018E6}">
      <dsp:nvSpPr>
        <dsp:cNvPr id="0" name=""/>
        <dsp:cNvSpPr/>
      </dsp:nvSpPr>
      <dsp:spPr>
        <a:xfrm>
          <a:off x="6922576" y="183335"/>
          <a:ext cx="3610033" cy="1549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accent1">
                  <a:lumMod val="75000"/>
                </a:schemeClr>
              </a:solidFill>
            </a:rPr>
            <a:t>Sentiment analysis is used to analyze raw text to drive objective quantitative results using natural language processing, machine learning, and other data analytics techniques. This involves instructing computers to recognize the sentiment conveyed in the text. </a:t>
          </a:r>
        </a:p>
      </dsp:txBody>
      <dsp:txXfrm>
        <a:off x="6922576" y="183335"/>
        <a:ext cx="3610033" cy="1549944"/>
      </dsp:txXfrm>
    </dsp:sp>
    <dsp:sp modelId="{466AF414-4E18-47C3-820E-DA7AFCA52EA5}">
      <dsp:nvSpPr>
        <dsp:cNvPr id="0" name=""/>
        <dsp:cNvSpPr/>
      </dsp:nvSpPr>
      <dsp:spPr>
        <a:xfrm>
          <a:off x="48457" y="3184283"/>
          <a:ext cx="1355059" cy="1355059"/>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02090E-8C0F-4D15-97B7-34F538F4557E}">
      <dsp:nvSpPr>
        <dsp:cNvPr id="0" name=""/>
        <dsp:cNvSpPr/>
      </dsp:nvSpPr>
      <dsp:spPr>
        <a:xfrm>
          <a:off x="306260" y="3537217"/>
          <a:ext cx="785934" cy="7859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6085803-84A8-4703-9482-310B21C7120E}">
      <dsp:nvSpPr>
        <dsp:cNvPr id="0" name=""/>
        <dsp:cNvSpPr/>
      </dsp:nvSpPr>
      <dsp:spPr>
        <a:xfrm>
          <a:off x="1486320" y="3184283"/>
          <a:ext cx="3494152" cy="1355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accent1">
                  <a:lumMod val="75000"/>
                </a:schemeClr>
              </a:solidFill>
            </a:rPr>
            <a:t>NLP's sentiment analysis heavily relies on data mining methods to categorize thoughts and segment text into primarily binary classifications, such as positive and negative.</a:t>
          </a:r>
        </a:p>
      </dsp:txBody>
      <dsp:txXfrm>
        <a:off x="1486320" y="3184283"/>
        <a:ext cx="3494152" cy="1355059"/>
      </dsp:txXfrm>
    </dsp:sp>
    <dsp:sp modelId="{E1914E4D-F816-48CA-B5E7-196C497B46F7}">
      <dsp:nvSpPr>
        <dsp:cNvPr id="0" name=""/>
        <dsp:cNvSpPr/>
      </dsp:nvSpPr>
      <dsp:spPr>
        <a:xfrm>
          <a:off x="5489537" y="3184283"/>
          <a:ext cx="1355059" cy="1355059"/>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4AEBBA-6E41-4E0C-804B-55379C970BF0}">
      <dsp:nvSpPr>
        <dsp:cNvPr id="0" name=""/>
        <dsp:cNvSpPr/>
      </dsp:nvSpPr>
      <dsp:spPr>
        <a:xfrm>
          <a:off x="5724676" y="3490407"/>
          <a:ext cx="785934" cy="78593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C7FA132-C1B3-4096-9128-D7F0A1D5B1B4}">
      <dsp:nvSpPr>
        <dsp:cNvPr id="0" name=""/>
        <dsp:cNvSpPr/>
      </dsp:nvSpPr>
      <dsp:spPr>
        <a:xfrm>
          <a:off x="6927894" y="3184283"/>
          <a:ext cx="3803402" cy="1355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accent1">
                  <a:lumMod val="75000"/>
                </a:schemeClr>
              </a:solidFill>
            </a:rPr>
            <a:t>Sentiment analysis can read beyond simple sentences and detect sarcasm, read common chat acronyms (LOL, ROFL, etc.), and correct common mistakes like misused and misspelled words.</a:t>
          </a:r>
        </a:p>
      </dsp:txBody>
      <dsp:txXfrm>
        <a:off x="6927894" y="3184283"/>
        <a:ext cx="3803402" cy="135505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4/27/2024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4/27/2024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13</a:t>
            </a:fld>
            <a:endParaRPr lang="en-US"/>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pPr/>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584620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pPr/>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1190621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pPr/>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33708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pPr/>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17607559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pPr/>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197843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pPr/>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39644753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pPr/>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3396329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pPr/>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7174723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010911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4/27/2024</a:t>
            </a:fld>
            <a:endParaRPr lang="en-US"/>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spTree>
    <p:extLst>
      <p:ext uri="{BB962C8B-B14F-4D97-AF65-F5344CB8AC3E}">
        <p14:creationId xmlns:p14="http://schemas.microsoft.com/office/powerpoint/2010/main" val="29878927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p>
        </p:txBody>
      </p:sp>
    </p:spTree>
    <p:extLst>
      <p:ext uri="{BB962C8B-B14F-4D97-AF65-F5344CB8AC3E}">
        <p14:creationId xmlns:p14="http://schemas.microsoft.com/office/powerpoint/2010/main" val="2958859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pPr/>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3611116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pPr/>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3250041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EEBAAA-29B5-4AF5-BC5F-7E580C29002D}" type="datetimeFigureOut">
              <a:rPr lang="en-US" smtClean="0"/>
              <a:pPr/>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1109644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EEBAAA-29B5-4AF5-BC5F-7E580C29002D}" type="datetimeFigureOut">
              <a:rPr lang="en-US" smtClean="0"/>
              <a:pPr/>
              <a:t>4/27/2024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215682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pPr/>
              <a:t>4/27/2024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1780580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pPr/>
              <a:t>4/27/2024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699542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pPr/>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1582616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pPr/>
              <a:t>4/27/2024</a:t>
            </a:fld>
            <a:endParaRPr lang="en-US"/>
          </a:p>
        </p:txBody>
      </p:sp>
    </p:spTree>
    <p:extLst>
      <p:ext uri="{BB962C8B-B14F-4D97-AF65-F5344CB8AC3E}">
        <p14:creationId xmlns:p14="http://schemas.microsoft.com/office/powerpoint/2010/main" val="3870552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BEEBAAA-29B5-4AF5-BC5F-7E580C29002D}" type="datetimeFigureOut">
              <a:rPr lang="en-US" smtClean="0"/>
              <a:pPr/>
              <a:t>4/27/2024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860EDB8-5305-433F-BE41-D7A86D811DB3}" type="slidenum">
              <a:rPr lang="en-US" smtClean="0"/>
              <a:pPr/>
              <a:t>‹#›</a:t>
            </a:fld>
            <a:endParaRPr lang="en-US"/>
          </a:p>
        </p:txBody>
      </p:sp>
      <p:sp>
        <p:nvSpPr>
          <p:cNvPr id="7" name="Rectangle 6">
            <a:extLst>
              <a:ext uri="{FF2B5EF4-FFF2-40B4-BE49-F238E27FC236}">
                <a16:creationId xmlns:a16="http://schemas.microsoft.com/office/drawing/2014/main" id="{E5B761F9-F60D-96A1-91DB-3E807B2DD1D2}"/>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a:p>
        </p:txBody>
      </p:sp>
      <p:cxnSp>
        <p:nvCxnSpPr>
          <p:cNvPr id="8" name="Straight Connector 7">
            <a:extLst>
              <a:ext uri="{FF2B5EF4-FFF2-40B4-BE49-F238E27FC236}">
                <a16:creationId xmlns:a16="http://schemas.microsoft.com/office/drawing/2014/main" id="{8AEAC880-E571-75C8-9AE2-FAC5CECA9D25}"/>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5945477"/>
      </p:ext>
    </p:extLst>
  </p:cSld>
  <p:clrMap bg1="lt1" tx1="dk1" bg2="lt2" tx2="dk2" accent1="accent1" accent2="accent2" accent3="accent3" accent4="accent4" accent5="accent5" accent6="accent6" hlink="hlink" folHlink="folHlink"/>
  <p:sldLayoutIdLst>
    <p:sldLayoutId id="2147484047" r:id="rId1"/>
    <p:sldLayoutId id="2147484048" r:id="rId2"/>
    <p:sldLayoutId id="2147484049" r:id="rId3"/>
    <p:sldLayoutId id="2147484050" r:id="rId4"/>
    <p:sldLayoutId id="2147484051" r:id="rId5"/>
    <p:sldLayoutId id="2147484052" r:id="rId6"/>
    <p:sldLayoutId id="2147484053" r:id="rId7"/>
    <p:sldLayoutId id="2147484054" r:id="rId8"/>
    <p:sldLayoutId id="2147484055" r:id="rId9"/>
    <p:sldLayoutId id="2147484056" r:id="rId10"/>
    <p:sldLayoutId id="2147484057" r:id="rId11"/>
    <p:sldLayoutId id="2147484058" r:id="rId12"/>
    <p:sldLayoutId id="2147484059" r:id="rId13"/>
    <p:sldLayoutId id="2147484060" r:id="rId14"/>
    <p:sldLayoutId id="2147484061" r:id="rId15"/>
    <p:sldLayoutId id="2147484062" r:id="rId16"/>
    <p:sldLayoutId id="2147484063" r:id="rId17"/>
    <p:sldLayoutId id="2147484064" r:id="rId18"/>
    <p:sldLayoutId id="2147484065" r:id="rId19"/>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kaggle.com/datasets/parve05/customer-review-dataset" TargetMode="Externa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 name="Group 7">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52"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59" name="Straight Connector 9">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61" name="Rectangle 19">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Isosceles Triangle 21">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23">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lumMod val="75000"/>
              <a:alpha val="88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78" name="Straight Connector 25">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86" name="Straight Connector 27">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655F4538-6ACD-9745-04F7-156780BF0047}"/>
              </a:ext>
            </a:extLst>
          </p:cNvPr>
          <p:cNvSpPr txBox="1"/>
          <p:nvPr/>
        </p:nvSpPr>
        <p:spPr>
          <a:xfrm>
            <a:off x="1507067" y="4050833"/>
            <a:ext cx="7766936" cy="1096899"/>
          </a:xfrm>
          <a:prstGeom prst="rect">
            <a:avLst/>
          </a:prstGeom>
        </p:spPr>
        <p:txBody>
          <a:bodyPr vert="horz" lIns="91440" tIns="45720" rIns="91440" bIns="45720" rtlCol="0" anchor="t">
            <a:normAutofit/>
          </a:bodyPr>
          <a:lstStyle/>
          <a:p>
            <a:pPr algn="r">
              <a:spcBef>
                <a:spcPts val="1000"/>
              </a:spcBef>
              <a:buClr>
                <a:schemeClr val="accent1"/>
              </a:buClr>
              <a:buSzPct val="80000"/>
            </a:pPr>
            <a:r>
              <a:rPr lang="en-US" dirty="0"/>
              <a:t>Bhagya Sree Bokka-1002145347</a:t>
            </a:r>
            <a:br>
              <a:rPr lang="en-US" dirty="0"/>
            </a:br>
            <a:r>
              <a:rPr lang="en-US" dirty="0" err="1"/>
              <a:t>Kireeti</a:t>
            </a:r>
            <a:r>
              <a:rPr lang="en-US" dirty="0"/>
              <a:t> Mattaparti-1002099884</a:t>
            </a:r>
            <a:br>
              <a:rPr lang="en-US" dirty="0"/>
            </a:br>
            <a:r>
              <a:rPr lang="en-US" dirty="0"/>
              <a:t>Poorna Pallavi Tekkali-1002160637</a:t>
            </a:r>
          </a:p>
        </p:txBody>
      </p:sp>
      <p:sp>
        <p:nvSpPr>
          <p:cNvPr id="2" name="Title 1"/>
          <p:cNvSpPr>
            <a:spLocks noGrp="1"/>
          </p:cNvSpPr>
          <p:nvPr>
            <p:ph type="title"/>
          </p:nvPr>
        </p:nvSpPr>
        <p:spPr>
          <a:xfrm>
            <a:off x="1507067" y="1397000"/>
            <a:ext cx="7766936" cy="2653836"/>
          </a:xfrm>
        </p:spPr>
        <p:txBody>
          <a:bodyPr vert="horz" lIns="91440" tIns="45720" rIns="91440" bIns="45720" rtlCol="0" anchor="b" anchorCtr="0">
            <a:noAutofit/>
          </a:bodyPr>
          <a:lstStyle/>
          <a:p>
            <a:pPr algn="r">
              <a:lnSpc>
                <a:spcPct val="90000"/>
              </a:lnSpc>
            </a:pPr>
            <a:br>
              <a:rPr lang="en-US" sz="4400" b="1" dirty="0"/>
            </a:br>
            <a:br>
              <a:rPr lang="en-US" sz="4400" b="1" dirty="0"/>
            </a:br>
            <a:r>
              <a:rPr lang="en-US" sz="4400" b="1" dirty="0">
                <a:solidFill>
                  <a:schemeClr val="accent1">
                    <a:lumMod val="75000"/>
                  </a:schemeClr>
                </a:solidFill>
              </a:rPr>
              <a:t>SENTIMENTAL ANALYSIS FOR CUSTOMER FEEDBACK</a:t>
            </a:r>
            <a:br>
              <a:rPr lang="en-US" sz="4400" b="1" dirty="0"/>
            </a:br>
            <a:br>
              <a:rPr lang="en-US" sz="4400" b="1" dirty="0"/>
            </a:br>
            <a:endParaRPr lang="en-US" sz="4400" b="1" dirty="0"/>
          </a:p>
        </p:txBody>
      </p:sp>
      <p:sp>
        <p:nvSpPr>
          <p:cNvPr id="92"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09A51-0145-F3E7-99CC-F24AC52C527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150E03C1-E53F-7074-5B1A-8CD57D39ACB8}"/>
              </a:ext>
            </a:extLst>
          </p:cNvPr>
          <p:cNvPicPr>
            <a:picLocks noGrp="1" noChangeAspect="1"/>
          </p:cNvPicPr>
          <p:nvPr>
            <p:ph sz="quarter" idx="10"/>
          </p:nvPr>
        </p:nvPicPr>
        <p:blipFill>
          <a:blip r:embed="rId2"/>
          <a:stretch>
            <a:fillRect/>
          </a:stretch>
        </p:blipFill>
        <p:spPr>
          <a:xfrm>
            <a:off x="521207" y="497102"/>
            <a:ext cx="10846229" cy="1312447"/>
          </a:xfrm>
        </p:spPr>
      </p:pic>
      <p:pic>
        <p:nvPicPr>
          <p:cNvPr id="7" name="Picture 6">
            <a:extLst>
              <a:ext uri="{FF2B5EF4-FFF2-40B4-BE49-F238E27FC236}">
                <a16:creationId xmlns:a16="http://schemas.microsoft.com/office/drawing/2014/main" id="{9A3C8D55-8EC5-107F-0379-BC25C4234A5F}"/>
              </a:ext>
            </a:extLst>
          </p:cNvPr>
          <p:cNvPicPr>
            <a:picLocks noChangeAspect="1"/>
          </p:cNvPicPr>
          <p:nvPr/>
        </p:nvPicPr>
        <p:blipFill>
          <a:blip r:embed="rId3"/>
          <a:stretch>
            <a:fillRect/>
          </a:stretch>
        </p:blipFill>
        <p:spPr>
          <a:xfrm>
            <a:off x="521207" y="1975391"/>
            <a:ext cx="10846229" cy="4434553"/>
          </a:xfrm>
          <a:prstGeom prst="rect">
            <a:avLst/>
          </a:prstGeom>
        </p:spPr>
      </p:pic>
    </p:spTree>
    <p:extLst>
      <p:ext uri="{BB962C8B-B14F-4D97-AF65-F5344CB8AC3E}">
        <p14:creationId xmlns:p14="http://schemas.microsoft.com/office/powerpoint/2010/main" val="2658621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4" name="Group 83">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5" name="Straight Connector 84">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7"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Isosceles Triangle 88">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Isosceles Triangle 92">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Isosceles Triangle 93">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96" name="Rectangle 95">
            <a:extLst>
              <a:ext uri="{FF2B5EF4-FFF2-40B4-BE49-F238E27FC236}">
                <a16:creationId xmlns:a16="http://schemas.microsoft.com/office/drawing/2014/main" id="{BDDE9CD4-0E0A-4129-8689-A89C4E9A6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Top view of cubes connected with black lines">
            <a:extLst>
              <a:ext uri="{FF2B5EF4-FFF2-40B4-BE49-F238E27FC236}">
                <a16:creationId xmlns:a16="http://schemas.microsoft.com/office/drawing/2014/main" id="{58ABB4C4-7557-D247-EB79-3E78A6D90841}"/>
              </a:ext>
            </a:extLst>
          </p:cNvPr>
          <p:cNvPicPr>
            <a:picLocks noChangeAspect="1"/>
          </p:cNvPicPr>
          <p:nvPr/>
        </p:nvPicPr>
        <p:blipFill rotWithShape="1">
          <a:blip r:embed="rId2">
            <a:duotone>
              <a:schemeClr val="bg2">
                <a:shade val="45000"/>
                <a:satMod val="135000"/>
              </a:schemeClr>
              <a:prstClr val="white"/>
            </a:duotone>
            <a:alphaModFix amt="25000"/>
          </a:blip>
          <a:srcRect t="12789" b="12212"/>
          <a:stretch/>
        </p:blipFill>
        <p:spPr>
          <a:xfrm>
            <a:off x="1" y="10"/>
            <a:ext cx="12191999" cy="6857990"/>
          </a:xfrm>
          <a:prstGeom prst="rect">
            <a:avLst/>
          </a:prstGeom>
        </p:spPr>
      </p:pic>
      <p:grpSp>
        <p:nvGrpSpPr>
          <p:cNvPr id="98" name="Group 97">
            <a:extLst>
              <a:ext uri="{FF2B5EF4-FFF2-40B4-BE49-F238E27FC236}">
                <a16:creationId xmlns:a16="http://schemas.microsoft.com/office/drawing/2014/main" id="{85DB3CA2-FA66-42B9-90EF-394894352D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9" name="Straight Connector 98">
              <a:extLst>
                <a:ext uri="{FF2B5EF4-FFF2-40B4-BE49-F238E27FC236}">
                  <a16:creationId xmlns:a16="http://schemas.microsoft.com/office/drawing/2014/main" id="{2C8D0718-07C6-45A2-A743-BC64673C96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0" name="Straight Connector 99">
              <a:extLst>
                <a:ext uri="{FF2B5EF4-FFF2-40B4-BE49-F238E27FC236}">
                  <a16:creationId xmlns:a16="http://schemas.microsoft.com/office/drawing/2014/main" id="{FAE7BCCE-817C-4933-A587-F1EF87D4B4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1" name="Rectangle 23">
              <a:extLst>
                <a:ext uri="{FF2B5EF4-FFF2-40B4-BE49-F238E27FC236}">
                  <a16:creationId xmlns:a16="http://schemas.microsoft.com/office/drawing/2014/main" id="{0E96C1E8-3E07-4AF1-BA61-7FB948F90A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25">
              <a:extLst>
                <a:ext uri="{FF2B5EF4-FFF2-40B4-BE49-F238E27FC236}">
                  <a16:creationId xmlns:a16="http://schemas.microsoft.com/office/drawing/2014/main" id="{B3B592D1-4031-4144-A2DB-B2D8F8C73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 name="Isosceles Triangle 102">
              <a:extLst>
                <a:ext uri="{FF2B5EF4-FFF2-40B4-BE49-F238E27FC236}">
                  <a16:creationId xmlns:a16="http://schemas.microsoft.com/office/drawing/2014/main" id="{55CB28D4-D6D1-4DB7-B557-D5FF65237B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 name="Rectangle 27">
              <a:extLst>
                <a:ext uri="{FF2B5EF4-FFF2-40B4-BE49-F238E27FC236}">
                  <a16:creationId xmlns:a16="http://schemas.microsoft.com/office/drawing/2014/main" id="{F69D97D4-6031-4064-9BBA-2E96839A3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 name="Rectangle 28">
              <a:extLst>
                <a:ext uri="{FF2B5EF4-FFF2-40B4-BE49-F238E27FC236}">
                  <a16:creationId xmlns:a16="http://schemas.microsoft.com/office/drawing/2014/main" id="{BAF978AE-97B1-4224-A562-EBCE373A1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6" name="Rectangle 29">
              <a:extLst>
                <a:ext uri="{FF2B5EF4-FFF2-40B4-BE49-F238E27FC236}">
                  <a16:creationId xmlns:a16="http://schemas.microsoft.com/office/drawing/2014/main" id="{3A18250B-41A2-4BA7-9E5C-679CF3AE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Isosceles Triangle 106">
              <a:extLst>
                <a:ext uri="{FF2B5EF4-FFF2-40B4-BE49-F238E27FC236}">
                  <a16:creationId xmlns:a16="http://schemas.microsoft.com/office/drawing/2014/main" id="{C8751ECC-5286-4332-9942-2D01B71359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5952A4A6-F619-458C-A026-6E5D6AF15D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A33EA3C-8851-854D-B75F-BD4ED1509A26}"/>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sz="4400" b="1" dirty="0">
                <a:solidFill>
                  <a:schemeClr val="accent1">
                    <a:lumMod val="75000"/>
                  </a:schemeClr>
                </a:solidFill>
              </a:rPr>
              <a:t>ACCURACY</a:t>
            </a:r>
          </a:p>
        </p:txBody>
      </p:sp>
      <p:sp>
        <p:nvSpPr>
          <p:cNvPr id="3" name="Content Placeholder 2">
            <a:extLst>
              <a:ext uri="{FF2B5EF4-FFF2-40B4-BE49-F238E27FC236}">
                <a16:creationId xmlns:a16="http://schemas.microsoft.com/office/drawing/2014/main" id="{3F84503C-8F7B-84D0-3AC1-D89F90A662DC}"/>
              </a:ext>
            </a:extLst>
          </p:cNvPr>
          <p:cNvSpPr>
            <a:spLocks noGrp="1"/>
          </p:cNvSpPr>
          <p:nvPr>
            <p:ph sz="quarter" idx="10"/>
          </p:nvPr>
        </p:nvSpPr>
        <p:spPr>
          <a:xfrm>
            <a:off x="658128" y="1930400"/>
            <a:ext cx="8942139" cy="3880773"/>
          </a:xfrm>
        </p:spPr>
        <p:txBody>
          <a:bodyPr vert="horz" lIns="91440" tIns="45720" rIns="91440" bIns="45720" rtlCol="0">
            <a:normAutofit/>
          </a:bodyPr>
          <a:lstStyle/>
          <a:p>
            <a:pPr marL="171450" indent="-171450"/>
            <a:r>
              <a:rPr lang="en-US" sz="2000" dirty="0">
                <a:solidFill>
                  <a:schemeClr val="accent1">
                    <a:lumMod val="75000"/>
                  </a:schemeClr>
                </a:solidFill>
              </a:rPr>
              <a:t>Initially we got 85% accuracy, however, when we changed the </a:t>
            </a:r>
            <a:r>
              <a:rPr lang="en-US" sz="2000" dirty="0">
                <a:solidFill>
                  <a:schemeClr val="accent1">
                    <a:lumMod val="75000"/>
                  </a:schemeClr>
                </a:solidFill>
                <a:ea typeface="Calibri" panose="020F0502020204030204"/>
                <a:cs typeface="Calibri" panose="020F0502020204030204"/>
              </a:rPr>
              <a:t>model with 5 epochs, and by setting the batch size as 64, we got 87.58% as the accuracy.</a:t>
            </a:r>
            <a:endParaRPr lang="en-US" sz="2000" dirty="0">
              <a:solidFill>
                <a:schemeClr val="accent1">
                  <a:lumMod val="75000"/>
                </a:schemeClr>
              </a:solidFill>
            </a:endParaRPr>
          </a:p>
        </p:txBody>
      </p:sp>
      <p:pic>
        <p:nvPicPr>
          <p:cNvPr id="5" name="Picture 4">
            <a:extLst>
              <a:ext uri="{FF2B5EF4-FFF2-40B4-BE49-F238E27FC236}">
                <a16:creationId xmlns:a16="http://schemas.microsoft.com/office/drawing/2014/main" id="{461F975A-5AF3-4E74-3D63-2A3FC1F45122}"/>
              </a:ext>
            </a:extLst>
          </p:cNvPr>
          <p:cNvPicPr>
            <a:picLocks noChangeAspect="1"/>
          </p:cNvPicPr>
          <p:nvPr/>
        </p:nvPicPr>
        <p:blipFill>
          <a:blip r:embed="rId3"/>
          <a:stretch>
            <a:fillRect/>
          </a:stretch>
        </p:blipFill>
        <p:spPr>
          <a:xfrm>
            <a:off x="835476" y="3255483"/>
            <a:ext cx="7568899" cy="2564157"/>
          </a:xfrm>
          <a:prstGeom prst="rect">
            <a:avLst/>
          </a:prstGeom>
        </p:spPr>
      </p:pic>
    </p:spTree>
    <p:extLst>
      <p:ext uri="{BB962C8B-B14F-4D97-AF65-F5344CB8AC3E}">
        <p14:creationId xmlns:p14="http://schemas.microsoft.com/office/powerpoint/2010/main" val="2888768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8" name="Group 112">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4" name="Straight Connector 113">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6"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7"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8" name="Isosceles Triangle 117">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9"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0"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1"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2" name="Isosceles Triangle 121">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3" name="Isosceles Triangle 122">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26" name="Content Placeholder 25" descr="Top view of cubes connected with black lines">
            <a:extLst>
              <a:ext uri="{FF2B5EF4-FFF2-40B4-BE49-F238E27FC236}">
                <a16:creationId xmlns:a16="http://schemas.microsoft.com/office/drawing/2014/main" id="{58ABB4C4-7557-D247-EB79-3E78A6D90841}"/>
              </a:ext>
            </a:extLst>
          </p:cNvPr>
          <p:cNvPicPr>
            <a:picLocks noGrp="1" noChangeAspect="1"/>
          </p:cNvPicPr>
          <p:nvPr>
            <p:ph sz="quarter" idx="10"/>
          </p:nvPr>
        </p:nvPicPr>
        <p:blipFill rotWithShape="1">
          <a:blip r:embed="rId2">
            <a:duotone>
              <a:schemeClr val="accent1">
                <a:shade val="45000"/>
                <a:satMod val="135000"/>
              </a:schemeClr>
              <a:prstClr val="white"/>
            </a:duotone>
          </a:blip>
          <a:srcRect l="9091" t="16486" b="15332"/>
          <a:stretch/>
        </p:blipFill>
        <p:spPr>
          <a:xfrm>
            <a:off x="1" y="-81270"/>
            <a:ext cx="12191999" cy="6857990"/>
          </a:xfrm>
          <a:prstGeom prst="rect">
            <a:avLst/>
          </a:prstGeom>
        </p:spPr>
      </p:pic>
      <p:sp>
        <p:nvSpPr>
          <p:cNvPr id="130" name="Isosceles Triangle 124">
            <a:extLst>
              <a:ext uri="{FF2B5EF4-FFF2-40B4-BE49-F238E27FC236}">
                <a16:creationId xmlns:a16="http://schemas.microsoft.com/office/drawing/2014/main" id="{F5F0CD5C-72F3-4090-8A69-8E15CB432A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7" name="Parallelogram 126">
            <a:extLst>
              <a:ext uri="{FF2B5EF4-FFF2-40B4-BE49-F238E27FC236}">
                <a16:creationId xmlns:a16="http://schemas.microsoft.com/office/drawing/2014/main" id="{217496A2-9394-4FB7-BA0E-717D2D2E7A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3800" y="0"/>
            <a:ext cx="7315200" cy="6858000"/>
          </a:xfrm>
          <a:prstGeom prst="parallelogram">
            <a:avLst>
              <a:gd name="adj" fmla="val 15925"/>
            </a:avLst>
          </a:prstGeom>
          <a:solidFill>
            <a:schemeClr val="bg1">
              <a:alpha val="8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9" name="Straight Connector 128">
            <a:extLst>
              <a:ext uri="{FF2B5EF4-FFF2-40B4-BE49-F238E27FC236}">
                <a16:creationId xmlns:a16="http://schemas.microsoft.com/office/drawing/2014/main" id="{D02CF681-4765-4E88-802F-B2474DCD51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a:extLst>
              <a:ext uri="{FF2B5EF4-FFF2-40B4-BE49-F238E27FC236}">
                <a16:creationId xmlns:a16="http://schemas.microsoft.com/office/drawing/2014/main" id="{3D57B2BA-243C-45C7-A5D8-46CA71943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3" name="Rectangle 23">
            <a:extLst>
              <a:ext uri="{FF2B5EF4-FFF2-40B4-BE49-F238E27FC236}">
                <a16:creationId xmlns:a16="http://schemas.microsoft.com/office/drawing/2014/main" id="{67374FB5-CBB7-46FF-95B5-2251BC685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5" name="Rectangle 25">
            <a:extLst>
              <a:ext uri="{FF2B5EF4-FFF2-40B4-BE49-F238E27FC236}">
                <a16:creationId xmlns:a16="http://schemas.microsoft.com/office/drawing/2014/main" id="{34BCEAB7-D9E0-40A4-9254-8593BD346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7" name="Isosceles Triangle 136">
            <a:extLst>
              <a:ext uri="{FF2B5EF4-FFF2-40B4-BE49-F238E27FC236}">
                <a16:creationId xmlns:a16="http://schemas.microsoft.com/office/drawing/2014/main" id="{D567A354-BB63-405C-8E5F-2F510E670F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A33EA3C-8851-854D-B75F-BD4ED1509A26}"/>
              </a:ext>
            </a:extLst>
          </p:cNvPr>
          <p:cNvSpPr>
            <a:spLocks noGrp="1"/>
          </p:cNvSpPr>
          <p:nvPr>
            <p:ph type="title"/>
          </p:nvPr>
        </p:nvSpPr>
        <p:spPr>
          <a:xfrm>
            <a:off x="4390405" y="421365"/>
            <a:ext cx="4482553" cy="902101"/>
          </a:xfrm>
        </p:spPr>
        <p:txBody>
          <a:bodyPr vert="horz" lIns="91440" tIns="45720" rIns="91440" bIns="45720" rtlCol="0" anchor="b">
            <a:normAutofit/>
          </a:bodyPr>
          <a:lstStyle/>
          <a:p>
            <a:pPr algn="r"/>
            <a:r>
              <a:rPr lang="en-US" sz="4400" b="1" dirty="0">
                <a:solidFill>
                  <a:schemeClr val="accent1">
                    <a:lumMod val="75000"/>
                  </a:schemeClr>
                </a:solidFill>
              </a:rPr>
              <a:t>CONCLUSION</a:t>
            </a:r>
          </a:p>
        </p:txBody>
      </p:sp>
      <p:sp>
        <p:nvSpPr>
          <p:cNvPr id="139" name="Rectangle 27">
            <a:extLst>
              <a:ext uri="{FF2B5EF4-FFF2-40B4-BE49-F238E27FC236}">
                <a16:creationId xmlns:a16="http://schemas.microsoft.com/office/drawing/2014/main" id="{9185A8D7-2F20-4F7A-97BE-21DB1654C7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1" name="Rectangle 28">
            <a:extLst>
              <a:ext uri="{FF2B5EF4-FFF2-40B4-BE49-F238E27FC236}">
                <a16:creationId xmlns:a16="http://schemas.microsoft.com/office/drawing/2014/main" id="{CB65BD56-22B3-4E13-BFCA-B8E8BEB92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3" name="Rectangle 29">
            <a:extLst>
              <a:ext uri="{FF2B5EF4-FFF2-40B4-BE49-F238E27FC236}">
                <a16:creationId xmlns:a16="http://schemas.microsoft.com/office/drawing/2014/main" id="{6790ED68-BCA0-4247-A72F-1CB85DF068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5" name="Isosceles Triangle 144">
            <a:extLst>
              <a:ext uri="{FF2B5EF4-FFF2-40B4-BE49-F238E27FC236}">
                <a16:creationId xmlns:a16="http://schemas.microsoft.com/office/drawing/2014/main" id="{DD0F2B3F-DC55-4FA7-B667-1ACD07920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EC80BF30-A1DA-CAED-1650-7B574EA0E4C7}"/>
              </a:ext>
            </a:extLst>
          </p:cNvPr>
          <p:cNvSpPr txBox="1"/>
          <p:nvPr/>
        </p:nvSpPr>
        <p:spPr>
          <a:xfrm>
            <a:off x="4576396" y="1738267"/>
            <a:ext cx="5163745" cy="4708981"/>
          </a:xfrm>
          <a:prstGeom prst="rect">
            <a:avLst/>
          </a:prstGeom>
          <a:noFill/>
        </p:spPr>
        <p:txBody>
          <a:bodyPr wrap="square" rtlCol="0">
            <a:spAutoFit/>
          </a:bodyPr>
          <a:lstStyle/>
          <a:p>
            <a:pPr marL="285750" indent="-285750">
              <a:buFont typeface="Courier New" panose="02070309020205020404" pitchFamily="49" charset="0"/>
              <a:buChar char="o"/>
            </a:pPr>
            <a:r>
              <a:rPr lang="en-US" sz="2000" dirty="0">
                <a:solidFill>
                  <a:schemeClr val="accent1">
                    <a:lumMod val="75000"/>
                  </a:schemeClr>
                </a:solidFill>
              </a:rPr>
              <a:t>Initially, we were able to improve the accuracy of the LSTM model compared to the reference paper which had an accuracy of around 80%.</a:t>
            </a:r>
          </a:p>
          <a:p>
            <a:pPr marL="285750" indent="-285750">
              <a:buFont typeface="Courier New" panose="02070309020205020404" pitchFamily="49" charset="0"/>
              <a:buChar char="o"/>
            </a:pPr>
            <a:r>
              <a:rPr lang="en-US" sz="2000" dirty="0">
                <a:solidFill>
                  <a:schemeClr val="accent1">
                    <a:lumMod val="75000"/>
                  </a:schemeClr>
                </a:solidFill>
              </a:rPr>
              <a:t>LSTM is very effective in capturing the long-term dependencies in sequential data accounting for the higher performance over all other models.</a:t>
            </a:r>
          </a:p>
          <a:p>
            <a:pPr marL="285750" indent="-285750">
              <a:buFont typeface="Courier New" panose="02070309020205020404" pitchFamily="49" charset="0"/>
              <a:buChar char="o"/>
            </a:pPr>
            <a:r>
              <a:rPr lang="en-US" sz="2000" dirty="0">
                <a:solidFill>
                  <a:schemeClr val="accent1">
                    <a:lumMod val="75000"/>
                  </a:schemeClr>
                </a:solidFill>
              </a:rPr>
              <a:t>Bi-directional LSTMs and GRUs are powerful tools for sequence-based tasks, when your data benefits from context in both directions and when you need a more efficient model with fewer parameters</a:t>
            </a:r>
          </a:p>
          <a:p>
            <a:pPr marL="285750" indent="-285750">
              <a:buFont typeface="Courier New" panose="02070309020205020404" pitchFamily="49" charset="0"/>
              <a:buChar char="o"/>
            </a:pPr>
            <a:endParaRPr lang="en-US" sz="2000" dirty="0">
              <a:solidFill>
                <a:schemeClr val="accent1">
                  <a:lumMod val="75000"/>
                </a:schemeClr>
              </a:solidFill>
            </a:endParaRPr>
          </a:p>
        </p:txBody>
      </p:sp>
    </p:spTree>
    <p:extLst>
      <p:ext uri="{BB962C8B-B14F-4D97-AF65-F5344CB8AC3E}">
        <p14:creationId xmlns:p14="http://schemas.microsoft.com/office/powerpoint/2010/main" val="3832359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1" name="Straight Connector 10">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24" name="Straight Connector 23">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 name="Title 3">
            <a:extLst>
              <a:ext uri="{FF2B5EF4-FFF2-40B4-BE49-F238E27FC236}">
                <a16:creationId xmlns:a16="http://schemas.microsoft.com/office/drawing/2014/main" id="{05845D53-BEB6-0E73-5CFD-E01A62C38083}"/>
              </a:ext>
            </a:extLst>
          </p:cNvPr>
          <p:cNvSpPr>
            <a:spLocks noGrp="1"/>
          </p:cNvSpPr>
          <p:nvPr>
            <p:ph type="title"/>
          </p:nvPr>
        </p:nvSpPr>
        <p:spPr>
          <a:xfrm>
            <a:off x="677335" y="1282701"/>
            <a:ext cx="5096060" cy="4307148"/>
          </a:xfrm>
        </p:spPr>
        <p:txBody>
          <a:bodyPr vert="horz" lIns="91440" tIns="45720" rIns="91440" bIns="45720" rtlCol="0" anchor="ctr">
            <a:normAutofit/>
          </a:bodyPr>
          <a:lstStyle/>
          <a:p>
            <a:pPr algn="r"/>
            <a:r>
              <a:rPr lang="en-US" sz="5400" b="1" dirty="0">
                <a:solidFill>
                  <a:schemeClr val="accent1">
                    <a:lumMod val="75000"/>
                  </a:schemeClr>
                </a:solidFill>
              </a:rPr>
              <a:t>THANK YOU </a:t>
            </a:r>
          </a:p>
        </p:txBody>
      </p:sp>
      <p:sp>
        <p:nvSpPr>
          <p:cNvPr id="32" name="Freeform: Shape 31">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7" name="Group 89">
            <a:extLst>
              <a:ext uri="{FF2B5EF4-FFF2-40B4-BE49-F238E27FC236}">
                <a16:creationId xmlns:a16="http://schemas.microsoft.com/office/drawing/2014/main" id="{947CDE17-06F4-4FCE-8BFE-AD89EACB70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1" name="Straight Connector 90">
              <a:extLst>
                <a:ext uri="{FF2B5EF4-FFF2-40B4-BE49-F238E27FC236}">
                  <a16:creationId xmlns:a16="http://schemas.microsoft.com/office/drawing/2014/main" id="{4A64534B-C7D9-476B-876D-0A9259D502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C527E124-CDC8-4D04-848D-E43E18F425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93" name="Rectangle 23">
              <a:extLst>
                <a:ext uri="{FF2B5EF4-FFF2-40B4-BE49-F238E27FC236}">
                  <a16:creationId xmlns:a16="http://schemas.microsoft.com/office/drawing/2014/main" id="{A768FF94-39B1-44FB-9670-D6F5007FB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25">
              <a:extLst>
                <a:ext uri="{FF2B5EF4-FFF2-40B4-BE49-F238E27FC236}">
                  <a16:creationId xmlns:a16="http://schemas.microsoft.com/office/drawing/2014/main" id="{FCE6337A-0F72-4D0B-81DA-748DC80AB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Isosceles Triangle 94">
              <a:extLst>
                <a:ext uri="{FF2B5EF4-FFF2-40B4-BE49-F238E27FC236}">
                  <a16:creationId xmlns:a16="http://schemas.microsoft.com/office/drawing/2014/main" id="{2972CF86-A510-4E29-8CED-C0612D080F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Rectangle 27">
              <a:extLst>
                <a:ext uri="{FF2B5EF4-FFF2-40B4-BE49-F238E27FC236}">
                  <a16:creationId xmlns:a16="http://schemas.microsoft.com/office/drawing/2014/main" id="{51B0A8D9-B28B-4CE3-8AB6-6633ADD997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Rectangle 28">
              <a:extLst>
                <a:ext uri="{FF2B5EF4-FFF2-40B4-BE49-F238E27FC236}">
                  <a16:creationId xmlns:a16="http://schemas.microsoft.com/office/drawing/2014/main" id="{525DA9CC-B1B1-4F33-9ED2-89012EA5B4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29">
              <a:extLst>
                <a:ext uri="{FF2B5EF4-FFF2-40B4-BE49-F238E27FC236}">
                  <a16:creationId xmlns:a16="http://schemas.microsoft.com/office/drawing/2014/main" id="{6AE546F2-92C0-4C9C-BF28-052A7D0A3B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Isosceles Triangle 98">
              <a:extLst>
                <a:ext uri="{FF2B5EF4-FFF2-40B4-BE49-F238E27FC236}">
                  <a16:creationId xmlns:a16="http://schemas.microsoft.com/office/drawing/2014/main" id="{1111385C-91E7-44E8-AAE5-019E48D76F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Isosceles Triangle 99">
              <a:extLst>
                <a:ext uri="{FF2B5EF4-FFF2-40B4-BE49-F238E27FC236}">
                  <a16:creationId xmlns:a16="http://schemas.microsoft.com/office/drawing/2014/main" id="{54455A30-C651-4002-BE70-2A0F05BA38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03" name="Rectangle 101">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4" name="Group 103">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05" name="Straight Connector 104">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16"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7" name="Isosceles Triangle 108">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8"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9"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3" name="Isosceles Triangle 112">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 name="Title 3"/>
          <p:cNvSpPr>
            <a:spLocks noGrp="1"/>
          </p:cNvSpPr>
          <p:nvPr>
            <p:ph type="title"/>
          </p:nvPr>
        </p:nvSpPr>
        <p:spPr>
          <a:xfrm>
            <a:off x="652481" y="1382486"/>
            <a:ext cx="3547581" cy="4093028"/>
          </a:xfrm>
        </p:spPr>
        <p:txBody>
          <a:bodyPr vert="horz" lIns="91440" tIns="45720" rIns="91440" bIns="45720" rtlCol="0" anchor="ctr">
            <a:normAutofit/>
          </a:bodyPr>
          <a:lstStyle/>
          <a:p>
            <a:r>
              <a:rPr lang="en-US" sz="4400" b="1" dirty="0">
                <a:solidFill>
                  <a:schemeClr val="accent1">
                    <a:lumMod val="75000"/>
                  </a:schemeClr>
                </a:solidFill>
              </a:rPr>
              <a:t>INDEX</a:t>
            </a:r>
          </a:p>
        </p:txBody>
      </p:sp>
      <p:sp>
        <p:nvSpPr>
          <p:cNvPr id="120" name="Rectangle 114">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ontent Placeholder 17"/>
          <p:cNvSpPr txBox="1">
            <a:spLocks/>
          </p:cNvSpPr>
          <p:nvPr/>
        </p:nvSpPr>
        <p:spPr>
          <a:xfrm>
            <a:off x="1056513" y="2029246"/>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sz="1600">
              <a:solidFill>
                <a:prstClr val="black">
                  <a:lumMod val="75000"/>
                  <a:lumOff val="25000"/>
                </a:prstClr>
              </a:solidFill>
              <a:latin typeface="Times New Roman" panose="02020603050405020304" pitchFamily="18" charset="0"/>
              <a:cs typeface="Times New Roman" panose="02020603050405020304" pitchFamily="18" charset="0"/>
            </a:endParaRPr>
          </a:p>
        </p:txBody>
      </p:sp>
      <p:sp>
        <p:nvSpPr>
          <p:cNvPr id="32" name="Content Placeholder 17"/>
          <p:cNvSpPr txBox="1">
            <a:spLocks/>
          </p:cNvSpPr>
          <p:nvPr/>
        </p:nvSpPr>
        <p:spPr>
          <a:xfrm>
            <a:off x="1099993" y="3685511"/>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sz="1600">
              <a:solidFill>
                <a:prstClr val="black">
                  <a:lumMod val="75000"/>
                  <a:lumOff val="25000"/>
                </a:prstClr>
              </a:solidFill>
              <a:latin typeface="Times New Roman" panose="02020603050405020304" pitchFamily="18" charset="0"/>
              <a:cs typeface="Times New Roman" panose="02020603050405020304" pitchFamily="18" charset="0"/>
            </a:endParaRPr>
          </a:p>
        </p:txBody>
      </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endParaRPr lang="en-US">
              <a:solidFill>
                <a:prstClr val="black">
                  <a:lumMod val="75000"/>
                  <a:lumOff val="25000"/>
                </a:prstClr>
              </a:solidFill>
              <a:latin typeface="Segoe UI" panose="020B0502040204020203" pitchFamily="34" charset="0"/>
              <a:cs typeface="Segoe UI" panose="020B0502040204020203" pitchFamily="34" charset="0"/>
            </a:endParaRPr>
          </a:p>
        </p:txBody>
      </p:sp>
      <p:graphicFrame>
        <p:nvGraphicFramePr>
          <p:cNvPr id="85" name="Content Placeholder 17">
            <a:extLst>
              <a:ext uri="{FF2B5EF4-FFF2-40B4-BE49-F238E27FC236}">
                <a16:creationId xmlns:a16="http://schemas.microsoft.com/office/drawing/2014/main" id="{AF15608B-915D-0B9B-94AD-DF55F658DF27}"/>
              </a:ext>
            </a:extLst>
          </p:cNvPr>
          <p:cNvGraphicFramePr/>
          <p:nvPr>
            <p:extLst>
              <p:ext uri="{D42A27DB-BD31-4B8C-83A1-F6EECF244321}">
                <p14:modId xmlns:p14="http://schemas.microsoft.com/office/powerpoint/2010/main" val="789874637"/>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947CDE17-06F4-4FCE-8BFE-AD89EACB70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6" name="Straight Connector 15">
              <a:extLst>
                <a:ext uri="{FF2B5EF4-FFF2-40B4-BE49-F238E27FC236}">
                  <a16:creationId xmlns:a16="http://schemas.microsoft.com/office/drawing/2014/main" id="{4A64534B-C7D9-476B-876D-0A9259D502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C527E124-CDC8-4D04-848D-E43E18F425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A768FF94-39B1-44FB-9670-D6F5007FB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FCE6337A-0F72-4D0B-81DA-748DC80AB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2972CF86-A510-4E29-8CED-C0612D080F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7">
              <a:extLst>
                <a:ext uri="{FF2B5EF4-FFF2-40B4-BE49-F238E27FC236}">
                  <a16:creationId xmlns:a16="http://schemas.microsoft.com/office/drawing/2014/main" id="{51B0A8D9-B28B-4CE3-8AB6-6633ADD997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8">
              <a:extLst>
                <a:ext uri="{FF2B5EF4-FFF2-40B4-BE49-F238E27FC236}">
                  <a16:creationId xmlns:a16="http://schemas.microsoft.com/office/drawing/2014/main" id="{525DA9CC-B1B1-4F33-9ED2-89012EA5B4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6AE546F2-92C0-4C9C-BF28-052A7D0A3B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111385C-91E7-44E8-AAE5-019E48D76F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54455A30-C651-4002-BE70-2A0F05BA38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7" name="Rectangle 26">
            <a:extLst>
              <a:ext uri="{FF2B5EF4-FFF2-40B4-BE49-F238E27FC236}">
                <a16:creationId xmlns:a16="http://schemas.microsoft.com/office/drawing/2014/main" id="{45B71F80-1F92-4074-84D9-16A062B21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4DC1EF-CDCB-B74C-FB8F-464DE75BA180}"/>
              </a:ext>
            </a:extLst>
          </p:cNvPr>
          <p:cNvSpPr>
            <a:spLocks noGrp="1"/>
          </p:cNvSpPr>
          <p:nvPr>
            <p:ph type="title"/>
          </p:nvPr>
        </p:nvSpPr>
        <p:spPr>
          <a:xfrm>
            <a:off x="1286933" y="609600"/>
            <a:ext cx="10197494" cy="1099457"/>
          </a:xfrm>
        </p:spPr>
        <p:txBody>
          <a:bodyPr vert="horz" lIns="91440" tIns="45720" rIns="91440" bIns="45720" rtlCol="0" anchor="t">
            <a:normAutofit/>
          </a:bodyPr>
          <a:lstStyle/>
          <a:p>
            <a:r>
              <a:rPr lang="en-US" sz="4400" b="1" dirty="0">
                <a:solidFill>
                  <a:schemeClr val="accent1">
                    <a:lumMod val="75000"/>
                  </a:schemeClr>
                </a:solidFill>
              </a:rPr>
              <a:t>INTRODUCTION</a:t>
            </a:r>
          </a:p>
        </p:txBody>
      </p:sp>
      <p:sp>
        <p:nvSpPr>
          <p:cNvPr id="29" name="Isosceles Triangle 28">
            <a:extLst>
              <a:ext uri="{FF2B5EF4-FFF2-40B4-BE49-F238E27FC236}">
                <a16:creationId xmlns:a16="http://schemas.microsoft.com/office/drawing/2014/main" id="{7209C9DA-6E0D-46D9-8275-C52222D8C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3EB57A4D-E0D0-46DA-B339-F24CA46FA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0" name="Content Placeholder 2">
            <a:extLst>
              <a:ext uri="{FF2B5EF4-FFF2-40B4-BE49-F238E27FC236}">
                <a16:creationId xmlns:a16="http://schemas.microsoft.com/office/drawing/2014/main" id="{5AE3C0B8-8276-BB27-DCD4-FDF5642057C6}"/>
              </a:ext>
            </a:extLst>
          </p:cNvPr>
          <p:cNvGraphicFramePr>
            <a:graphicFrameLocks noGrp="1"/>
          </p:cNvGraphicFramePr>
          <p:nvPr>
            <p:ph sz="quarter" idx="10"/>
            <p:extLst>
              <p:ext uri="{D42A27DB-BD31-4B8C-83A1-F6EECF244321}">
                <p14:modId xmlns:p14="http://schemas.microsoft.com/office/powerpoint/2010/main" val="2111994174"/>
              </p:ext>
            </p:extLst>
          </p:nvPr>
        </p:nvGraphicFramePr>
        <p:xfrm>
          <a:off x="681163" y="1709056"/>
          <a:ext cx="10734399" cy="45393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1962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0" name="Straight Connector 19">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1" name="Rectangle 3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3" name="Rectangle 3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4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Isosceles Triangle 4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Freeform: Shape 48">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p:cNvSpPr>
            <a:spLocks noGrp="1"/>
          </p:cNvSpPr>
          <p:nvPr>
            <p:ph type="title"/>
          </p:nvPr>
        </p:nvSpPr>
        <p:spPr>
          <a:xfrm>
            <a:off x="7214857" y="-8467"/>
            <a:ext cx="4512989" cy="1187206"/>
          </a:xfrm>
        </p:spPr>
        <p:txBody>
          <a:bodyPr vert="horz" lIns="91440" tIns="45720" rIns="91440" bIns="45720" rtlCol="0" anchor="ctr">
            <a:normAutofit/>
          </a:bodyPr>
          <a:lstStyle/>
          <a:p>
            <a:r>
              <a:rPr lang="en-US" sz="4400" b="1" dirty="0">
                <a:solidFill>
                  <a:srgbClr val="FFFFFF"/>
                </a:solidFill>
              </a:rPr>
              <a:t>DATA SET</a:t>
            </a:r>
          </a:p>
        </p:txBody>
      </p:sp>
      <p:sp>
        <p:nvSpPr>
          <p:cNvPr id="5" name="Content Placeholder 4"/>
          <p:cNvSpPr>
            <a:spLocks noGrp="1"/>
          </p:cNvSpPr>
          <p:nvPr>
            <p:ph sz="half" idx="4294967295"/>
          </p:nvPr>
        </p:nvSpPr>
        <p:spPr>
          <a:xfrm>
            <a:off x="6961789" y="1146612"/>
            <a:ext cx="4886909" cy="3317938"/>
          </a:xfrm>
        </p:spPr>
        <p:txBody>
          <a:bodyPr vert="horz" lIns="91440" tIns="45720" rIns="91440" bIns="45720" rtlCol="0" anchor="t">
            <a:noAutofit/>
          </a:bodyPr>
          <a:lstStyle/>
          <a:p>
            <a:pPr>
              <a:lnSpc>
                <a:spcPct val="90000"/>
              </a:lnSpc>
              <a:buClr>
                <a:schemeClr val="bg1"/>
              </a:buClr>
              <a:buFont typeface="Courier New" panose="02070309020205020404" pitchFamily="49" charset="0"/>
              <a:buChar char="o"/>
            </a:pPr>
            <a:r>
              <a:rPr lang="en-US" sz="1900" dirty="0">
                <a:solidFill>
                  <a:schemeClr val="bg1"/>
                </a:solidFill>
                <a:effectLst/>
              </a:rPr>
              <a:t>A total of </a:t>
            </a:r>
            <a:r>
              <a:rPr lang="en-US" sz="1900" dirty="0">
                <a:solidFill>
                  <a:schemeClr val="bg1"/>
                </a:solidFill>
              </a:rPr>
              <a:t>1000</a:t>
            </a:r>
            <a:r>
              <a:rPr lang="en-US" sz="1900" dirty="0">
                <a:solidFill>
                  <a:schemeClr val="bg1"/>
                </a:solidFill>
                <a:effectLst/>
              </a:rPr>
              <a:t> customer feedback reviews, in particular, for training and testing purposes, form part of the dataset.</a:t>
            </a:r>
          </a:p>
          <a:p>
            <a:pPr>
              <a:lnSpc>
                <a:spcPct val="90000"/>
              </a:lnSpc>
              <a:buClr>
                <a:schemeClr val="bg1"/>
              </a:buClr>
              <a:buFont typeface="Courier New" panose="02070309020205020404" pitchFamily="49" charset="0"/>
              <a:buChar char="o"/>
            </a:pPr>
            <a:r>
              <a:rPr lang="en-US" sz="1900" dirty="0">
                <a:solidFill>
                  <a:schemeClr val="bg1"/>
                </a:solidFill>
              </a:rPr>
              <a:t> </a:t>
            </a:r>
            <a:r>
              <a:rPr lang="en-US" sz="1900" dirty="0">
                <a:solidFill>
                  <a:schemeClr val="bg1"/>
                </a:solidFill>
                <a:effectLst/>
              </a:rPr>
              <a:t>A balanced mix of positive and adverse reviews is present in both training subsets as well as testing subsamples.</a:t>
            </a:r>
          </a:p>
          <a:p>
            <a:pPr>
              <a:lnSpc>
                <a:spcPct val="90000"/>
              </a:lnSpc>
              <a:buClr>
                <a:schemeClr val="bg1"/>
              </a:buClr>
              <a:buFont typeface="Courier New" panose="02070309020205020404" pitchFamily="49" charset="0"/>
              <a:buChar char="o"/>
            </a:pPr>
            <a:r>
              <a:rPr lang="en-US" sz="1900" dirty="0">
                <a:solidFill>
                  <a:schemeClr val="bg1"/>
                </a:solidFill>
              </a:rPr>
              <a:t> </a:t>
            </a:r>
            <a:r>
              <a:rPr lang="en-US" sz="1900" dirty="0">
                <a:solidFill>
                  <a:schemeClr val="bg1"/>
                </a:solidFill>
                <a:effectLst/>
              </a:rPr>
              <a:t>In addition, additional unlabeled data intended for supplementary use are included in the database.</a:t>
            </a:r>
          </a:p>
          <a:p>
            <a:pPr>
              <a:lnSpc>
                <a:spcPct val="90000"/>
              </a:lnSpc>
              <a:buClr>
                <a:schemeClr val="bg1"/>
              </a:buClr>
              <a:buFont typeface="Courier New" panose="02070309020205020404" pitchFamily="49" charset="0"/>
              <a:buChar char="o"/>
            </a:pPr>
            <a:r>
              <a:rPr lang="en-US" sz="1900" dirty="0">
                <a:solidFill>
                  <a:schemeClr val="bg1"/>
                </a:solidFill>
              </a:rPr>
              <a:t>In addition to this data can be categorized into different types like reviews, comments, ratings, etc.</a:t>
            </a:r>
          </a:p>
          <a:p>
            <a:pPr>
              <a:lnSpc>
                <a:spcPct val="90000"/>
              </a:lnSpc>
              <a:buClr>
                <a:schemeClr val="bg1"/>
              </a:buClr>
              <a:buFont typeface="Courier New" panose="02070309020205020404" pitchFamily="49" charset="0"/>
              <a:buChar char="o"/>
            </a:pPr>
            <a:r>
              <a:rPr lang="en-US" sz="1900" dirty="0">
                <a:solidFill>
                  <a:schemeClr val="bg1"/>
                </a:solidFill>
              </a:rPr>
              <a:t>SOURCE: </a:t>
            </a:r>
            <a:r>
              <a:rPr lang="en-US" sz="1900" dirty="0">
                <a:solidFill>
                  <a:schemeClr val="bg1"/>
                </a:solidFill>
                <a:hlinkClick r:id="rId2">
                  <a:extLst>
                    <a:ext uri="{A12FA001-AC4F-418D-AE19-62706E023703}">
                      <ahyp:hlinkClr xmlns:ahyp="http://schemas.microsoft.com/office/drawing/2018/hyperlinkcolor" val="tx"/>
                    </a:ext>
                  </a:extLst>
                </a:hlinkClick>
              </a:rPr>
              <a:t>https://www.kaggle.com/datasets/parve05/customer-review-dataset</a:t>
            </a:r>
            <a:endParaRPr lang="en-US" sz="1900" dirty="0">
              <a:solidFill>
                <a:schemeClr val="bg1"/>
              </a:solidFill>
            </a:endParaRPr>
          </a:p>
          <a:p>
            <a:pPr>
              <a:lnSpc>
                <a:spcPct val="90000"/>
              </a:lnSpc>
              <a:buClr>
                <a:schemeClr val="bg1"/>
              </a:buClr>
              <a:buFont typeface="Courier New" panose="02070309020205020404" pitchFamily="49" charset="0"/>
              <a:buChar char="o"/>
            </a:pPr>
            <a:endParaRPr lang="en-US" sz="1900" dirty="0">
              <a:solidFill>
                <a:schemeClr val="bg1"/>
              </a:solidFill>
            </a:endParaRPr>
          </a:p>
        </p:txBody>
      </p:sp>
      <p:sp>
        <p:nvSpPr>
          <p:cNvPr id="4" name="Content Placeholder 3">
            <a:extLst>
              <a:ext uri="{FF2B5EF4-FFF2-40B4-BE49-F238E27FC236}">
                <a16:creationId xmlns:a16="http://schemas.microsoft.com/office/drawing/2014/main" id="{FE6BED4C-9242-DBEB-0435-11A6AEF73E99}"/>
              </a:ext>
            </a:extLst>
          </p:cNvPr>
          <p:cNvSpPr>
            <a:spLocks noGrp="1"/>
          </p:cNvSpPr>
          <p:nvPr>
            <p:ph sz="quarter" idx="10"/>
          </p:nvPr>
        </p:nvSpPr>
        <p:spPr/>
        <p:txBody>
          <a:bodyPr/>
          <a:lstStyle/>
          <a:p>
            <a:endParaRPr lang="en-US"/>
          </a:p>
        </p:txBody>
      </p:sp>
      <p:pic>
        <p:nvPicPr>
          <p:cNvPr id="1028" name="Picture 4" descr="Installations of the Future CSO - ERDCWERX">
            <a:extLst>
              <a:ext uri="{FF2B5EF4-FFF2-40B4-BE49-F238E27FC236}">
                <a16:creationId xmlns:a16="http://schemas.microsoft.com/office/drawing/2014/main" id="{844B5D71-5F35-30B5-7A72-2188F41880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571" y="1212554"/>
            <a:ext cx="4304305" cy="4304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B7BE1B-F4C1-DB1C-0144-CC7804871BD3}"/>
              </a:ext>
            </a:extLst>
          </p:cNvPr>
          <p:cNvSpPr>
            <a:spLocks noGrp="1"/>
          </p:cNvSpPr>
          <p:nvPr>
            <p:ph type="title"/>
          </p:nvPr>
        </p:nvSpPr>
        <p:spPr>
          <a:xfrm>
            <a:off x="691133" y="493556"/>
            <a:ext cx="8596668" cy="1320800"/>
          </a:xfrm>
        </p:spPr>
        <p:txBody>
          <a:bodyPr vert="horz" lIns="91440" tIns="45720" rIns="91440" bIns="45720" rtlCol="0" anchor="t">
            <a:normAutofit/>
          </a:bodyPr>
          <a:lstStyle/>
          <a:p>
            <a:r>
              <a:rPr lang="en-US" sz="4400" b="1" dirty="0">
                <a:solidFill>
                  <a:schemeClr val="accent1">
                    <a:lumMod val="75000"/>
                  </a:schemeClr>
                </a:solidFill>
              </a:rPr>
              <a:t>DATA PRE-PROCESSING</a:t>
            </a:r>
            <a:endParaRPr lang="en-US" sz="4400" dirty="0">
              <a:solidFill>
                <a:schemeClr val="accent1">
                  <a:lumMod val="75000"/>
                </a:schemeClr>
              </a:solidFill>
            </a:endParaRPr>
          </a:p>
        </p:txBody>
      </p:sp>
      <p:sp>
        <p:nvSpPr>
          <p:cNvPr id="22" name="Isosceles Triangle 21">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26" name="Straight Connector 25">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6" name="Straight Connector 27">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6AF10AF0-7CB2-A8C7-E24C-9A63C1D3591F}"/>
              </a:ext>
            </a:extLst>
          </p:cNvPr>
          <p:cNvSpPr>
            <a:spLocks noGrp="1"/>
          </p:cNvSpPr>
          <p:nvPr>
            <p:ph sz="quarter" idx="10"/>
          </p:nvPr>
        </p:nvSpPr>
        <p:spPr>
          <a:xfrm>
            <a:off x="490551" y="1583218"/>
            <a:ext cx="10228249" cy="4583902"/>
          </a:xfrm>
        </p:spPr>
        <p:txBody>
          <a:bodyPr vert="horz" lIns="91440" tIns="45720" rIns="91440" bIns="45720" rtlCol="0">
            <a:noAutofit/>
          </a:bodyPr>
          <a:lstStyle/>
          <a:p>
            <a:pPr algn="just">
              <a:spcAft>
                <a:spcPts val="2000"/>
              </a:spcAft>
            </a:pPr>
            <a:r>
              <a:rPr lang="en-US" sz="2000" dirty="0">
                <a:solidFill>
                  <a:schemeClr val="accent1">
                    <a:lumMod val="75000"/>
                  </a:schemeClr>
                </a:solidFill>
                <a:effectLst/>
                <a:ea typeface="Times New Roman" panose="02020603050405020304" pitchFamily="18" charset="0"/>
                <a:cs typeface="Times New Roman" panose="02020603050405020304" pitchFamily="18" charset="0"/>
              </a:rPr>
              <a:t>It is important to perform data cleaning and processing before carrying out data analysis. </a:t>
            </a:r>
          </a:p>
          <a:p>
            <a:pPr algn="just">
              <a:spcAft>
                <a:spcPts val="2000"/>
              </a:spcAft>
            </a:pPr>
            <a:r>
              <a:rPr lang="en-US" sz="2000" dirty="0">
                <a:solidFill>
                  <a:schemeClr val="accent1">
                    <a:lumMod val="75000"/>
                  </a:schemeClr>
                </a:solidFill>
                <a:effectLst/>
                <a:ea typeface="Times New Roman" panose="02020603050405020304" pitchFamily="18" charset="0"/>
                <a:cs typeface="Times New Roman" panose="02020603050405020304" pitchFamily="18" charset="0"/>
              </a:rPr>
              <a:t>Cleaning involves not only enhancing and standardizing the dataset but also eliminating extraneous elements like noise and additional tags. Conversely, data transformation into a vector format, achieved through various preprocessing procedures, is a critical step.</a:t>
            </a:r>
          </a:p>
          <a:p>
            <a:pPr algn="just">
              <a:spcAft>
                <a:spcPts val="2000"/>
              </a:spcAft>
            </a:pPr>
            <a:r>
              <a:rPr lang="en-US" sz="2000" dirty="0">
                <a:solidFill>
                  <a:schemeClr val="accent1">
                    <a:lumMod val="75000"/>
                  </a:schemeClr>
                </a:solidFill>
                <a:effectLst/>
                <a:ea typeface="Times New Roman" panose="02020603050405020304" pitchFamily="18" charset="0"/>
                <a:cs typeface="Times New Roman" panose="02020603050405020304" pitchFamily="18" charset="0"/>
              </a:rPr>
              <a:t>In the field of Natural Language Processing (NLP), pre-processing involves crucial techniques such as Stemming and Lemmatization, with the order of these tasks being significant. The dataset is processed in a structured sequence of steps.</a:t>
            </a:r>
            <a:endParaRPr lang="en-US" sz="2000" dirty="0">
              <a:solidFill>
                <a:schemeClr val="accent1">
                  <a:lumMod val="75000"/>
                </a:schemeClr>
              </a:solidFill>
              <a:cs typeface="Times New Roman" panose="02020603050405020304" pitchFamily="18" charset="0"/>
            </a:endParaRPr>
          </a:p>
          <a:p>
            <a:endParaRPr lang="en-US" sz="2000" dirty="0">
              <a:solidFill>
                <a:schemeClr val="accent1">
                  <a:lumMod val="75000"/>
                </a:schemeClr>
              </a:solidFill>
            </a:endParaRPr>
          </a:p>
        </p:txBody>
      </p:sp>
      <p:sp>
        <p:nvSpPr>
          <p:cNvPr id="37"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77001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4" name="Group 46">
            <a:extLst>
              <a:ext uri="{FF2B5EF4-FFF2-40B4-BE49-F238E27FC236}">
                <a16:creationId xmlns:a16="http://schemas.microsoft.com/office/drawing/2014/main" id="{E4951899-B99C-47AB-9C7C-16264D7A1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8" name="Straight Connector 47">
              <a:extLst>
                <a:ext uri="{FF2B5EF4-FFF2-40B4-BE49-F238E27FC236}">
                  <a16:creationId xmlns:a16="http://schemas.microsoft.com/office/drawing/2014/main" id="{B94D217E-92A1-48B2-B6BF-8B6A35AF9D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69582FD9-95AB-4339-8A07-BAD420BE1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50" name="Rectangle 23">
              <a:extLst>
                <a:ext uri="{FF2B5EF4-FFF2-40B4-BE49-F238E27FC236}">
                  <a16:creationId xmlns:a16="http://schemas.microsoft.com/office/drawing/2014/main" id="{6778DC79-DE09-4F89-81B1-275C542D7F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5">
              <a:extLst>
                <a:ext uri="{FF2B5EF4-FFF2-40B4-BE49-F238E27FC236}">
                  <a16:creationId xmlns:a16="http://schemas.microsoft.com/office/drawing/2014/main" id="{EAEC370A-1F34-4D8E-B065-81F6F568A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Isosceles Triangle 51">
              <a:extLst>
                <a:ext uri="{FF2B5EF4-FFF2-40B4-BE49-F238E27FC236}">
                  <a16:creationId xmlns:a16="http://schemas.microsoft.com/office/drawing/2014/main" id="{A816EDF3-D9EE-488C-AFDC-022381513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7">
              <a:extLst>
                <a:ext uri="{FF2B5EF4-FFF2-40B4-BE49-F238E27FC236}">
                  <a16:creationId xmlns:a16="http://schemas.microsoft.com/office/drawing/2014/main" id="{E8330BD4-97D9-4D24-815A-0E557B04F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8">
              <a:extLst>
                <a:ext uri="{FF2B5EF4-FFF2-40B4-BE49-F238E27FC236}">
                  <a16:creationId xmlns:a16="http://schemas.microsoft.com/office/drawing/2014/main" id="{EA8EDE67-BAC0-478C-99D9-BBC5AD5320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29">
              <a:extLst>
                <a:ext uri="{FF2B5EF4-FFF2-40B4-BE49-F238E27FC236}">
                  <a16:creationId xmlns:a16="http://schemas.microsoft.com/office/drawing/2014/main" id="{33DFB3F3-2523-4F1F-BC2B-B97C172F2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Isosceles Triangle 55">
              <a:extLst>
                <a:ext uri="{FF2B5EF4-FFF2-40B4-BE49-F238E27FC236}">
                  <a16:creationId xmlns:a16="http://schemas.microsoft.com/office/drawing/2014/main" id="{5E5660E4-7443-4FCC-AD43-9D1AE972B5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Isosceles Triangle 56">
              <a:extLst>
                <a:ext uri="{FF2B5EF4-FFF2-40B4-BE49-F238E27FC236}">
                  <a16:creationId xmlns:a16="http://schemas.microsoft.com/office/drawing/2014/main" id="{4EDF9C36-B365-4426-85B9-82E0DE187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26" name="Picture 25" descr="Top view of cubes connected with black lines">
            <a:extLst>
              <a:ext uri="{FF2B5EF4-FFF2-40B4-BE49-F238E27FC236}">
                <a16:creationId xmlns:a16="http://schemas.microsoft.com/office/drawing/2014/main" id="{58ABB4C4-7557-D247-EB79-3E78A6D90841}"/>
              </a:ext>
            </a:extLst>
          </p:cNvPr>
          <p:cNvPicPr>
            <a:picLocks noChangeAspect="1"/>
          </p:cNvPicPr>
          <p:nvPr/>
        </p:nvPicPr>
        <p:blipFill rotWithShape="1">
          <a:blip r:embed="rId2">
            <a:duotone>
              <a:schemeClr val="accent1">
                <a:shade val="45000"/>
                <a:satMod val="135000"/>
              </a:schemeClr>
              <a:prstClr val="white"/>
            </a:duotone>
          </a:blip>
          <a:srcRect l="9091" t="16198" b="15621"/>
          <a:stretch/>
        </p:blipFill>
        <p:spPr>
          <a:xfrm>
            <a:off x="1" y="10"/>
            <a:ext cx="12191999" cy="6857990"/>
          </a:xfrm>
          <a:prstGeom prst="rect">
            <a:avLst/>
          </a:prstGeom>
        </p:spPr>
      </p:pic>
      <p:sp>
        <p:nvSpPr>
          <p:cNvPr id="76" name="Isosceles Triangle 58">
            <a:extLst>
              <a:ext uri="{FF2B5EF4-FFF2-40B4-BE49-F238E27FC236}">
                <a16:creationId xmlns:a16="http://schemas.microsoft.com/office/drawing/2014/main" id="{31AF5A33-5C3E-4B00-B636-470C37CD07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Parallelogram 60">
            <a:extLst>
              <a:ext uri="{FF2B5EF4-FFF2-40B4-BE49-F238E27FC236}">
                <a16:creationId xmlns:a16="http://schemas.microsoft.com/office/drawing/2014/main" id="{1D4F4279-6CB8-4935-B70E-47B0D4BF7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24188" y="0"/>
            <a:ext cx="9372600" cy="6858000"/>
          </a:xfrm>
          <a:prstGeom prst="parallelogram">
            <a:avLst>
              <a:gd name="adj" fmla="val 14937"/>
            </a:avLst>
          </a:pr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3" name="Straight Connector 62">
            <a:extLst>
              <a:ext uri="{FF2B5EF4-FFF2-40B4-BE49-F238E27FC236}">
                <a16:creationId xmlns:a16="http://schemas.microsoft.com/office/drawing/2014/main" id="{126709FF-BC45-4BDA-88FE-6727BCBD97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43B53C46-807E-496A-8ACD-66372ECA65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7" name="Rectangle 23">
            <a:extLst>
              <a:ext uri="{FF2B5EF4-FFF2-40B4-BE49-F238E27FC236}">
                <a16:creationId xmlns:a16="http://schemas.microsoft.com/office/drawing/2014/main" id="{BD4BEF6F-1F5D-425B-B942-CE0EC90D3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A33EA3C-8851-854D-B75F-BD4ED1509A26}"/>
              </a:ext>
            </a:extLst>
          </p:cNvPr>
          <p:cNvSpPr>
            <a:spLocks noGrp="1"/>
          </p:cNvSpPr>
          <p:nvPr>
            <p:ph type="title"/>
          </p:nvPr>
        </p:nvSpPr>
        <p:spPr>
          <a:xfrm>
            <a:off x="2766842" y="521494"/>
            <a:ext cx="6487955" cy="1320800"/>
          </a:xfrm>
        </p:spPr>
        <p:txBody>
          <a:bodyPr vert="horz" lIns="91440" tIns="45720" rIns="91440" bIns="45720" rtlCol="0" anchor="t">
            <a:noAutofit/>
          </a:bodyPr>
          <a:lstStyle/>
          <a:p>
            <a:r>
              <a:rPr lang="en-US" sz="4400" b="1" dirty="0">
                <a:solidFill>
                  <a:schemeClr val="accent1">
                    <a:lumMod val="75000"/>
                  </a:schemeClr>
                </a:solidFill>
              </a:rPr>
              <a:t>DATA PRE-PROCESSING STEPS</a:t>
            </a:r>
          </a:p>
        </p:txBody>
      </p:sp>
      <p:sp>
        <p:nvSpPr>
          <p:cNvPr id="69" name="Rectangle 25">
            <a:extLst>
              <a:ext uri="{FF2B5EF4-FFF2-40B4-BE49-F238E27FC236}">
                <a16:creationId xmlns:a16="http://schemas.microsoft.com/office/drawing/2014/main" id="{17D310E3-BA9A-4243-B504-0D1F622065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Isosceles Triangle 70">
            <a:extLst>
              <a:ext uri="{FF2B5EF4-FFF2-40B4-BE49-F238E27FC236}">
                <a16:creationId xmlns:a16="http://schemas.microsoft.com/office/drawing/2014/main" id="{E866FCBB-59B5-4CDF-BEE6-633824440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F84503C-8F7B-84D0-3AC1-D89F90A662DC}"/>
              </a:ext>
            </a:extLst>
          </p:cNvPr>
          <p:cNvSpPr>
            <a:spLocks noGrp="1"/>
          </p:cNvSpPr>
          <p:nvPr>
            <p:ph sz="quarter" idx="10"/>
          </p:nvPr>
        </p:nvSpPr>
        <p:spPr>
          <a:xfrm>
            <a:off x="2806693" y="2363778"/>
            <a:ext cx="6487955" cy="3882362"/>
          </a:xfrm>
        </p:spPr>
        <p:txBody>
          <a:bodyPr vert="horz" lIns="91440" tIns="45720" rIns="91440" bIns="45720" rtlCol="0">
            <a:noAutofit/>
          </a:bodyPr>
          <a:lstStyle/>
          <a:p>
            <a:pPr marL="171450" indent="-171450"/>
            <a:r>
              <a:rPr lang="en-US" sz="2000" dirty="0">
                <a:solidFill>
                  <a:schemeClr val="accent1">
                    <a:lumMod val="75000"/>
                  </a:schemeClr>
                </a:solidFill>
              </a:rPr>
              <a:t>Data Modules</a:t>
            </a:r>
          </a:p>
          <a:p>
            <a:pPr marL="171450" indent="-171450"/>
            <a:r>
              <a:rPr lang="en-US" sz="2000" dirty="0">
                <a:solidFill>
                  <a:schemeClr val="accent1">
                    <a:lumMod val="75000"/>
                  </a:schemeClr>
                </a:solidFill>
              </a:rPr>
              <a:t>Reading Data Frames</a:t>
            </a:r>
          </a:p>
          <a:p>
            <a:pPr marL="171450" indent="-171450"/>
            <a:r>
              <a:rPr lang="en-US" sz="2000" dirty="0">
                <a:solidFill>
                  <a:schemeClr val="accent1">
                    <a:lumMod val="75000"/>
                  </a:schemeClr>
                </a:solidFill>
              </a:rPr>
              <a:t>Lower Casting</a:t>
            </a:r>
          </a:p>
          <a:p>
            <a:pPr marL="171450" indent="-171450"/>
            <a:r>
              <a:rPr lang="en-US" sz="2000" dirty="0">
                <a:solidFill>
                  <a:schemeClr val="accent1">
                    <a:lumMod val="75000"/>
                  </a:schemeClr>
                </a:solidFill>
              </a:rPr>
              <a:t>Contrast Expand</a:t>
            </a:r>
          </a:p>
          <a:p>
            <a:pPr marL="171450" indent="-171450"/>
            <a:r>
              <a:rPr lang="en-US" sz="2000" dirty="0">
                <a:solidFill>
                  <a:schemeClr val="accent1">
                    <a:lumMod val="75000"/>
                  </a:schemeClr>
                </a:solidFill>
              </a:rPr>
              <a:t>Noise Removal</a:t>
            </a:r>
          </a:p>
          <a:p>
            <a:pPr marL="171450" indent="-171450"/>
            <a:r>
              <a:rPr lang="en-US" sz="2000" dirty="0">
                <a:solidFill>
                  <a:schemeClr val="accent1">
                    <a:lumMod val="75000"/>
                  </a:schemeClr>
                </a:solidFill>
              </a:rPr>
              <a:t>Correcting Typo</a:t>
            </a:r>
          </a:p>
          <a:p>
            <a:pPr marL="171450" indent="-171450"/>
            <a:r>
              <a:rPr lang="en-US" sz="2000" dirty="0">
                <a:solidFill>
                  <a:schemeClr val="accent1">
                    <a:lumMod val="75000"/>
                  </a:schemeClr>
                </a:solidFill>
              </a:rPr>
              <a:t>Removing Stop words</a:t>
            </a:r>
          </a:p>
          <a:p>
            <a:pPr marL="171450" indent="-171450"/>
            <a:r>
              <a:rPr lang="en-US" sz="2000" dirty="0">
                <a:solidFill>
                  <a:schemeClr val="accent1">
                    <a:lumMod val="75000"/>
                  </a:schemeClr>
                </a:solidFill>
              </a:rPr>
              <a:t>Lemmatization</a:t>
            </a:r>
          </a:p>
          <a:p>
            <a:pPr marL="171450" indent="-171450"/>
            <a:endParaRPr lang="en-US" sz="2000" dirty="0">
              <a:solidFill>
                <a:schemeClr val="accent1">
                  <a:lumMod val="75000"/>
                </a:schemeClr>
              </a:solidFill>
            </a:endParaRPr>
          </a:p>
        </p:txBody>
      </p:sp>
      <p:sp>
        <p:nvSpPr>
          <p:cNvPr id="73" name="Rectangle 27">
            <a:extLst>
              <a:ext uri="{FF2B5EF4-FFF2-40B4-BE49-F238E27FC236}">
                <a16:creationId xmlns:a16="http://schemas.microsoft.com/office/drawing/2014/main" id="{6AC675E8-14B6-40FA-B3B3-C1E2E39D2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8">
            <a:extLst>
              <a:ext uri="{FF2B5EF4-FFF2-40B4-BE49-F238E27FC236}">
                <a16:creationId xmlns:a16="http://schemas.microsoft.com/office/drawing/2014/main" id="{56989EBF-8722-45B6-80BA-3B62833E4F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9">
            <a:extLst>
              <a:ext uri="{FF2B5EF4-FFF2-40B4-BE49-F238E27FC236}">
                <a16:creationId xmlns:a16="http://schemas.microsoft.com/office/drawing/2014/main" id="{7C9F3575-4D35-4C55-93E6-A0BB647C5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Isosceles Triangle 78">
            <a:extLst>
              <a:ext uri="{FF2B5EF4-FFF2-40B4-BE49-F238E27FC236}">
                <a16:creationId xmlns:a16="http://schemas.microsoft.com/office/drawing/2014/main" id="{868C8FD7-A917-4543-8961-F5EB09C275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91465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4" name="Group 83">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5" name="Straight Connector 84">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7"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Isosceles Triangle 88">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Isosceles Triangle 92">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Isosceles Triangle 93">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96" name="Rectangle 95">
            <a:extLst>
              <a:ext uri="{FF2B5EF4-FFF2-40B4-BE49-F238E27FC236}">
                <a16:creationId xmlns:a16="http://schemas.microsoft.com/office/drawing/2014/main" id="{BDDE9CD4-0E0A-4129-8689-A89C4E9A6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Top view of cubes connected with black lines">
            <a:extLst>
              <a:ext uri="{FF2B5EF4-FFF2-40B4-BE49-F238E27FC236}">
                <a16:creationId xmlns:a16="http://schemas.microsoft.com/office/drawing/2014/main" id="{58ABB4C4-7557-D247-EB79-3E78A6D90841}"/>
              </a:ext>
            </a:extLst>
          </p:cNvPr>
          <p:cNvPicPr>
            <a:picLocks noChangeAspect="1"/>
          </p:cNvPicPr>
          <p:nvPr/>
        </p:nvPicPr>
        <p:blipFill rotWithShape="1">
          <a:blip r:embed="rId2">
            <a:duotone>
              <a:schemeClr val="bg2">
                <a:shade val="45000"/>
                <a:satMod val="135000"/>
              </a:schemeClr>
              <a:prstClr val="white"/>
            </a:duotone>
            <a:alphaModFix amt="25000"/>
          </a:blip>
          <a:srcRect t="12789" b="12212"/>
          <a:stretch/>
        </p:blipFill>
        <p:spPr>
          <a:xfrm>
            <a:off x="1" y="10"/>
            <a:ext cx="12191999" cy="6857990"/>
          </a:xfrm>
          <a:prstGeom prst="rect">
            <a:avLst/>
          </a:prstGeom>
        </p:spPr>
      </p:pic>
      <p:grpSp>
        <p:nvGrpSpPr>
          <p:cNvPr id="98" name="Group 97">
            <a:extLst>
              <a:ext uri="{FF2B5EF4-FFF2-40B4-BE49-F238E27FC236}">
                <a16:creationId xmlns:a16="http://schemas.microsoft.com/office/drawing/2014/main" id="{85DB3CA2-FA66-42B9-90EF-394894352D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9" name="Straight Connector 98">
              <a:extLst>
                <a:ext uri="{FF2B5EF4-FFF2-40B4-BE49-F238E27FC236}">
                  <a16:creationId xmlns:a16="http://schemas.microsoft.com/office/drawing/2014/main" id="{2C8D0718-07C6-45A2-A743-BC64673C96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0" name="Straight Connector 99">
              <a:extLst>
                <a:ext uri="{FF2B5EF4-FFF2-40B4-BE49-F238E27FC236}">
                  <a16:creationId xmlns:a16="http://schemas.microsoft.com/office/drawing/2014/main" id="{FAE7BCCE-817C-4933-A587-F1EF87D4B4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1" name="Rectangle 23">
              <a:extLst>
                <a:ext uri="{FF2B5EF4-FFF2-40B4-BE49-F238E27FC236}">
                  <a16:creationId xmlns:a16="http://schemas.microsoft.com/office/drawing/2014/main" id="{0E96C1E8-3E07-4AF1-BA61-7FB948F90A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25">
              <a:extLst>
                <a:ext uri="{FF2B5EF4-FFF2-40B4-BE49-F238E27FC236}">
                  <a16:creationId xmlns:a16="http://schemas.microsoft.com/office/drawing/2014/main" id="{B3B592D1-4031-4144-A2DB-B2D8F8C73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 name="Isosceles Triangle 102">
              <a:extLst>
                <a:ext uri="{FF2B5EF4-FFF2-40B4-BE49-F238E27FC236}">
                  <a16:creationId xmlns:a16="http://schemas.microsoft.com/office/drawing/2014/main" id="{55CB28D4-D6D1-4DB7-B557-D5FF65237B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 name="Rectangle 27">
              <a:extLst>
                <a:ext uri="{FF2B5EF4-FFF2-40B4-BE49-F238E27FC236}">
                  <a16:creationId xmlns:a16="http://schemas.microsoft.com/office/drawing/2014/main" id="{F69D97D4-6031-4064-9BBA-2E96839A3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 name="Rectangle 28">
              <a:extLst>
                <a:ext uri="{FF2B5EF4-FFF2-40B4-BE49-F238E27FC236}">
                  <a16:creationId xmlns:a16="http://schemas.microsoft.com/office/drawing/2014/main" id="{BAF978AE-97B1-4224-A562-EBCE373A1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6" name="Rectangle 29">
              <a:extLst>
                <a:ext uri="{FF2B5EF4-FFF2-40B4-BE49-F238E27FC236}">
                  <a16:creationId xmlns:a16="http://schemas.microsoft.com/office/drawing/2014/main" id="{3A18250B-41A2-4BA7-9E5C-679CF3AE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Isosceles Triangle 106">
              <a:extLst>
                <a:ext uri="{FF2B5EF4-FFF2-40B4-BE49-F238E27FC236}">
                  <a16:creationId xmlns:a16="http://schemas.microsoft.com/office/drawing/2014/main" id="{C8751ECC-5286-4332-9942-2D01B71359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5952A4A6-F619-458C-A026-6E5D6AF15D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A33EA3C-8851-854D-B75F-BD4ED1509A26}"/>
              </a:ext>
            </a:extLst>
          </p:cNvPr>
          <p:cNvSpPr>
            <a:spLocks noGrp="1"/>
          </p:cNvSpPr>
          <p:nvPr>
            <p:ph type="title"/>
          </p:nvPr>
        </p:nvSpPr>
        <p:spPr>
          <a:xfrm>
            <a:off x="754210" y="329472"/>
            <a:ext cx="8596668" cy="1320800"/>
          </a:xfrm>
        </p:spPr>
        <p:txBody>
          <a:bodyPr vert="horz" lIns="91440" tIns="45720" rIns="91440" bIns="45720" rtlCol="0" anchor="t">
            <a:normAutofit/>
          </a:bodyPr>
          <a:lstStyle/>
          <a:p>
            <a:r>
              <a:rPr lang="en-US" sz="4400" b="1" dirty="0">
                <a:solidFill>
                  <a:schemeClr val="accent1">
                    <a:lumMod val="75000"/>
                  </a:schemeClr>
                </a:solidFill>
              </a:rPr>
              <a:t>WORD2VEC IMPLEMENTATION</a:t>
            </a:r>
          </a:p>
        </p:txBody>
      </p:sp>
      <p:sp>
        <p:nvSpPr>
          <p:cNvPr id="3" name="Content Placeholder 2">
            <a:extLst>
              <a:ext uri="{FF2B5EF4-FFF2-40B4-BE49-F238E27FC236}">
                <a16:creationId xmlns:a16="http://schemas.microsoft.com/office/drawing/2014/main" id="{3F84503C-8F7B-84D0-3AC1-D89F90A662DC}"/>
              </a:ext>
            </a:extLst>
          </p:cNvPr>
          <p:cNvSpPr>
            <a:spLocks noGrp="1"/>
          </p:cNvSpPr>
          <p:nvPr>
            <p:ph sz="quarter" idx="10"/>
          </p:nvPr>
        </p:nvSpPr>
        <p:spPr>
          <a:xfrm>
            <a:off x="717698" y="1424320"/>
            <a:ext cx="8596668" cy="3880773"/>
          </a:xfrm>
        </p:spPr>
        <p:txBody>
          <a:bodyPr vert="horz" lIns="91440" tIns="45720" rIns="91440" bIns="45720" rtlCol="0">
            <a:normAutofit/>
          </a:bodyPr>
          <a:lstStyle/>
          <a:p>
            <a:r>
              <a:rPr lang="en-US" sz="2000" dirty="0">
                <a:solidFill>
                  <a:schemeClr val="accent1">
                    <a:lumMod val="75000"/>
                  </a:schemeClr>
                </a:solidFill>
              </a:rPr>
              <a:t>We then implemented an embedding technique to transfer vocabulary words to high-dimension vectors, and here in our project, we implemented the Word2Vec model.</a:t>
            </a:r>
          </a:p>
          <a:p>
            <a:r>
              <a:rPr lang="en-US" sz="2000" dirty="0">
                <a:solidFill>
                  <a:schemeClr val="accent1">
                    <a:lumMod val="75000"/>
                  </a:schemeClr>
                </a:solidFill>
              </a:rPr>
              <a:t>We first initialized a </a:t>
            </a:r>
            <a:r>
              <a:rPr lang="en-US" sz="2000" dirty="0" err="1">
                <a:solidFill>
                  <a:schemeClr val="accent1">
                    <a:lumMod val="75000"/>
                  </a:schemeClr>
                </a:solidFill>
              </a:rPr>
              <a:t>WordNetLemmatizer</a:t>
            </a:r>
            <a:r>
              <a:rPr lang="en-US" sz="2000" dirty="0">
                <a:solidFill>
                  <a:schemeClr val="accent1">
                    <a:lumMod val="75000"/>
                  </a:schemeClr>
                </a:solidFill>
              </a:rPr>
              <a:t> and then tokenized the given training review data.</a:t>
            </a:r>
          </a:p>
          <a:p>
            <a:r>
              <a:rPr lang="en-US" sz="2000" dirty="0">
                <a:solidFill>
                  <a:schemeClr val="accent1">
                    <a:lumMod val="75000"/>
                  </a:schemeClr>
                </a:solidFill>
              </a:rPr>
              <a:t>We have defined a method to retrieve a vector for each word.</a:t>
            </a:r>
          </a:p>
          <a:p>
            <a:endParaRPr lang="en-US" sz="2000" dirty="0">
              <a:solidFill>
                <a:schemeClr val="accent1">
                  <a:lumMod val="75000"/>
                </a:schemeClr>
              </a:solidFill>
            </a:endParaRPr>
          </a:p>
          <a:p>
            <a:pPr marL="171450" indent="-171450"/>
            <a:endParaRPr lang="en-US" sz="2000" dirty="0">
              <a:solidFill>
                <a:schemeClr val="accent1">
                  <a:lumMod val="75000"/>
                </a:schemeClr>
              </a:solidFill>
            </a:endParaRPr>
          </a:p>
        </p:txBody>
      </p:sp>
      <p:pic>
        <p:nvPicPr>
          <p:cNvPr id="4" name="Picture 3" descr="A screenshot of a computer program&#10;&#10;Description automatically generated">
            <a:extLst>
              <a:ext uri="{FF2B5EF4-FFF2-40B4-BE49-F238E27FC236}">
                <a16:creationId xmlns:a16="http://schemas.microsoft.com/office/drawing/2014/main" id="{C04B03F6-066F-AC12-855A-107EAC12CA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4658" y="3681413"/>
            <a:ext cx="9633834" cy="2847115"/>
          </a:xfrm>
          <a:prstGeom prst="rect">
            <a:avLst/>
          </a:prstGeom>
        </p:spPr>
      </p:pic>
    </p:spTree>
    <p:extLst>
      <p:ext uri="{BB962C8B-B14F-4D97-AF65-F5344CB8AC3E}">
        <p14:creationId xmlns:p14="http://schemas.microsoft.com/office/powerpoint/2010/main" val="2234689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6266B2-AB23-5185-C589-D6E8CA17B358}"/>
              </a:ext>
            </a:extLst>
          </p:cNvPr>
          <p:cNvSpPr>
            <a:spLocks noGrp="1"/>
          </p:cNvSpPr>
          <p:nvPr>
            <p:ph type="title"/>
          </p:nvPr>
        </p:nvSpPr>
        <p:spPr>
          <a:xfrm>
            <a:off x="840785" y="534202"/>
            <a:ext cx="8596668" cy="1320800"/>
          </a:xfrm>
        </p:spPr>
        <p:txBody>
          <a:bodyPr vert="horz" lIns="91440" tIns="45720" rIns="91440" bIns="45720" rtlCol="0" anchor="t">
            <a:normAutofit/>
          </a:bodyPr>
          <a:lstStyle/>
          <a:p>
            <a:r>
              <a:rPr lang="en-US" sz="4400" b="1" dirty="0">
                <a:solidFill>
                  <a:schemeClr val="accent1">
                    <a:lumMod val="75000"/>
                  </a:schemeClr>
                </a:solidFill>
              </a:rPr>
              <a:t>MODEL IMPLEMENTATION</a:t>
            </a:r>
          </a:p>
        </p:txBody>
      </p:sp>
      <p:sp>
        <p:nvSpPr>
          <p:cNvPr id="22" name="Isosceles Triangle 21">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26" name="Straight Connector 25">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4AAC226B-CCCE-1500-2888-CB6ECAA8C67D}"/>
              </a:ext>
            </a:extLst>
          </p:cNvPr>
          <p:cNvSpPr>
            <a:spLocks noGrp="1"/>
          </p:cNvSpPr>
          <p:nvPr>
            <p:ph sz="quarter" idx="10"/>
          </p:nvPr>
        </p:nvSpPr>
        <p:spPr>
          <a:xfrm>
            <a:off x="780711" y="1585495"/>
            <a:ext cx="9641755" cy="3213802"/>
          </a:xfrm>
        </p:spPr>
        <p:txBody>
          <a:bodyPr vert="horz" lIns="91440" tIns="45720" rIns="91440" bIns="45720" rtlCol="0">
            <a:noAutofit/>
          </a:bodyPr>
          <a:lstStyle/>
          <a:p>
            <a:pPr marL="171450" indent="-171450"/>
            <a:r>
              <a:rPr lang="en-US" sz="2000" dirty="0">
                <a:solidFill>
                  <a:schemeClr val="accent1">
                    <a:lumMod val="75000"/>
                  </a:schemeClr>
                </a:solidFill>
              </a:rPr>
              <a:t>LSTM and GRU models can capture temporal dependencies and contextual information in sequential data, making them well-suited for modeling natural language.</a:t>
            </a:r>
          </a:p>
          <a:p>
            <a:pPr marL="171450" indent="-171450"/>
            <a:r>
              <a:rPr lang="en-US" sz="2000" dirty="0">
                <a:solidFill>
                  <a:schemeClr val="accent1">
                    <a:lumMod val="75000"/>
                  </a:schemeClr>
                </a:solidFill>
              </a:rPr>
              <a:t>They are capable of learning from both short-term and long-term dependencies in text data, enabling them to capture complex linguistic patterns and semantics.</a:t>
            </a:r>
          </a:p>
          <a:p>
            <a:pPr marL="171450" indent="-171450"/>
            <a:r>
              <a:rPr lang="en-US" sz="2000" dirty="0">
                <a:solidFill>
                  <a:schemeClr val="accent1">
                    <a:lumMod val="75000"/>
                  </a:schemeClr>
                </a:solidFill>
              </a:rPr>
              <a:t>By incorporating word embeddings and learning from large amounts of text data, LSTM and GRU models can achieve state-of-the-art performance on various NLP tasks. </a:t>
            </a:r>
          </a:p>
          <a:p>
            <a:pPr marL="171450" indent="-171450"/>
            <a:r>
              <a:rPr lang="en-US" sz="2000" dirty="0">
                <a:solidFill>
                  <a:schemeClr val="accent1">
                    <a:lumMod val="75000"/>
                  </a:schemeClr>
                </a:solidFill>
              </a:rPr>
              <a:t>They are often used in NLP and speech applications due to their powerful ability to capture complex dependencies.</a:t>
            </a:r>
          </a:p>
          <a:p>
            <a:pPr marL="171450" indent="-171450"/>
            <a:endParaRPr lang="en-US" sz="2000" dirty="0">
              <a:solidFill>
                <a:schemeClr val="accent1">
                  <a:lumMod val="75000"/>
                </a:schemeClr>
              </a:solidFill>
            </a:endParaRPr>
          </a:p>
          <a:p>
            <a:pPr marL="171450" indent="-171450"/>
            <a:endParaRPr lang="en-US" sz="2000" dirty="0">
              <a:solidFill>
                <a:schemeClr val="accent1">
                  <a:lumMod val="75000"/>
                </a:schemeClr>
              </a:solidFill>
            </a:endParaRPr>
          </a:p>
        </p:txBody>
      </p:sp>
      <p:sp>
        <p:nvSpPr>
          <p:cNvPr id="30"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53932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2" name="Straight Connector 31">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4"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0">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3" name="Rectangle 4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3EE16F-BAAB-333F-BFE3-099E2FD1768F}"/>
              </a:ext>
            </a:extLst>
          </p:cNvPr>
          <p:cNvSpPr>
            <a:spLocks noGrp="1"/>
          </p:cNvSpPr>
          <p:nvPr>
            <p:ph type="title"/>
          </p:nvPr>
        </p:nvSpPr>
        <p:spPr>
          <a:xfrm>
            <a:off x="1006774" y="412703"/>
            <a:ext cx="8596668" cy="1320800"/>
          </a:xfrm>
        </p:spPr>
        <p:txBody>
          <a:bodyPr vert="horz" lIns="91440" tIns="45720" rIns="91440" bIns="45720" rtlCol="0" anchor="t">
            <a:normAutofit/>
          </a:bodyPr>
          <a:lstStyle/>
          <a:p>
            <a:r>
              <a:rPr lang="en-US" sz="4400" b="1" dirty="0">
                <a:solidFill>
                  <a:schemeClr val="accent1">
                    <a:lumMod val="75000"/>
                  </a:schemeClr>
                </a:solidFill>
              </a:rPr>
              <a:t>MODEL IMPLEMENTATION</a:t>
            </a:r>
            <a:endParaRPr lang="en-US" sz="4400" dirty="0">
              <a:solidFill>
                <a:schemeClr val="accent1">
                  <a:lumMod val="75000"/>
                </a:schemeClr>
              </a:solidFill>
            </a:endParaRPr>
          </a:p>
        </p:txBody>
      </p:sp>
      <p:sp>
        <p:nvSpPr>
          <p:cNvPr id="45" name="Isosceles Triangle 4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F932FCA-DAE4-39D2-F451-285AD69A200B}"/>
              </a:ext>
            </a:extLst>
          </p:cNvPr>
          <p:cNvSpPr>
            <a:spLocks noGrp="1"/>
          </p:cNvSpPr>
          <p:nvPr>
            <p:ph sz="quarter" idx="10"/>
          </p:nvPr>
        </p:nvSpPr>
        <p:spPr>
          <a:xfrm>
            <a:off x="681163" y="1549668"/>
            <a:ext cx="10901237" cy="1014146"/>
          </a:xfrm>
        </p:spPr>
        <p:txBody>
          <a:bodyPr vert="horz" lIns="91440" tIns="45720" rIns="91440" bIns="45720" rtlCol="0">
            <a:normAutofit/>
          </a:bodyPr>
          <a:lstStyle/>
          <a:p>
            <a:r>
              <a:rPr lang="en-US" sz="2000" dirty="0">
                <a:solidFill>
                  <a:schemeClr val="accent1">
                    <a:lumMod val="75000"/>
                  </a:schemeClr>
                </a:solidFill>
              </a:rPr>
              <a:t>We are implementing LSTM AND GRU directly from </a:t>
            </a:r>
            <a:r>
              <a:rPr lang="en-US" sz="2000" dirty="0" err="1">
                <a:solidFill>
                  <a:schemeClr val="accent1">
                    <a:lumMod val="75000"/>
                  </a:schemeClr>
                </a:solidFill>
              </a:rPr>
              <a:t>Keras</a:t>
            </a:r>
            <a:r>
              <a:rPr lang="en-US" sz="2000" dirty="0">
                <a:solidFill>
                  <a:schemeClr val="accent1">
                    <a:lumMod val="75000"/>
                  </a:schemeClr>
                </a:solidFill>
              </a:rPr>
              <a:t> module. We are experimenting with different layers of bidirectional LSTM and bi-direction GRU. We are combining those layers to train our model, in order to obtain enhanced accuracy.</a:t>
            </a:r>
            <a:endParaRPr lang="en-US" sz="2000" dirty="0">
              <a:solidFill>
                <a:schemeClr val="accent1">
                  <a:lumMod val="75000"/>
                </a:schemeClr>
              </a:solidFill>
              <a:cs typeface="Segoe UI"/>
            </a:endParaRPr>
          </a:p>
          <a:p>
            <a:endParaRPr lang="en-US" sz="2000" dirty="0">
              <a:solidFill>
                <a:schemeClr val="accent1">
                  <a:lumMod val="75000"/>
                </a:schemeClr>
              </a:solidFill>
            </a:endParaRPr>
          </a:p>
        </p:txBody>
      </p:sp>
      <p:sp>
        <p:nvSpPr>
          <p:cNvPr id="47" name="Isosceles Triangle 4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Content Placeholder 4">
            <a:extLst>
              <a:ext uri="{FF2B5EF4-FFF2-40B4-BE49-F238E27FC236}">
                <a16:creationId xmlns:a16="http://schemas.microsoft.com/office/drawing/2014/main" id="{6981223A-FAAC-015E-1F84-908BFA1B96A4}"/>
              </a:ext>
            </a:extLst>
          </p:cNvPr>
          <p:cNvPicPr>
            <a:picLocks noChangeAspect="1"/>
          </p:cNvPicPr>
          <p:nvPr/>
        </p:nvPicPr>
        <p:blipFill>
          <a:blip r:embed="rId2"/>
          <a:stretch>
            <a:fillRect/>
          </a:stretch>
        </p:blipFill>
        <p:spPr>
          <a:xfrm>
            <a:off x="757251" y="2728282"/>
            <a:ext cx="10825149" cy="3854947"/>
          </a:xfrm>
          <a:prstGeom prst="rect">
            <a:avLst/>
          </a:prstGeom>
        </p:spPr>
      </p:pic>
    </p:spTree>
    <p:extLst>
      <p:ext uri="{BB962C8B-B14F-4D97-AF65-F5344CB8AC3E}">
        <p14:creationId xmlns:p14="http://schemas.microsoft.com/office/powerpoint/2010/main" val="27563125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BEA5005E53178418F8756CE185033EB" ma:contentTypeVersion="14" ma:contentTypeDescription="Create a new document." ma:contentTypeScope="" ma:versionID="8925a59f0bca3f9ca7783ac347322bbb">
  <xsd:schema xmlns:xsd="http://www.w3.org/2001/XMLSchema" xmlns:xs="http://www.w3.org/2001/XMLSchema" xmlns:p="http://schemas.microsoft.com/office/2006/metadata/properties" xmlns:ns3="14a45eac-190c-4a7f-a227-5a7cb024e74a" xmlns:ns4="3b9830c8-947b-4535-a4ae-aec37a44ec02" targetNamespace="http://schemas.microsoft.com/office/2006/metadata/properties" ma:root="true" ma:fieldsID="2ce43fd2e1bde36a73b706aa6bc6d598" ns3:_="" ns4:_="">
    <xsd:import namespace="14a45eac-190c-4a7f-a227-5a7cb024e74a"/>
    <xsd:import namespace="3b9830c8-947b-4535-a4ae-aec37a44ec02"/>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DateTaken" minOccurs="0"/>
                <xsd:element ref="ns3:MediaServiceSystemTags" minOccurs="0"/>
                <xsd:element ref="ns3:MediaServiceGenerationTime" minOccurs="0"/>
                <xsd:element ref="ns3:MediaServiceEventHashCode" minOccurs="0"/>
                <xsd:element ref="ns3:MediaLengthInSeconds" minOccurs="0"/>
                <xsd:element ref="ns3:MediaServiceOCR"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a45eac-190c-4a7f-a227-5a7cb024e7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SystemTags" ma:index="16" nillable="true" ma:displayName="MediaServiceSystemTags" ma:hidden="true" ma:internalName="MediaServiceSystemTags" ma:readOnly="true">
      <xsd:simpleType>
        <xsd:restriction base="dms:Note"/>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b9830c8-947b-4535-a4ae-aec37a44ec0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14a45eac-190c-4a7f-a227-5a7cb024e74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680FCB-F195-4446-9037-B30C179C6AD7}">
  <ds:schemaRefs>
    <ds:schemaRef ds:uri="14a45eac-190c-4a7f-a227-5a7cb024e74a"/>
    <ds:schemaRef ds:uri="3b9830c8-947b-4535-a4ae-aec37a44ec0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A3EE4EA-81C0-48D0-BEBD-A2EFD6B38B42}">
  <ds:schemaRefs>
    <ds:schemaRef ds:uri="http://schemas.microsoft.com/office/infopath/2007/PartnerControls"/>
    <ds:schemaRef ds:uri="http://purl.org/dc/terms/"/>
    <ds:schemaRef ds:uri="http://schemas.microsoft.com/office/2006/metadata/properties"/>
    <ds:schemaRef ds:uri="http://purl.org/dc/elements/1.1/"/>
    <ds:schemaRef ds:uri="http://purl.org/dc/dcmitype/"/>
    <ds:schemaRef ds:uri="14a45eac-190c-4a7f-a227-5a7cb024e74a"/>
    <ds:schemaRef ds:uri="http://www.w3.org/XML/1998/namespace"/>
    <ds:schemaRef ds:uri="http://schemas.microsoft.com/office/2006/documentManagement/types"/>
    <ds:schemaRef ds:uri="http://schemas.openxmlformats.org/package/2006/metadata/core-properties"/>
    <ds:schemaRef ds:uri="3b9830c8-947b-4535-a4ae-aec37a44ec02"/>
  </ds:schemaRefs>
</ds:datastoreItem>
</file>

<file path=customXml/itemProps3.xml><?xml version="1.0" encoding="utf-8"?>
<ds:datastoreItem xmlns:ds="http://schemas.openxmlformats.org/officeDocument/2006/customXml" ds:itemID="{5563EE24-83AF-4B4D-B45B-11D1ECD436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545</TotalTime>
  <Words>702</Words>
  <Application>Microsoft Office PowerPoint</Application>
  <PresentationFormat>Widescreen</PresentationFormat>
  <Paragraphs>54</Paragraphs>
  <Slides>13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Courier New</vt:lpstr>
      <vt:lpstr>Segoe UI</vt:lpstr>
      <vt:lpstr>Times New Roman</vt:lpstr>
      <vt:lpstr>Trebuchet MS</vt:lpstr>
      <vt:lpstr>Wingdings 3</vt:lpstr>
      <vt:lpstr>Facet</vt:lpstr>
      <vt:lpstr>  SENTIMENTAL ANALYSIS FOR CUSTOMER FEEDBACK  </vt:lpstr>
      <vt:lpstr>INDEX</vt:lpstr>
      <vt:lpstr>INTRODUCTION</vt:lpstr>
      <vt:lpstr>DATA SET</vt:lpstr>
      <vt:lpstr>DATA PRE-PROCESSING</vt:lpstr>
      <vt:lpstr>DATA PRE-PROCESSING STEPS</vt:lpstr>
      <vt:lpstr>WORD2VEC IMPLEMENTATION</vt:lpstr>
      <vt:lpstr>MODEL IMPLEMENTATION</vt:lpstr>
      <vt:lpstr>MODEL IMPLEMENTATION</vt:lpstr>
      <vt:lpstr>PowerPoint Presentation</vt:lpstr>
      <vt:lpstr>ACCURACY</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SENTIMENTAL ANALYSIS FOR CUSTOMER FEEDBACK</dc:title>
  <dc:creator>Pallavi Tekkali</dc:creator>
  <cp:keywords/>
  <cp:lastModifiedBy>Bokka, Bhagya Sree</cp:lastModifiedBy>
  <cp:revision>18</cp:revision>
  <dcterms:created xsi:type="dcterms:W3CDTF">2024-02-24T05:30:52Z</dcterms:created>
  <dcterms:modified xsi:type="dcterms:W3CDTF">2024-04-27T15:48:41Z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0x0101009BEA5005E53178418F8756CE185033EB</vt:lpwstr>
  </property>
</Properties>
</file>