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65" r:id="rId2"/>
    <p:sldId id="266" r:id="rId3"/>
    <p:sldId id="267" r:id="rId4"/>
    <p:sldId id="268" r:id="rId5"/>
    <p:sldId id="269" r:id="rId6"/>
    <p:sldId id="270" r:id="rId7"/>
    <p:sldId id="271" r:id="rId8"/>
    <p:sldId id="273" r:id="rId9"/>
    <p:sldId id="256" r:id="rId10"/>
    <p:sldId id="257" r:id="rId11"/>
    <p:sldId id="258" r:id="rId12"/>
    <p:sldId id="259" r:id="rId13"/>
    <p:sldId id="260" r:id="rId14"/>
    <p:sldId id="261" r:id="rId15"/>
    <p:sldId id="262" r:id="rId16"/>
    <p:sldId id="272" r:id="rId17"/>
    <p:sldId id="263" r:id="rId18"/>
    <p:sldId id="264"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100" d="100"/>
          <a:sy n="100" d="100"/>
        </p:scale>
        <p:origin x="58"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5923F103-BC34-4FE4-A40E-EDDEECFDA5D0}" type="datetimeFigureOut">
              <a:rPr lang="en-US" smtClean="0"/>
              <a:pPr/>
              <a:t>10/8/2024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8436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947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5300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99263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77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835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683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539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490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10/8/2024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927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10/8/2024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40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48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56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06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894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1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723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BE451C3-0FF4-47C4-B829-773ADF60F88C}" type="datetimeFigureOut">
              <a:rPr lang="en-US" smtClean="0"/>
              <a:t>10/8/2024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4193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4EFFF-258C-5F81-365A-90718683A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BCD22-B377-7E24-F954-89753EA1D400}"/>
              </a:ext>
            </a:extLst>
          </p:cNvPr>
          <p:cNvSpPr>
            <a:spLocks noGrp="1"/>
          </p:cNvSpPr>
          <p:nvPr>
            <p:ph type="ctrTitle"/>
          </p:nvPr>
        </p:nvSpPr>
        <p:spPr>
          <a:xfrm>
            <a:off x="1154955" y="1411576"/>
            <a:ext cx="8825658" cy="2677648"/>
          </a:xfrm>
        </p:spPr>
        <p:txBody>
          <a:bodyPr/>
          <a:lstStyle/>
          <a:p>
            <a:r>
              <a:rPr lang="en-IN" dirty="0"/>
              <a:t>Attrition Data Analysis</a:t>
            </a:r>
          </a:p>
        </p:txBody>
      </p:sp>
      <p:sp>
        <p:nvSpPr>
          <p:cNvPr id="3" name="Subtitle 2">
            <a:extLst>
              <a:ext uri="{FF2B5EF4-FFF2-40B4-BE49-F238E27FC236}">
                <a16:creationId xmlns:a16="http://schemas.microsoft.com/office/drawing/2014/main" id="{8971D7FF-85FE-5BAC-F2D0-544CB089E1A8}"/>
              </a:ext>
            </a:extLst>
          </p:cNvPr>
          <p:cNvSpPr>
            <a:spLocks noGrp="1"/>
          </p:cNvSpPr>
          <p:nvPr>
            <p:ph type="subTitle" idx="1"/>
          </p:nvPr>
        </p:nvSpPr>
        <p:spPr>
          <a:xfrm>
            <a:off x="1154955" y="4089224"/>
            <a:ext cx="8825658" cy="1434884"/>
          </a:xfrm>
        </p:spPr>
        <p:txBody>
          <a:bodyPr/>
          <a:lstStyle/>
          <a:p>
            <a:r>
              <a:rPr lang="en-IN" b="1" dirty="0"/>
              <a:t>Name : T Bhagya </a:t>
            </a:r>
            <a:r>
              <a:rPr lang="en-IN" b="1" dirty="0" err="1"/>
              <a:t>sree</a:t>
            </a:r>
            <a:endParaRPr lang="en-IN" b="1" dirty="0"/>
          </a:p>
          <a:p>
            <a:r>
              <a:rPr lang="en-IN" b="1" dirty="0"/>
              <a:t>Date : 08-10-2024</a:t>
            </a:r>
          </a:p>
          <a:p>
            <a:endParaRPr lang="en-IN" dirty="0"/>
          </a:p>
        </p:txBody>
      </p:sp>
    </p:spTree>
    <p:extLst>
      <p:ext uri="{BB962C8B-B14F-4D97-AF65-F5344CB8AC3E}">
        <p14:creationId xmlns:p14="http://schemas.microsoft.com/office/powerpoint/2010/main" val="329208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79E4-9CD1-DCC7-25A8-50BBC9821B31}"/>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920BA1C-354F-7385-F1C6-1749738DD1DF}"/>
              </a:ext>
            </a:extLst>
          </p:cNvPr>
          <p:cNvSpPr>
            <a:spLocks noGrp="1"/>
          </p:cNvSpPr>
          <p:nvPr>
            <p:ph idx="1"/>
          </p:nvPr>
        </p:nvSpPr>
        <p:spPr/>
        <p:txBody>
          <a:bodyPr/>
          <a:lstStyle/>
          <a:p>
            <a:r>
              <a:rPr lang="en-US" dirty="0"/>
              <a:t>Overview of Netflix</a:t>
            </a:r>
          </a:p>
          <a:p>
            <a:r>
              <a:rPr lang="en-US" dirty="0"/>
              <a:t>Project Objective</a:t>
            </a:r>
          </a:p>
          <a:p>
            <a:r>
              <a:rPr lang="en-US" dirty="0"/>
              <a:t>Tools Used/Power BI Features Utilized</a:t>
            </a:r>
          </a:p>
          <a:p>
            <a:r>
              <a:rPr lang="en-US" dirty="0"/>
              <a:t>Dashboard Overview</a:t>
            </a:r>
          </a:p>
          <a:p>
            <a:r>
              <a:rPr lang="en-US" dirty="0"/>
              <a:t>Key Findings</a:t>
            </a:r>
          </a:p>
          <a:p>
            <a:r>
              <a:rPr lang="en-US"/>
              <a:t>Conclusion</a:t>
            </a:r>
            <a:endParaRPr lang="en-IN" dirty="0"/>
          </a:p>
        </p:txBody>
      </p:sp>
    </p:spTree>
    <p:extLst>
      <p:ext uri="{BB962C8B-B14F-4D97-AF65-F5344CB8AC3E}">
        <p14:creationId xmlns:p14="http://schemas.microsoft.com/office/powerpoint/2010/main" val="2147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4E3EE-AF40-E97E-F4D0-6F0B02F28962}"/>
              </a:ext>
            </a:extLst>
          </p:cNvPr>
          <p:cNvSpPr>
            <a:spLocks noGrp="1"/>
          </p:cNvSpPr>
          <p:nvPr>
            <p:ph type="title"/>
          </p:nvPr>
        </p:nvSpPr>
        <p:spPr/>
        <p:txBody>
          <a:bodyPr/>
          <a:lstStyle/>
          <a:p>
            <a:r>
              <a:rPr lang="en-IN" dirty="0"/>
              <a:t>Overview of Netflix </a:t>
            </a:r>
          </a:p>
        </p:txBody>
      </p:sp>
      <p:sp>
        <p:nvSpPr>
          <p:cNvPr id="3" name="Content Placeholder 2">
            <a:extLst>
              <a:ext uri="{FF2B5EF4-FFF2-40B4-BE49-F238E27FC236}">
                <a16:creationId xmlns:a16="http://schemas.microsoft.com/office/drawing/2014/main" id="{7594EC0C-077F-345E-4F83-38B71138C617}"/>
              </a:ext>
            </a:extLst>
          </p:cNvPr>
          <p:cNvSpPr>
            <a:spLocks noGrp="1"/>
          </p:cNvSpPr>
          <p:nvPr>
            <p:ph idx="1"/>
          </p:nvPr>
        </p:nvSpPr>
        <p:spPr/>
        <p:txBody>
          <a:bodyPr/>
          <a:lstStyle/>
          <a:p>
            <a:r>
              <a:rPr lang="en-US" dirty="0"/>
              <a:t>Netflix is a subscription-based streaming service that allows our members to watch TV shows and movies on an internet-connected device.</a:t>
            </a:r>
          </a:p>
          <a:p>
            <a:r>
              <a:rPr lang="en-US" dirty="0"/>
              <a:t>Founded in 1997, based in Los Gatos, CA.</a:t>
            </a:r>
          </a:p>
          <a:p>
            <a:r>
              <a:rPr lang="en-US" dirty="0"/>
              <a:t>Global leader in streaming services.</a:t>
            </a:r>
          </a:p>
          <a:p>
            <a:r>
              <a:rPr lang="en-US" dirty="0"/>
              <a:t>Extensive library of films, TV shows, documentaries, and original content.</a:t>
            </a:r>
            <a:endParaRPr lang="en-IN" dirty="0"/>
          </a:p>
        </p:txBody>
      </p:sp>
    </p:spTree>
    <p:extLst>
      <p:ext uri="{BB962C8B-B14F-4D97-AF65-F5344CB8AC3E}">
        <p14:creationId xmlns:p14="http://schemas.microsoft.com/office/powerpoint/2010/main" val="127820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00B5-80C4-D5E4-15F5-469828572B84}"/>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84B9BEFA-66FE-54F9-739E-B29F489A270F}"/>
              </a:ext>
            </a:extLst>
          </p:cNvPr>
          <p:cNvSpPr>
            <a:spLocks noGrp="1"/>
          </p:cNvSpPr>
          <p:nvPr>
            <p:ph idx="1"/>
          </p:nvPr>
        </p:nvSpPr>
        <p:spPr/>
        <p:txBody>
          <a:bodyPr/>
          <a:lstStyle/>
          <a:p>
            <a:pPr marL="0" indent="0">
              <a:buNone/>
            </a:pPr>
            <a:r>
              <a:rPr lang="en-US" b="1" dirty="0"/>
              <a:t>     Goal:</a:t>
            </a:r>
          </a:p>
          <a:p>
            <a:pPr marL="0" indent="0">
              <a:buNone/>
            </a:pPr>
            <a:r>
              <a:rPr lang="en-US" b="1" dirty="0"/>
              <a:t>     </a:t>
            </a:r>
            <a:r>
              <a:rPr lang="en-US" dirty="0"/>
              <a:t>Analyze Netflix viewership data to identify trends and patterns.</a:t>
            </a:r>
          </a:p>
          <a:p>
            <a:pPr marL="0" indent="0">
              <a:buNone/>
            </a:pPr>
            <a:r>
              <a:rPr lang="en-US" b="1" dirty="0"/>
              <a:t>     Specific Aims:</a:t>
            </a:r>
          </a:p>
          <a:p>
            <a:r>
              <a:rPr lang="en-US" dirty="0"/>
              <a:t>Understand audience demographics.</a:t>
            </a:r>
          </a:p>
          <a:p>
            <a:r>
              <a:rPr lang="en-US" dirty="0"/>
              <a:t>Evaluate content performance.</a:t>
            </a:r>
          </a:p>
          <a:p>
            <a:r>
              <a:rPr lang="en-US" dirty="0"/>
              <a:t>Assess regional differences in viewership.</a:t>
            </a:r>
            <a:endParaRPr lang="en-IN" dirty="0"/>
          </a:p>
        </p:txBody>
      </p:sp>
    </p:spTree>
    <p:extLst>
      <p:ext uri="{BB962C8B-B14F-4D97-AF65-F5344CB8AC3E}">
        <p14:creationId xmlns:p14="http://schemas.microsoft.com/office/powerpoint/2010/main" val="3181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8F24-83D6-4F74-2603-513AC9F243C0}"/>
              </a:ext>
            </a:extLst>
          </p:cNvPr>
          <p:cNvSpPr>
            <a:spLocks noGrp="1"/>
          </p:cNvSpPr>
          <p:nvPr>
            <p:ph type="title"/>
          </p:nvPr>
        </p:nvSpPr>
        <p:spPr/>
        <p:txBody>
          <a:bodyPr/>
          <a:lstStyle/>
          <a:p>
            <a:r>
              <a:rPr lang="en-IN" dirty="0"/>
              <a:t>Tools Used/Power BI Features Utilized</a:t>
            </a:r>
          </a:p>
        </p:txBody>
      </p:sp>
      <p:sp>
        <p:nvSpPr>
          <p:cNvPr id="3" name="Content Placeholder 2">
            <a:extLst>
              <a:ext uri="{FF2B5EF4-FFF2-40B4-BE49-F238E27FC236}">
                <a16:creationId xmlns:a16="http://schemas.microsoft.com/office/drawing/2014/main" id="{25ADC190-1A7B-67D7-3122-15772281F79E}"/>
              </a:ext>
            </a:extLst>
          </p:cNvPr>
          <p:cNvSpPr>
            <a:spLocks noGrp="1"/>
          </p:cNvSpPr>
          <p:nvPr>
            <p:ph idx="1"/>
          </p:nvPr>
        </p:nvSpPr>
        <p:spPr/>
        <p:txBody>
          <a:bodyPr>
            <a:normAutofit lnSpcReduction="10000"/>
          </a:bodyPr>
          <a:lstStyle/>
          <a:p>
            <a:pPr marL="0" indent="0">
              <a:buNone/>
            </a:pPr>
            <a:r>
              <a:rPr lang="en-US" dirty="0"/>
              <a:t>     </a:t>
            </a:r>
            <a:r>
              <a:rPr lang="en-US" b="1" dirty="0"/>
              <a:t>Power BI</a:t>
            </a:r>
            <a:r>
              <a:rPr lang="en-US" dirty="0"/>
              <a:t>:</a:t>
            </a:r>
          </a:p>
          <a:p>
            <a:r>
              <a:rPr lang="en-US" sz="1700" dirty="0"/>
              <a:t>Business intelligence tool for data visualization.</a:t>
            </a:r>
          </a:p>
          <a:p>
            <a:r>
              <a:rPr lang="en-US" sz="1700" dirty="0"/>
              <a:t>Enables interactive dashboards and reports.</a:t>
            </a:r>
          </a:p>
          <a:p>
            <a:pPr marL="0" indent="0">
              <a:buNone/>
            </a:pPr>
            <a:r>
              <a:rPr lang="en-US" b="1" dirty="0"/>
              <a:t>     Power BI Features Utilized</a:t>
            </a:r>
          </a:p>
          <a:p>
            <a:pPr marL="0" indent="0">
              <a:buNone/>
            </a:pPr>
            <a:r>
              <a:rPr lang="en-US" dirty="0"/>
              <a:t>     </a:t>
            </a:r>
            <a:r>
              <a:rPr lang="en-US" sz="1500" b="1" dirty="0"/>
              <a:t>Data Transformation:</a:t>
            </a:r>
          </a:p>
          <a:p>
            <a:r>
              <a:rPr lang="en-US" sz="1600" dirty="0"/>
              <a:t>Power Query for data cleaning and preprocessing.</a:t>
            </a:r>
          </a:p>
          <a:p>
            <a:pPr marL="0" indent="0">
              <a:buNone/>
            </a:pPr>
            <a:r>
              <a:rPr lang="en-US" dirty="0"/>
              <a:t>     </a:t>
            </a:r>
            <a:r>
              <a:rPr lang="en-US" sz="1500" b="1" dirty="0"/>
              <a:t>Visualizations:</a:t>
            </a:r>
          </a:p>
          <a:p>
            <a:r>
              <a:rPr lang="en-US" sz="1600" dirty="0"/>
              <a:t>Bar and line charts for trends.</a:t>
            </a:r>
          </a:p>
          <a:p>
            <a:r>
              <a:rPr lang="en-US" sz="1600" dirty="0"/>
              <a:t>Also used Area and pie charts for more analysis.</a:t>
            </a:r>
          </a:p>
          <a:p>
            <a:pPr marL="0" indent="0">
              <a:buNone/>
            </a:pPr>
            <a:endParaRPr lang="en-IN" dirty="0"/>
          </a:p>
        </p:txBody>
      </p:sp>
    </p:spTree>
    <p:extLst>
      <p:ext uri="{BB962C8B-B14F-4D97-AF65-F5344CB8AC3E}">
        <p14:creationId xmlns:p14="http://schemas.microsoft.com/office/powerpoint/2010/main" val="2198443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5195-24E4-48A2-BC2F-BA18E6266B4D}"/>
              </a:ext>
            </a:extLst>
          </p:cNvPr>
          <p:cNvSpPr>
            <a:spLocks noGrp="1"/>
          </p:cNvSpPr>
          <p:nvPr>
            <p:ph type="title"/>
          </p:nvPr>
        </p:nvSpPr>
        <p:spPr/>
        <p:txBody>
          <a:bodyPr/>
          <a:lstStyle/>
          <a:p>
            <a:r>
              <a:rPr lang="en-IN" dirty="0"/>
              <a:t>Tools Used/Power BI Features Utilized</a:t>
            </a:r>
          </a:p>
        </p:txBody>
      </p:sp>
      <p:sp>
        <p:nvSpPr>
          <p:cNvPr id="3" name="Content Placeholder 2">
            <a:extLst>
              <a:ext uri="{FF2B5EF4-FFF2-40B4-BE49-F238E27FC236}">
                <a16:creationId xmlns:a16="http://schemas.microsoft.com/office/drawing/2014/main" id="{E08AC692-A6AB-92B7-6084-514D3CDAE9AB}"/>
              </a:ext>
            </a:extLst>
          </p:cNvPr>
          <p:cNvSpPr>
            <a:spLocks noGrp="1"/>
          </p:cNvSpPr>
          <p:nvPr>
            <p:ph idx="1"/>
          </p:nvPr>
        </p:nvSpPr>
        <p:spPr>
          <a:xfrm>
            <a:off x="1154954" y="2309567"/>
            <a:ext cx="8825659" cy="4548433"/>
          </a:xfrm>
        </p:spPr>
        <p:txBody>
          <a:bodyPr>
            <a:normAutofit lnSpcReduction="10000"/>
          </a:bodyPr>
          <a:lstStyle/>
          <a:p>
            <a:pPr marL="0" indent="0">
              <a:buNone/>
            </a:pPr>
            <a:r>
              <a:rPr lang="en-US" b="1" dirty="0"/>
              <a:t>      EDA &amp; Data Cleaning :</a:t>
            </a:r>
          </a:p>
          <a:p>
            <a:r>
              <a:rPr lang="en-US" sz="1600" dirty="0"/>
              <a:t>Loaded data into Power BI desktop and then transformed into power query editor</a:t>
            </a:r>
          </a:p>
          <a:p>
            <a:pPr marL="0" indent="0">
              <a:buNone/>
            </a:pPr>
            <a:r>
              <a:rPr lang="en-US" sz="1600" dirty="0"/>
              <a:t>      &amp; performed data cleaning.</a:t>
            </a:r>
          </a:p>
          <a:p>
            <a:r>
              <a:rPr lang="en-US" sz="1600" dirty="0"/>
              <a:t>Done Column Profiling and encoded nulls and imputed some columns with mode value (average value)</a:t>
            </a:r>
          </a:p>
          <a:p>
            <a:r>
              <a:rPr lang="en-US" sz="1600" dirty="0"/>
              <a:t> Formatted Date column, by changing its Locale</a:t>
            </a:r>
          </a:p>
          <a:p>
            <a:r>
              <a:rPr lang="en-US" sz="1600" dirty="0"/>
              <a:t>Added duration custom column, used conditional column to extract minutes into the new or custom column to only get the information of minutes.</a:t>
            </a:r>
          </a:p>
          <a:p>
            <a:r>
              <a:rPr lang="en-US" sz="1600" dirty="0" err="1"/>
              <a:t>Splitted</a:t>
            </a:r>
            <a:r>
              <a:rPr lang="en-US" sz="1600" dirty="0"/>
              <a:t> the listed in column, duplicated the data and then used primary key column which is </a:t>
            </a:r>
            <a:r>
              <a:rPr lang="en-US" sz="1600" dirty="0" err="1"/>
              <a:t>show_id</a:t>
            </a:r>
            <a:r>
              <a:rPr lang="en-US" sz="1600" dirty="0"/>
              <a:t> and </a:t>
            </a:r>
            <a:r>
              <a:rPr lang="en-US" sz="1600" dirty="0" err="1"/>
              <a:t>listed_in</a:t>
            </a:r>
            <a:r>
              <a:rPr lang="en-US" sz="1600" dirty="0"/>
              <a:t> column and then </a:t>
            </a:r>
            <a:r>
              <a:rPr lang="en-US" sz="1600" dirty="0" err="1"/>
              <a:t>splitted</a:t>
            </a:r>
            <a:r>
              <a:rPr lang="en-US" sz="1600" dirty="0"/>
              <a:t> into rows by delimiter to get the category or genre.</a:t>
            </a:r>
          </a:p>
          <a:p>
            <a:r>
              <a:rPr lang="en-US" sz="1600" dirty="0"/>
              <a:t>Lastly Filtered data (subset of data) within power query and applied number filter to release year column to show data from 2000 year.</a:t>
            </a:r>
          </a:p>
          <a:p>
            <a:r>
              <a:rPr lang="en-US" sz="1600" dirty="0"/>
              <a:t>And Loaded Data into Power Bi, done data visualization, created charts, reports and built Interactive Dashboard.</a:t>
            </a:r>
            <a:endParaRPr lang="en-IN" sz="1600" dirty="0"/>
          </a:p>
        </p:txBody>
      </p:sp>
    </p:spTree>
    <p:extLst>
      <p:ext uri="{BB962C8B-B14F-4D97-AF65-F5344CB8AC3E}">
        <p14:creationId xmlns:p14="http://schemas.microsoft.com/office/powerpoint/2010/main" val="2930545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1E99-E535-1FEE-DA13-58F0A3AF8753}"/>
              </a:ext>
            </a:extLst>
          </p:cNvPr>
          <p:cNvSpPr>
            <a:spLocks noGrp="1"/>
          </p:cNvSpPr>
          <p:nvPr>
            <p:ph type="title"/>
          </p:nvPr>
        </p:nvSpPr>
        <p:spPr/>
        <p:txBody>
          <a:bodyPr/>
          <a:lstStyle/>
          <a:p>
            <a:r>
              <a:rPr lang="en-IN" dirty="0"/>
              <a:t>Power BI Dashboard Overview</a:t>
            </a:r>
          </a:p>
        </p:txBody>
      </p:sp>
      <p:pic>
        <p:nvPicPr>
          <p:cNvPr id="5" name="Content Placeholder 4">
            <a:extLst>
              <a:ext uri="{FF2B5EF4-FFF2-40B4-BE49-F238E27FC236}">
                <a16:creationId xmlns:a16="http://schemas.microsoft.com/office/drawing/2014/main" id="{04FAAF27-2B13-9909-7D30-51EC1E9C38F3}"/>
              </a:ext>
            </a:extLst>
          </p:cNvPr>
          <p:cNvPicPr>
            <a:picLocks noGrp="1" noChangeAspect="1"/>
          </p:cNvPicPr>
          <p:nvPr>
            <p:ph idx="1"/>
          </p:nvPr>
        </p:nvPicPr>
        <p:blipFill>
          <a:blip r:embed="rId2"/>
          <a:stretch>
            <a:fillRect/>
          </a:stretch>
        </p:blipFill>
        <p:spPr>
          <a:xfrm>
            <a:off x="475466" y="2468031"/>
            <a:ext cx="7028269" cy="4199820"/>
          </a:xfrm>
        </p:spPr>
      </p:pic>
      <p:sp>
        <p:nvSpPr>
          <p:cNvPr id="10" name="TextBox 9">
            <a:extLst>
              <a:ext uri="{FF2B5EF4-FFF2-40B4-BE49-F238E27FC236}">
                <a16:creationId xmlns:a16="http://schemas.microsoft.com/office/drawing/2014/main" id="{9AA7597E-D2EB-DBAA-6D67-2FDCAA0BB3CD}"/>
              </a:ext>
            </a:extLst>
          </p:cNvPr>
          <p:cNvSpPr txBox="1"/>
          <p:nvPr/>
        </p:nvSpPr>
        <p:spPr>
          <a:xfrm>
            <a:off x="7758260" y="2468031"/>
            <a:ext cx="4176073" cy="3847207"/>
          </a:xfrm>
          <a:prstGeom prst="rect">
            <a:avLst/>
          </a:prstGeom>
          <a:noFill/>
        </p:spPr>
        <p:txBody>
          <a:bodyPr wrap="square" rtlCol="0">
            <a:spAutoFit/>
          </a:bodyPr>
          <a:lstStyle/>
          <a:p>
            <a:r>
              <a:rPr lang="en-US" sz="1400" b="1" dirty="0"/>
              <a:t>Key Dashboard and Reports:</a:t>
            </a:r>
          </a:p>
          <a:p>
            <a:endParaRPr lang="en-US" sz="1400" b="1" dirty="0"/>
          </a:p>
          <a:p>
            <a:pPr marL="171450" indent="-171450">
              <a:buFont typeface="Wingdings" panose="05000000000000000000" pitchFamily="2" charset="2"/>
              <a:buChar char="ü"/>
            </a:pPr>
            <a:r>
              <a:rPr lang="en-US" sz="1200" dirty="0"/>
              <a:t>Ratings by Total Titles: Visual representation of average ratings categorized by movies and TV shows.</a:t>
            </a:r>
          </a:p>
          <a:p>
            <a:pPr marL="171450" indent="-171450">
              <a:buFont typeface="Wingdings" panose="05000000000000000000" pitchFamily="2" charset="2"/>
              <a:buChar char="ü"/>
            </a:pPr>
            <a:r>
              <a:rPr lang="en-US" sz="1200" dirty="0"/>
              <a:t>Genres by Total Titles: Bar graph showing the distribution of titles among various genres, such as dramas, comedies, and international Movies.</a:t>
            </a:r>
          </a:p>
          <a:p>
            <a:pPr marL="171450" indent="-171450">
              <a:buFont typeface="Wingdings" panose="05000000000000000000" pitchFamily="2" charset="2"/>
              <a:buChar char="ü"/>
            </a:pPr>
            <a:r>
              <a:rPr lang="en-US" sz="1200" dirty="0"/>
              <a:t>Top 10 Performing Directors: A leaderboard highlighting the best-performing directors based on the number of titles released.</a:t>
            </a:r>
          </a:p>
          <a:p>
            <a:pPr marL="171450" indent="-171450">
              <a:buFont typeface="Wingdings" panose="05000000000000000000" pitchFamily="2" charset="2"/>
              <a:buChar char="ü"/>
            </a:pPr>
            <a:r>
              <a:rPr lang="en-US" sz="1200" dirty="0"/>
              <a:t>Total Movies and TV Shows by Release Year: The Area chart illustrating the number of titles released each year from 2000 to 2021, showcasing growth trends.</a:t>
            </a:r>
          </a:p>
          <a:p>
            <a:pPr marL="171450" indent="-171450">
              <a:buFont typeface="Wingdings" panose="05000000000000000000" pitchFamily="2" charset="2"/>
              <a:buChar char="ü"/>
            </a:pPr>
            <a:r>
              <a:rPr lang="en-US" sz="1200" dirty="0"/>
              <a:t>Interactivity: Slicers and filters to drill down into specific attributes (e.g., release year, Month, country).</a:t>
            </a:r>
          </a:p>
          <a:p>
            <a:endParaRPr lang="en-US" sz="1200" dirty="0"/>
          </a:p>
          <a:p>
            <a:pPr marL="171450" indent="-171450">
              <a:buFont typeface="Wingdings" panose="05000000000000000000" pitchFamily="2" charset="2"/>
              <a:buChar char="ü"/>
            </a:pPr>
            <a:endParaRPr lang="en-US" sz="1200" dirty="0"/>
          </a:p>
        </p:txBody>
      </p:sp>
    </p:spTree>
    <p:extLst>
      <p:ext uri="{BB962C8B-B14F-4D97-AF65-F5344CB8AC3E}">
        <p14:creationId xmlns:p14="http://schemas.microsoft.com/office/powerpoint/2010/main" val="323590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6281-EC84-FFE5-8B53-5FFF2389A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70DC1-3D32-F373-5556-D1BEBC4C0E59}"/>
              </a:ext>
            </a:extLst>
          </p:cNvPr>
          <p:cNvSpPr>
            <a:spLocks noGrp="1"/>
          </p:cNvSpPr>
          <p:nvPr>
            <p:ph type="title"/>
          </p:nvPr>
        </p:nvSpPr>
        <p:spPr/>
        <p:txBody>
          <a:bodyPr/>
          <a:lstStyle/>
          <a:p>
            <a:r>
              <a:rPr lang="en-IN" dirty="0"/>
              <a:t>Power BI Dashboard Overview</a:t>
            </a:r>
          </a:p>
        </p:txBody>
      </p:sp>
      <p:pic>
        <p:nvPicPr>
          <p:cNvPr id="7" name="Picture 6">
            <a:extLst>
              <a:ext uri="{FF2B5EF4-FFF2-40B4-BE49-F238E27FC236}">
                <a16:creationId xmlns:a16="http://schemas.microsoft.com/office/drawing/2014/main" id="{F8810015-6D85-B8F0-606A-BF5EB880331E}"/>
              </a:ext>
            </a:extLst>
          </p:cNvPr>
          <p:cNvPicPr>
            <a:picLocks noChangeAspect="1"/>
          </p:cNvPicPr>
          <p:nvPr/>
        </p:nvPicPr>
        <p:blipFill>
          <a:blip r:embed="rId2"/>
          <a:stretch>
            <a:fillRect/>
          </a:stretch>
        </p:blipFill>
        <p:spPr>
          <a:xfrm>
            <a:off x="527030" y="2422988"/>
            <a:ext cx="7136962" cy="4264772"/>
          </a:xfrm>
          <a:prstGeom prst="rect">
            <a:avLst/>
          </a:prstGeom>
        </p:spPr>
      </p:pic>
      <p:sp>
        <p:nvSpPr>
          <p:cNvPr id="4" name="Content Placeholder 3">
            <a:extLst>
              <a:ext uri="{FF2B5EF4-FFF2-40B4-BE49-F238E27FC236}">
                <a16:creationId xmlns:a16="http://schemas.microsoft.com/office/drawing/2014/main" id="{171694D5-4250-E70F-1514-80E34848CB44}"/>
              </a:ext>
            </a:extLst>
          </p:cNvPr>
          <p:cNvSpPr>
            <a:spLocks noGrp="1"/>
          </p:cNvSpPr>
          <p:nvPr>
            <p:ph idx="1"/>
          </p:nvPr>
        </p:nvSpPr>
        <p:spPr>
          <a:xfrm>
            <a:off x="7795260" y="2422988"/>
            <a:ext cx="4016526" cy="4264772"/>
          </a:xfrm>
        </p:spPr>
        <p:txBody>
          <a:bodyPr>
            <a:normAutofit/>
          </a:bodyPr>
          <a:lstStyle/>
          <a:p>
            <a:pPr marL="0" indent="0">
              <a:buNone/>
            </a:pPr>
            <a:r>
              <a:rPr lang="en-US" sz="1400" b="1" dirty="0">
                <a:solidFill>
                  <a:schemeClr val="tx1"/>
                </a:solidFill>
              </a:rPr>
              <a:t>Key Dashboard and Reports:</a:t>
            </a:r>
          </a:p>
          <a:p>
            <a:pPr>
              <a:buClrTx/>
              <a:buFont typeface="Wingdings" panose="05000000000000000000" pitchFamily="2" charset="2"/>
              <a:buChar char="ü"/>
            </a:pPr>
            <a:r>
              <a:rPr lang="en-US" sz="1200" dirty="0">
                <a:solidFill>
                  <a:schemeClr val="tx1"/>
                </a:solidFill>
              </a:rPr>
              <a:t>Decomposition Tree Visualization:</a:t>
            </a:r>
          </a:p>
          <a:p>
            <a:pPr>
              <a:buClrTx/>
              <a:buFont typeface="Wingdings" panose="05000000000000000000" pitchFamily="2" charset="2"/>
              <a:buChar char="ü"/>
            </a:pPr>
            <a:r>
              <a:rPr lang="en-US" sz="1200" dirty="0">
                <a:solidFill>
                  <a:schemeClr val="tx1"/>
                </a:solidFill>
              </a:rPr>
              <a:t>Genre Popularity : An interactive decomposition tree that visualizes genre popularity segmented by country, type (TV shows and movies), and rating. Users can drill down to explore how different genres perform across various countries and their average ratings.</a:t>
            </a:r>
          </a:p>
          <a:p>
            <a:pPr>
              <a:buClrTx/>
              <a:buFont typeface="Wingdings" panose="05000000000000000000" pitchFamily="2" charset="2"/>
              <a:buChar char="ü"/>
            </a:pPr>
            <a:r>
              <a:rPr lang="en-US" sz="1200" dirty="0">
                <a:solidFill>
                  <a:schemeClr val="tx1"/>
                </a:solidFill>
              </a:rPr>
              <a:t>Top 10 Countries : The </a:t>
            </a:r>
            <a:r>
              <a:rPr lang="en-US" sz="1200" dirty="0" err="1">
                <a:solidFill>
                  <a:schemeClr val="tx1"/>
                </a:solidFill>
              </a:rPr>
              <a:t>Treemap</a:t>
            </a:r>
            <a:r>
              <a:rPr lang="en-US" sz="1200" dirty="0">
                <a:solidFill>
                  <a:schemeClr val="tx1"/>
                </a:solidFill>
              </a:rPr>
              <a:t> showcasing the top 10 countries producing the most TV shows and movies, allowing for quick comparisons of content output and genre preference.</a:t>
            </a:r>
          </a:p>
          <a:p>
            <a:pPr>
              <a:buFont typeface="Wingdings" panose="05000000000000000000" pitchFamily="2" charset="2"/>
              <a:buChar char="ü"/>
            </a:pPr>
            <a:endParaRPr lang="en-US" sz="1200" dirty="0">
              <a:solidFill>
                <a:schemeClr val="tx1"/>
              </a:solidFill>
            </a:endParaRPr>
          </a:p>
          <a:p>
            <a:pPr>
              <a:buClrTx/>
            </a:pPr>
            <a:r>
              <a:rPr lang="en-US" sz="1200" b="1" dirty="0"/>
              <a:t> </a:t>
            </a:r>
            <a:r>
              <a:rPr lang="en-US" sz="1400" b="1" dirty="0"/>
              <a:t>GITHUB LINK    </a:t>
            </a:r>
            <a:r>
              <a:rPr lang="en-US" sz="1400" dirty="0"/>
              <a:t>https://github.com/BhagyasreeTambole</a:t>
            </a:r>
            <a:endParaRPr lang="en-US" sz="1400" b="1" dirty="0"/>
          </a:p>
          <a:p>
            <a:pPr marL="0" indent="0">
              <a:buNone/>
            </a:pPr>
            <a:endParaRPr lang="en-IN" dirty="0"/>
          </a:p>
        </p:txBody>
      </p:sp>
    </p:spTree>
    <p:extLst>
      <p:ext uri="{BB962C8B-B14F-4D97-AF65-F5344CB8AC3E}">
        <p14:creationId xmlns:p14="http://schemas.microsoft.com/office/powerpoint/2010/main" val="174664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8F3C-C610-E1A2-7414-F004C050B885}"/>
              </a:ext>
            </a:extLst>
          </p:cNvPr>
          <p:cNvSpPr>
            <a:spLocks noGrp="1"/>
          </p:cNvSpPr>
          <p:nvPr>
            <p:ph type="title"/>
          </p:nvPr>
        </p:nvSpPr>
        <p:spPr/>
        <p:txBody>
          <a:bodyPr/>
          <a:lstStyle/>
          <a:p>
            <a:r>
              <a:rPr lang="en-IN" dirty="0"/>
              <a:t>Key Insights and Findings</a:t>
            </a:r>
          </a:p>
        </p:txBody>
      </p:sp>
      <p:sp>
        <p:nvSpPr>
          <p:cNvPr id="3" name="Content Placeholder 2">
            <a:extLst>
              <a:ext uri="{FF2B5EF4-FFF2-40B4-BE49-F238E27FC236}">
                <a16:creationId xmlns:a16="http://schemas.microsoft.com/office/drawing/2014/main" id="{A994C6E6-012F-2251-5722-FA16BAB63FD4}"/>
              </a:ext>
            </a:extLst>
          </p:cNvPr>
          <p:cNvSpPr>
            <a:spLocks noGrp="1"/>
          </p:cNvSpPr>
          <p:nvPr>
            <p:ph idx="1"/>
          </p:nvPr>
        </p:nvSpPr>
        <p:spPr>
          <a:xfrm>
            <a:off x="1154954" y="2433817"/>
            <a:ext cx="8825659" cy="4306348"/>
          </a:xfrm>
        </p:spPr>
        <p:txBody>
          <a:bodyPr>
            <a:normAutofit/>
          </a:bodyPr>
          <a:lstStyle/>
          <a:p>
            <a:r>
              <a:rPr lang="en-US" sz="1400" b="1" dirty="0"/>
              <a:t>Content Split: </a:t>
            </a:r>
            <a:r>
              <a:rPr lang="en-US" sz="1200" dirty="0"/>
              <a:t>Netflix's catalog is dominated by movies, making up 68.36% of the total titles, while TV shows account for 31.64%.</a:t>
            </a:r>
            <a:endParaRPr lang="en-US" sz="1400" dirty="0"/>
          </a:p>
          <a:p>
            <a:r>
              <a:rPr lang="en-US" sz="1400" b="1" dirty="0"/>
              <a:t>Popular Genres: </a:t>
            </a:r>
            <a:r>
              <a:rPr lang="en-US" sz="1200" dirty="0"/>
              <a:t>The most common genres include International Movies, Dramas, and Comedies.</a:t>
            </a:r>
          </a:p>
          <a:p>
            <a:r>
              <a:rPr lang="en-US" sz="1400" b="1" dirty="0"/>
              <a:t>Top Directors: </a:t>
            </a:r>
            <a:r>
              <a:rPr lang="en-US" sz="1200" dirty="0"/>
              <a:t>The top-performing directors based on the number of titles are Cathy Garcia and Troy Miller.</a:t>
            </a:r>
          </a:p>
          <a:p>
            <a:pPr marL="0" indent="0">
              <a:buNone/>
            </a:pPr>
            <a:r>
              <a:rPr lang="en-US" sz="1400" dirty="0"/>
              <a:t>       </a:t>
            </a:r>
            <a:r>
              <a:rPr lang="en-US" sz="1400" b="1" dirty="0"/>
              <a:t>Release Trends:</a:t>
            </a:r>
          </a:p>
          <a:p>
            <a:r>
              <a:rPr lang="en-US" sz="1200" dirty="0"/>
              <a:t>In 2000, Netflix released only 33 movies and 4 TV shows.</a:t>
            </a:r>
          </a:p>
          <a:p>
            <a:r>
              <a:rPr lang="en-US" sz="1200" dirty="0"/>
              <a:t>There was a steady increase in content releases from 2000 to 2015.</a:t>
            </a:r>
          </a:p>
          <a:p>
            <a:r>
              <a:rPr lang="en-US" sz="1200" dirty="0"/>
              <a:t>From 2015 onwards, Netflix saw a rapid surge in the number of TV shows and movies released.</a:t>
            </a:r>
          </a:p>
          <a:p>
            <a:r>
              <a:rPr lang="en-US" sz="1400" b="1" dirty="0"/>
              <a:t>Leading Countries: </a:t>
            </a:r>
            <a:r>
              <a:rPr lang="en-US" sz="1200" dirty="0"/>
              <a:t>The top 10 countries producing Netflix content include the United States, India, and UK among others.</a:t>
            </a:r>
          </a:p>
          <a:p>
            <a:endParaRPr lang="en-IN" dirty="0"/>
          </a:p>
        </p:txBody>
      </p:sp>
    </p:spTree>
    <p:extLst>
      <p:ext uri="{BB962C8B-B14F-4D97-AF65-F5344CB8AC3E}">
        <p14:creationId xmlns:p14="http://schemas.microsoft.com/office/powerpoint/2010/main" val="277864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F1AC-2859-192A-1E4A-9C1CDBA7B44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09A8F02-54F0-1332-1EC8-1AE8DACA4241}"/>
              </a:ext>
            </a:extLst>
          </p:cNvPr>
          <p:cNvSpPr>
            <a:spLocks noGrp="1"/>
          </p:cNvSpPr>
          <p:nvPr>
            <p:ph idx="1"/>
          </p:nvPr>
        </p:nvSpPr>
        <p:spPr/>
        <p:txBody>
          <a:bodyPr/>
          <a:lstStyle/>
          <a:p>
            <a:pPr marL="0" indent="0">
              <a:buNone/>
            </a:pPr>
            <a:r>
              <a:rPr lang="en-US" dirty="0"/>
              <a:t>     </a:t>
            </a:r>
            <a:r>
              <a:rPr lang="en-US" b="1" dirty="0"/>
              <a:t>Summary of Insights:</a:t>
            </a:r>
          </a:p>
          <a:p>
            <a:r>
              <a:rPr lang="en-US" sz="1600" dirty="0"/>
              <a:t>Data analysis provides a clearer picture of viewer preferences.</a:t>
            </a:r>
          </a:p>
          <a:p>
            <a:pPr marL="0" indent="0">
              <a:buNone/>
            </a:pPr>
            <a:r>
              <a:rPr lang="en-US" b="1" dirty="0"/>
              <a:t>     Future Recommendations:</a:t>
            </a:r>
          </a:p>
          <a:p>
            <a:r>
              <a:rPr lang="en-US" sz="1600" dirty="0"/>
              <a:t>Tailor content offerings based on audience insights.</a:t>
            </a:r>
          </a:p>
          <a:p>
            <a:r>
              <a:rPr lang="en-US" sz="1600" dirty="0"/>
              <a:t>Monitor ongoing trends for continuous improvement.</a:t>
            </a:r>
          </a:p>
          <a:p>
            <a:endParaRPr lang="en-IN" dirty="0"/>
          </a:p>
        </p:txBody>
      </p:sp>
    </p:spTree>
    <p:extLst>
      <p:ext uri="{BB962C8B-B14F-4D97-AF65-F5344CB8AC3E}">
        <p14:creationId xmlns:p14="http://schemas.microsoft.com/office/powerpoint/2010/main" val="35360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BA78D4-AA4B-4360-9370-91B625387587}"/>
              </a:ext>
            </a:extLst>
          </p:cNvPr>
          <p:cNvSpPr txBox="1"/>
          <p:nvPr/>
        </p:nvSpPr>
        <p:spPr>
          <a:xfrm>
            <a:off x="2933700" y="3116580"/>
            <a:ext cx="4853940" cy="584775"/>
          </a:xfrm>
          <a:prstGeom prst="rect">
            <a:avLst/>
          </a:prstGeom>
          <a:noFill/>
        </p:spPr>
        <p:txBody>
          <a:bodyPr wrap="square" rtlCol="0">
            <a:spAutoFit/>
          </a:bodyPr>
          <a:lstStyle/>
          <a:p>
            <a:pPr algn="ctr"/>
            <a:r>
              <a:rPr lang="en-IN" sz="3200" b="1" dirty="0"/>
              <a:t>THANK YOU</a:t>
            </a:r>
          </a:p>
        </p:txBody>
      </p:sp>
    </p:spTree>
    <p:extLst>
      <p:ext uri="{BB962C8B-B14F-4D97-AF65-F5344CB8AC3E}">
        <p14:creationId xmlns:p14="http://schemas.microsoft.com/office/powerpoint/2010/main" val="412523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882B-6A32-A4D8-0E62-7337B06394B9}"/>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47DF726-954D-005B-9337-90781898F5CC}"/>
              </a:ext>
            </a:extLst>
          </p:cNvPr>
          <p:cNvSpPr>
            <a:spLocks noGrp="1"/>
          </p:cNvSpPr>
          <p:nvPr>
            <p:ph idx="1"/>
          </p:nvPr>
        </p:nvSpPr>
        <p:spPr>
          <a:xfrm>
            <a:off x="1154954" y="2486526"/>
            <a:ext cx="8825659" cy="3397805"/>
          </a:xfrm>
        </p:spPr>
        <p:txBody>
          <a:bodyPr/>
          <a:lstStyle/>
          <a:p>
            <a:r>
              <a:rPr lang="en-US" dirty="0"/>
              <a:t>Project Overview</a:t>
            </a:r>
          </a:p>
          <a:p>
            <a:r>
              <a:rPr lang="en-US" dirty="0"/>
              <a:t>Problem Statement</a:t>
            </a:r>
          </a:p>
          <a:p>
            <a:r>
              <a:rPr lang="en-US" dirty="0"/>
              <a:t>Data Source and Preparation</a:t>
            </a:r>
          </a:p>
          <a:p>
            <a:r>
              <a:rPr lang="en-US" dirty="0"/>
              <a:t>Dashboard Overview</a:t>
            </a:r>
          </a:p>
          <a:p>
            <a:r>
              <a:rPr lang="en-US" dirty="0"/>
              <a:t>Key Findings</a:t>
            </a:r>
          </a:p>
          <a:p>
            <a:r>
              <a:rPr lang="en-US" dirty="0"/>
              <a:t>Conclusion</a:t>
            </a:r>
            <a:endParaRPr lang="en-IN" dirty="0"/>
          </a:p>
        </p:txBody>
      </p:sp>
    </p:spTree>
    <p:extLst>
      <p:ext uri="{BB962C8B-B14F-4D97-AF65-F5344CB8AC3E}">
        <p14:creationId xmlns:p14="http://schemas.microsoft.com/office/powerpoint/2010/main" val="365007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EFFF-1789-1E9A-16A2-4CAEAAC06640}"/>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3C6BB16-4C72-613D-CE12-7E44B5282837}"/>
              </a:ext>
            </a:extLst>
          </p:cNvPr>
          <p:cNvSpPr>
            <a:spLocks noGrp="1"/>
          </p:cNvSpPr>
          <p:nvPr>
            <p:ph idx="1"/>
          </p:nvPr>
        </p:nvSpPr>
        <p:spPr/>
        <p:txBody>
          <a:bodyPr>
            <a:normAutofit/>
          </a:bodyPr>
          <a:lstStyle/>
          <a:p>
            <a:r>
              <a:rPr lang="en-US" dirty="0"/>
              <a:t>The objective of this project is to analyze employee attrition trends, identify factors influencing attrition, and visualize key insights using Power BI.</a:t>
            </a:r>
          </a:p>
          <a:p>
            <a:pPr marL="0" indent="0">
              <a:buNone/>
            </a:pPr>
            <a:r>
              <a:rPr lang="en-US" b="1" dirty="0"/>
              <a:t>     Scope:</a:t>
            </a:r>
          </a:p>
          <a:p>
            <a:r>
              <a:rPr lang="en-US" dirty="0"/>
              <a:t>Analysis of employee attrition data over a specific period.</a:t>
            </a:r>
          </a:p>
          <a:p>
            <a:r>
              <a:rPr lang="en-US" dirty="0"/>
              <a:t>Visualization of key metrics like attrition rate, departments, demographics, and other influencing factors.</a:t>
            </a:r>
          </a:p>
          <a:p>
            <a:pPr marL="0" indent="0">
              <a:buNone/>
            </a:pPr>
            <a:r>
              <a:rPr lang="en-US" dirty="0"/>
              <a:t>      </a:t>
            </a:r>
            <a:r>
              <a:rPr lang="en-US" b="1" dirty="0"/>
              <a:t>Tools Used:</a:t>
            </a:r>
            <a:endParaRPr lang="en-US" dirty="0"/>
          </a:p>
          <a:p>
            <a:r>
              <a:rPr lang="en-US" dirty="0"/>
              <a:t>Power BI for data visualization.</a:t>
            </a:r>
          </a:p>
        </p:txBody>
      </p:sp>
    </p:spTree>
    <p:extLst>
      <p:ext uri="{BB962C8B-B14F-4D97-AF65-F5344CB8AC3E}">
        <p14:creationId xmlns:p14="http://schemas.microsoft.com/office/powerpoint/2010/main" val="278962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94B4-5B71-BB09-38B2-D5F1B59B06E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8BE4989-3981-DA9E-AF49-92C29CECDB17}"/>
              </a:ext>
            </a:extLst>
          </p:cNvPr>
          <p:cNvSpPr>
            <a:spLocks noGrp="1"/>
          </p:cNvSpPr>
          <p:nvPr>
            <p:ph idx="1"/>
          </p:nvPr>
        </p:nvSpPr>
        <p:spPr/>
        <p:txBody>
          <a:bodyPr/>
          <a:lstStyle/>
          <a:p>
            <a:pPr marL="0" indent="0">
              <a:buNone/>
            </a:pPr>
            <a:r>
              <a:rPr lang="en-US" dirty="0"/>
              <a:t>     </a:t>
            </a:r>
            <a:r>
              <a:rPr lang="en-US" b="1" dirty="0"/>
              <a:t>Business Challenge:</a:t>
            </a:r>
          </a:p>
          <a:p>
            <a:r>
              <a:rPr lang="en-US" dirty="0"/>
              <a:t>High employee turnover results in increased costs for recruitment, training, and loss of institutional knowledge.</a:t>
            </a:r>
          </a:p>
          <a:p>
            <a:endParaRPr lang="en-US" dirty="0"/>
          </a:p>
          <a:p>
            <a:pPr marL="0" indent="0">
              <a:buNone/>
            </a:pPr>
            <a:r>
              <a:rPr lang="en-US" dirty="0"/>
              <a:t>      </a:t>
            </a:r>
            <a:r>
              <a:rPr lang="en-US" b="1" dirty="0"/>
              <a:t>Key Question:</a:t>
            </a:r>
          </a:p>
          <a:p>
            <a:r>
              <a:rPr lang="en-US" dirty="0"/>
              <a:t>What factors are driving employee attrition, and how can the company retain top talent?</a:t>
            </a:r>
          </a:p>
          <a:p>
            <a:endParaRPr lang="en-IN" dirty="0"/>
          </a:p>
        </p:txBody>
      </p:sp>
    </p:spTree>
    <p:extLst>
      <p:ext uri="{BB962C8B-B14F-4D97-AF65-F5344CB8AC3E}">
        <p14:creationId xmlns:p14="http://schemas.microsoft.com/office/powerpoint/2010/main" val="2020121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0D6A-F270-2AB0-8BA2-C66F4FA1371C}"/>
              </a:ext>
            </a:extLst>
          </p:cNvPr>
          <p:cNvSpPr>
            <a:spLocks noGrp="1"/>
          </p:cNvSpPr>
          <p:nvPr>
            <p:ph type="title"/>
          </p:nvPr>
        </p:nvSpPr>
        <p:spPr/>
        <p:txBody>
          <a:bodyPr/>
          <a:lstStyle/>
          <a:p>
            <a:r>
              <a:rPr lang="en-IN" dirty="0"/>
              <a:t>Data Source &amp; Preparation</a:t>
            </a:r>
          </a:p>
        </p:txBody>
      </p:sp>
      <p:sp>
        <p:nvSpPr>
          <p:cNvPr id="3" name="Content Placeholder 2">
            <a:extLst>
              <a:ext uri="{FF2B5EF4-FFF2-40B4-BE49-F238E27FC236}">
                <a16:creationId xmlns:a16="http://schemas.microsoft.com/office/drawing/2014/main" id="{CA8C6A40-7A90-A418-8476-F8092B72BCEC}"/>
              </a:ext>
            </a:extLst>
          </p:cNvPr>
          <p:cNvSpPr>
            <a:spLocks noGrp="1"/>
          </p:cNvSpPr>
          <p:nvPr>
            <p:ph idx="1"/>
          </p:nvPr>
        </p:nvSpPr>
        <p:spPr/>
        <p:txBody>
          <a:bodyPr/>
          <a:lstStyle/>
          <a:p>
            <a:r>
              <a:rPr lang="en-IN" dirty="0"/>
              <a:t>Done data Cleaning, column profiling and removed unwanted columns </a:t>
            </a:r>
          </a:p>
          <a:p>
            <a:r>
              <a:rPr lang="en-IN" dirty="0"/>
              <a:t>Calculated Attrition count using conditional column and created Age group column and also salary slab column in power query editor for analysis.</a:t>
            </a:r>
          </a:p>
          <a:p>
            <a:r>
              <a:rPr lang="en-IN" dirty="0"/>
              <a:t>Loaded into Power BI Desktop for Visualization, created reports and built Interactive Dashboard.</a:t>
            </a:r>
          </a:p>
          <a:p>
            <a:r>
              <a:rPr lang="en-IN" dirty="0"/>
              <a:t>In Power BI Desktop created new columns to find average of total working years, average environment satisfaction and average job Satisfaction using DAX for analysis.</a:t>
            </a:r>
          </a:p>
          <a:p>
            <a:endParaRPr lang="en-IN" dirty="0"/>
          </a:p>
        </p:txBody>
      </p:sp>
    </p:spTree>
    <p:extLst>
      <p:ext uri="{BB962C8B-B14F-4D97-AF65-F5344CB8AC3E}">
        <p14:creationId xmlns:p14="http://schemas.microsoft.com/office/powerpoint/2010/main" val="198383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5009-E903-B35A-1AF7-F74485A27FD3}"/>
              </a:ext>
            </a:extLst>
          </p:cNvPr>
          <p:cNvSpPr>
            <a:spLocks noGrp="1"/>
          </p:cNvSpPr>
          <p:nvPr>
            <p:ph type="title"/>
          </p:nvPr>
        </p:nvSpPr>
        <p:spPr/>
        <p:txBody>
          <a:bodyPr/>
          <a:lstStyle/>
          <a:p>
            <a:r>
              <a:rPr lang="en-IN" dirty="0"/>
              <a:t>Power BI Dashboard Overview</a:t>
            </a:r>
          </a:p>
        </p:txBody>
      </p:sp>
      <p:sp>
        <p:nvSpPr>
          <p:cNvPr id="6" name="TextBox 5">
            <a:extLst>
              <a:ext uri="{FF2B5EF4-FFF2-40B4-BE49-F238E27FC236}">
                <a16:creationId xmlns:a16="http://schemas.microsoft.com/office/drawing/2014/main" id="{382D90D3-AC03-D9BA-27D5-32C23E28D516}"/>
              </a:ext>
            </a:extLst>
          </p:cNvPr>
          <p:cNvSpPr txBox="1"/>
          <p:nvPr/>
        </p:nvSpPr>
        <p:spPr>
          <a:xfrm>
            <a:off x="7729979" y="2591456"/>
            <a:ext cx="3971827" cy="3877985"/>
          </a:xfrm>
          <a:prstGeom prst="rect">
            <a:avLst/>
          </a:prstGeom>
          <a:noFill/>
        </p:spPr>
        <p:txBody>
          <a:bodyPr wrap="square" rtlCol="0">
            <a:spAutoFit/>
          </a:bodyPr>
          <a:lstStyle/>
          <a:p>
            <a:r>
              <a:rPr lang="en-US" sz="1400" b="1" dirty="0"/>
              <a:t>Key Dashboard and Reports:</a:t>
            </a:r>
          </a:p>
          <a:p>
            <a:endParaRPr lang="en-US" sz="1400" b="1" dirty="0"/>
          </a:p>
          <a:p>
            <a:pPr marL="285750" indent="-285750">
              <a:buFont typeface="Wingdings" panose="05000000000000000000" pitchFamily="2" charset="2"/>
              <a:buChar char="ü"/>
            </a:pPr>
            <a:r>
              <a:rPr lang="en-US" sz="1400" dirty="0"/>
              <a:t>Attrition Overview: General trends and overall attrition rate.</a:t>
            </a:r>
          </a:p>
          <a:p>
            <a:pPr marL="285750" indent="-285750">
              <a:buFont typeface="Wingdings" panose="05000000000000000000" pitchFamily="2" charset="2"/>
              <a:buChar char="ü"/>
            </a:pPr>
            <a:r>
              <a:rPr lang="en-US" sz="1400" dirty="0"/>
              <a:t>Department Analysis: Attrition rates by department.</a:t>
            </a:r>
          </a:p>
          <a:p>
            <a:pPr marL="285750" indent="-285750">
              <a:buFont typeface="Wingdings" panose="05000000000000000000" pitchFamily="2" charset="2"/>
              <a:buChar char="ü"/>
            </a:pPr>
            <a:r>
              <a:rPr lang="en-US" sz="1400" dirty="0"/>
              <a:t>Demographic Insights: Attrition by age, gender, and education.</a:t>
            </a:r>
          </a:p>
          <a:p>
            <a:pPr marL="285750" indent="-285750">
              <a:buFont typeface="Wingdings" panose="05000000000000000000" pitchFamily="2" charset="2"/>
              <a:buChar char="ü"/>
            </a:pPr>
            <a:r>
              <a:rPr lang="en-US" sz="1400" dirty="0"/>
              <a:t>Job Role and Performance: Attrition analysis based on employee Job role and performance rating.</a:t>
            </a:r>
          </a:p>
          <a:p>
            <a:pPr marL="285750" indent="-285750">
              <a:buFont typeface="Wingdings" panose="05000000000000000000" pitchFamily="2" charset="2"/>
              <a:buChar char="ü"/>
            </a:pPr>
            <a:r>
              <a:rPr lang="en-US" sz="1400" dirty="0"/>
              <a:t>Interactivity: Slicers and filters to drill down into specific attributes (e.g., department, age group).</a:t>
            </a:r>
          </a:p>
          <a:p>
            <a:endParaRPr lang="en-US" dirty="0"/>
          </a:p>
          <a:p>
            <a:r>
              <a:rPr lang="en-US" sz="1400" b="1" dirty="0"/>
              <a:t>GITHUB LINK : </a:t>
            </a:r>
            <a:r>
              <a:rPr lang="en-US" sz="1200" dirty="0"/>
              <a:t>https://github.com/BhagyasreeTambole</a:t>
            </a:r>
            <a:endParaRPr lang="en-US" dirty="0"/>
          </a:p>
        </p:txBody>
      </p:sp>
      <p:pic>
        <p:nvPicPr>
          <p:cNvPr id="10" name="Content Placeholder 9">
            <a:extLst>
              <a:ext uri="{FF2B5EF4-FFF2-40B4-BE49-F238E27FC236}">
                <a16:creationId xmlns:a16="http://schemas.microsoft.com/office/drawing/2014/main" id="{2B31D9C5-C523-2BD9-065B-AE4595873E40}"/>
              </a:ext>
            </a:extLst>
          </p:cNvPr>
          <p:cNvPicPr>
            <a:picLocks noGrp="1" noChangeAspect="1"/>
          </p:cNvPicPr>
          <p:nvPr>
            <p:ph idx="1"/>
          </p:nvPr>
        </p:nvPicPr>
        <p:blipFill>
          <a:blip r:embed="rId2"/>
          <a:stretch>
            <a:fillRect/>
          </a:stretch>
        </p:blipFill>
        <p:spPr>
          <a:xfrm>
            <a:off x="490194" y="2458604"/>
            <a:ext cx="6730738" cy="4099251"/>
          </a:xfrm>
        </p:spPr>
      </p:pic>
    </p:spTree>
    <p:extLst>
      <p:ext uri="{BB962C8B-B14F-4D97-AF65-F5344CB8AC3E}">
        <p14:creationId xmlns:p14="http://schemas.microsoft.com/office/powerpoint/2010/main" val="127720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C98D-2C4E-63EA-7F7E-433F8F2348D6}"/>
              </a:ext>
            </a:extLst>
          </p:cNvPr>
          <p:cNvSpPr>
            <a:spLocks noGrp="1"/>
          </p:cNvSpPr>
          <p:nvPr>
            <p:ph type="title"/>
          </p:nvPr>
        </p:nvSpPr>
        <p:spPr/>
        <p:txBody>
          <a:bodyPr/>
          <a:lstStyle/>
          <a:p>
            <a:r>
              <a:rPr lang="en-IN" dirty="0"/>
              <a:t>Key Insights and Findings on Attrition</a:t>
            </a:r>
          </a:p>
        </p:txBody>
      </p:sp>
      <p:sp>
        <p:nvSpPr>
          <p:cNvPr id="3" name="Content Placeholder 2">
            <a:extLst>
              <a:ext uri="{FF2B5EF4-FFF2-40B4-BE49-F238E27FC236}">
                <a16:creationId xmlns:a16="http://schemas.microsoft.com/office/drawing/2014/main" id="{BFAD74A5-7688-41F0-7268-1F18A75B4AD7}"/>
              </a:ext>
            </a:extLst>
          </p:cNvPr>
          <p:cNvSpPr>
            <a:spLocks noGrp="1"/>
          </p:cNvSpPr>
          <p:nvPr>
            <p:ph idx="1"/>
          </p:nvPr>
        </p:nvSpPr>
        <p:spPr>
          <a:xfrm>
            <a:off x="1154954" y="2362200"/>
            <a:ext cx="8825659" cy="3657600"/>
          </a:xfrm>
        </p:spPr>
        <p:txBody>
          <a:bodyPr>
            <a:normAutofit lnSpcReduction="10000"/>
          </a:bodyPr>
          <a:lstStyle/>
          <a:p>
            <a:r>
              <a:rPr lang="en-US" sz="1200" b="1" dirty="0"/>
              <a:t>Education-Related Attrition:</a:t>
            </a:r>
            <a:r>
              <a:rPr lang="en-US" sz="1200" dirty="0"/>
              <a:t> </a:t>
            </a:r>
            <a:r>
              <a:rPr lang="en-US" sz="1100" dirty="0"/>
              <a:t>Higher attrition rates are observed in employees with degrees in Life Sciences and Medical fields compared to other educational backgrounds.</a:t>
            </a:r>
          </a:p>
          <a:p>
            <a:r>
              <a:rPr lang="en-US" sz="1200" b="1" dirty="0"/>
              <a:t>Age-Related Attrition: </a:t>
            </a:r>
            <a:r>
              <a:rPr lang="en-US" sz="1100" dirty="0"/>
              <a:t>Employees aged 26-35 and 18-25 exhibit higher attrition, indicating potential challenges in retention among younger and early-career professionals.</a:t>
            </a:r>
          </a:p>
          <a:p>
            <a:r>
              <a:rPr lang="en-US" sz="1200" b="1" dirty="0"/>
              <a:t>Salary Influence on Attrition: </a:t>
            </a:r>
            <a:r>
              <a:rPr lang="en-US" sz="1100" dirty="0"/>
              <a:t>Attrition is notably high in the salary brackets of 20k-40k and 40k-60k, suggesting potential dissatisfaction or better opportunities in these ranges.</a:t>
            </a:r>
          </a:p>
          <a:p>
            <a:r>
              <a:rPr lang="en-US" sz="1200" b="1" dirty="0"/>
              <a:t>Tenure at Company: </a:t>
            </a:r>
            <a:r>
              <a:rPr lang="en-US" sz="1100" dirty="0"/>
              <a:t>Significant attrition occurs at 1 year, 2 years, and 10 years, highlighting critical points where employees are more likely to leave.</a:t>
            </a:r>
          </a:p>
          <a:p>
            <a:r>
              <a:rPr lang="en-US" sz="1200" b="1" dirty="0"/>
              <a:t>Departmental Trends: </a:t>
            </a:r>
            <a:r>
              <a:rPr lang="en-US" sz="1100" dirty="0"/>
              <a:t>The Research and Development and Sales departments experience the highest attrition rates, while Human Resources shows relatively lower turnover.</a:t>
            </a:r>
          </a:p>
          <a:p>
            <a:r>
              <a:rPr lang="en-US" sz="1200" b="1" dirty="0"/>
              <a:t>Job Role Attrition: </a:t>
            </a:r>
            <a:r>
              <a:rPr lang="en-US" sz="1100" dirty="0"/>
              <a:t>Key roles with high attrition include Sales Executive, Research Scientist, and Laboratory Technician, pointing to potential role-specific challenges.</a:t>
            </a:r>
          </a:p>
          <a:p>
            <a:r>
              <a:rPr lang="en-US" sz="1200" b="1" dirty="0"/>
              <a:t>Job Satisfaction Ratings: </a:t>
            </a:r>
            <a:r>
              <a:rPr lang="en-US" sz="1100" dirty="0"/>
              <a:t>Despite being in high attrition roles, employees in the Research Scientist and Laboratory Technician positions report higher job satisfaction, while Sales Executives frequently rate their satisfaction at 1 or 2, indicating dissatisfaction.</a:t>
            </a:r>
          </a:p>
          <a:p>
            <a:r>
              <a:rPr lang="en-US" sz="1200" b="1" dirty="0"/>
              <a:t>Gender Distribution: </a:t>
            </a:r>
            <a:r>
              <a:rPr lang="en-US" sz="1100" dirty="0"/>
              <a:t>Male employees show higher attrition (408) compared to female employees (249), suggesting a need for targeted retention strategies.</a:t>
            </a:r>
            <a:endParaRPr lang="en-IN" sz="1100" dirty="0"/>
          </a:p>
        </p:txBody>
      </p:sp>
    </p:spTree>
    <p:extLst>
      <p:ext uri="{BB962C8B-B14F-4D97-AF65-F5344CB8AC3E}">
        <p14:creationId xmlns:p14="http://schemas.microsoft.com/office/powerpoint/2010/main" val="291812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6FAC-7401-FC54-CCBC-849BB4DD60C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73DD655-3C45-6789-D4D1-3B72FF49CB5B}"/>
              </a:ext>
            </a:extLst>
          </p:cNvPr>
          <p:cNvSpPr>
            <a:spLocks noGrp="1"/>
          </p:cNvSpPr>
          <p:nvPr>
            <p:ph idx="1"/>
          </p:nvPr>
        </p:nvSpPr>
        <p:spPr/>
        <p:txBody>
          <a:bodyPr>
            <a:normAutofit fontScale="92500" lnSpcReduction="10000"/>
          </a:bodyPr>
          <a:lstStyle/>
          <a:p>
            <a:pPr marL="0" indent="0">
              <a:buNone/>
            </a:pPr>
            <a:r>
              <a:rPr lang="en-US" dirty="0"/>
              <a:t>     </a:t>
            </a:r>
            <a:r>
              <a:rPr lang="en-US" b="1" dirty="0"/>
              <a:t>Conclusion:</a:t>
            </a:r>
          </a:p>
          <a:p>
            <a:r>
              <a:rPr lang="en-US" dirty="0"/>
              <a:t>The analysis shows that younger employees, especially those in Life Sciences and Sales, are leaving the company at higher rates. It's clear that salary and job satisfaction play big roles in their decisions to stay or go.</a:t>
            </a:r>
          </a:p>
          <a:p>
            <a:endParaRPr lang="en-US" dirty="0"/>
          </a:p>
          <a:p>
            <a:pPr marL="0" indent="0">
              <a:buNone/>
            </a:pPr>
            <a:r>
              <a:rPr lang="en-US" dirty="0"/>
              <a:t>     </a:t>
            </a:r>
            <a:r>
              <a:rPr lang="en-US" b="1" dirty="0"/>
              <a:t>Recommendations:</a:t>
            </a:r>
          </a:p>
          <a:p>
            <a:r>
              <a:rPr lang="en-US" dirty="0"/>
              <a:t>To keep our talent, we should focus on younger workers and those earning between 20k-60k, providing them with better support and growth opportunities. Let’s also work on improving job satisfaction in Sales and Research and Development by listening to employee feedback. Lastly, addressing the higher attrition rates among men can help create a more inclusive workplace where everyone feels valued.</a:t>
            </a:r>
          </a:p>
          <a:p>
            <a:endParaRPr lang="en-IN" dirty="0"/>
          </a:p>
        </p:txBody>
      </p:sp>
    </p:spTree>
    <p:extLst>
      <p:ext uri="{BB962C8B-B14F-4D97-AF65-F5344CB8AC3E}">
        <p14:creationId xmlns:p14="http://schemas.microsoft.com/office/powerpoint/2010/main" val="268152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6675-34E4-743C-4FE2-967DD2981627}"/>
              </a:ext>
            </a:extLst>
          </p:cNvPr>
          <p:cNvSpPr>
            <a:spLocks noGrp="1"/>
          </p:cNvSpPr>
          <p:nvPr>
            <p:ph type="ctrTitle"/>
          </p:nvPr>
        </p:nvSpPr>
        <p:spPr>
          <a:xfrm>
            <a:off x="1154955" y="1411576"/>
            <a:ext cx="8825658" cy="2677648"/>
          </a:xfrm>
        </p:spPr>
        <p:txBody>
          <a:bodyPr/>
          <a:lstStyle/>
          <a:p>
            <a:r>
              <a:rPr lang="en-IN" dirty="0"/>
              <a:t>Netflix Data Analysis</a:t>
            </a:r>
          </a:p>
        </p:txBody>
      </p:sp>
      <p:sp>
        <p:nvSpPr>
          <p:cNvPr id="3" name="Subtitle 2">
            <a:extLst>
              <a:ext uri="{FF2B5EF4-FFF2-40B4-BE49-F238E27FC236}">
                <a16:creationId xmlns:a16="http://schemas.microsoft.com/office/drawing/2014/main" id="{4B95EC66-78F9-5F7E-4628-3ACA2E35B350}"/>
              </a:ext>
            </a:extLst>
          </p:cNvPr>
          <p:cNvSpPr>
            <a:spLocks noGrp="1"/>
          </p:cNvSpPr>
          <p:nvPr>
            <p:ph type="subTitle" idx="1"/>
          </p:nvPr>
        </p:nvSpPr>
        <p:spPr>
          <a:xfrm>
            <a:off x="1154955" y="4089224"/>
            <a:ext cx="8825658" cy="1434884"/>
          </a:xfrm>
        </p:spPr>
        <p:txBody>
          <a:bodyPr/>
          <a:lstStyle/>
          <a:p>
            <a:r>
              <a:rPr lang="en-IN" b="1" dirty="0"/>
              <a:t>Name : T Bhagya </a:t>
            </a:r>
            <a:r>
              <a:rPr lang="en-IN" b="1" dirty="0" err="1"/>
              <a:t>sree</a:t>
            </a:r>
            <a:endParaRPr lang="en-IN" b="1" dirty="0"/>
          </a:p>
          <a:p>
            <a:r>
              <a:rPr lang="en-IN" b="1" dirty="0"/>
              <a:t>Date : 08-10-2024</a:t>
            </a:r>
          </a:p>
          <a:p>
            <a:endParaRPr lang="en-IN" dirty="0"/>
          </a:p>
        </p:txBody>
      </p:sp>
    </p:spTree>
    <p:extLst>
      <p:ext uri="{BB962C8B-B14F-4D97-AF65-F5344CB8AC3E}">
        <p14:creationId xmlns:p14="http://schemas.microsoft.com/office/powerpoint/2010/main" val="1794182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267</TotalTime>
  <Words>1379</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Wingdings</vt:lpstr>
      <vt:lpstr>Wingdings 3</vt:lpstr>
      <vt:lpstr>Ion Boardroom</vt:lpstr>
      <vt:lpstr>Attrition Data Analysis</vt:lpstr>
      <vt:lpstr>Agenda</vt:lpstr>
      <vt:lpstr>Objective</vt:lpstr>
      <vt:lpstr>Problem Statement</vt:lpstr>
      <vt:lpstr>Data Source &amp; Preparation</vt:lpstr>
      <vt:lpstr>Power BI Dashboard Overview</vt:lpstr>
      <vt:lpstr>Key Insights and Findings on Attrition</vt:lpstr>
      <vt:lpstr>Conclusion</vt:lpstr>
      <vt:lpstr>Netflix Data Analysis</vt:lpstr>
      <vt:lpstr>Agenda</vt:lpstr>
      <vt:lpstr>Overview of Netflix </vt:lpstr>
      <vt:lpstr>Project Objective</vt:lpstr>
      <vt:lpstr>Tools Used/Power BI Features Utilized</vt:lpstr>
      <vt:lpstr>Tools Used/Power BI Features Utilized</vt:lpstr>
      <vt:lpstr>Power BI Dashboard Overview</vt:lpstr>
      <vt:lpstr>Power BI Dashboard Overview</vt:lpstr>
      <vt:lpstr>Key Insights and Findings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bhagyasree tambole</dc:creator>
  <cp:lastModifiedBy>bhagyasree tambole</cp:lastModifiedBy>
  <cp:revision>17</cp:revision>
  <dcterms:created xsi:type="dcterms:W3CDTF">2024-10-08T13:04:24Z</dcterms:created>
  <dcterms:modified xsi:type="dcterms:W3CDTF">2024-10-08T17:31:45Z</dcterms:modified>
</cp:coreProperties>
</file>