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40A56-1A91-476D-9E65-5A58D69AD28B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AABDE-D217-44CA-B444-4AF9009B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3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ABDE-D217-44CA-B444-4AF9009B48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3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05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18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58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23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20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03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56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69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8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68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3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08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39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1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47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AC60D4-A301-46A5-BFB1-A87D9141BE09}" type="datetimeFigureOut">
              <a:rPr lang="en-IN" smtClean="0"/>
              <a:t>18-06-2024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31310D-C51E-4906-A76F-8F98A86DDBE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412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8FA1E-4D90-6BDB-E6E6-AC502C4779CF}"/>
              </a:ext>
            </a:extLst>
          </p:cNvPr>
          <p:cNvSpPr txBox="1"/>
          <p:nvPr/>
        </p:nvSpPr>
        <p:spPr>
          <a:xfrm>
            <a:off x="1894787" y="2351988"/>
            <a:ext cx="9370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Century" panose="02040604050505020304" pitchFamily="18" charset="0"/>
              </a:rPr>
              <a:t>EXPLORATORY DATA ANALYSIS - RETAIL</a:t>
            </a:r>
          </a:p>
        </p:txBody>
      </p:sp>
    </p:spTree>
    <p:extLst>
      <p:ext uri="{BB962C8B-B14F-4D97-AF65-F5344CB8AC3E}">
        <p14:creationId xmlns:p14="http://schemas.microsoft.com/office/powerpoint/2010/main" val="142111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8FA1E-4D90-6BDB-E6E6-AC502C4779CF}"/>
              </a:ext>
            </a:extLst>
          </p:cNvPr>
          <p:cNvSpPr txBox="1"/>
          <p:nvPr/>
        </p:nvSpPr>
        <p:spPr>
          <a:xfrm>
            <a:off x="1410878" y="1286759"/>
            <a:ext cx="9370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entury" panose="02040604050505020304" pitchFamily="18" charset="0"/>
              </a:rPr>
              <a:t>Situation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Century" panose="02040604050505020304" pitchFamily="18" charset="0"/>
              </a:rPr>
              <a:t>Perform Exploratory Data Analysis on dataset ‘SampleSuperstore’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Century" panose="02040604050505020304" pitchFamily="18" charset="0"/>
              </a:rPr>
              <a:t>What all business problems can we derive by exploring the data </a:t>
            </a:r>
          </a:p>
          <a:p>
            <a:endParaRPr lang="en-IN" sz="2400" b="1" dirty="0">
              <a:latin typeface="Century" panose="02040604050505020304" pitchFamily="18" charset="0"/>
            </a:endParaRPr>
          </a:p>
          <a:p>
            <a:r>
              <a:rPr lang="en-IN" sz="2800" b="1" dirty="0">
                <a:latin typeface="Century" panose="02040604050505020304" pitchFamily="18" charset="0"/>
              </a:rPr>
              <a:t>Challenges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Century" panose="02040604050505020304" pitchFamily="18" charset="0"/>
              </a:rPr>
              <a:t>As a business manager try to find out the weak areas to work to make more profit.</a:t>
            </a:r>
          </a:p>
        </p:txBody>
      </p:sp>
    </p:spTree>
    <p:extLst>
      <p:ext uri="{BB962C8B-B14F-4D97-AF65-F5344CB8AC3E}">
        <p14:creationId xmlns:p14="http://schemas.microsoft.com/office/powerpoint/2010/main" val="354872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8FA1E-4D90-6BDB-E6E6-AC502C4779CF}"/>
              </a:ext>
            </a:extLst>
          </p:cNvPr>
          <p:cNvSpPr txBox="1"/>
          <p:nvPr/>
        </p:nvSpPr>
        <p:spPr>
          <a:xfrm>
            <a:off x="421065" y="400639"/>
            <a:ext cx="62154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entury" panose="02040604050505020304" pitchFamily="18" charset="0"/>
              </a:rPr>
              <a:t>Insights :-</a:t>
            </a:r>
          </a:p>
          <a:p>
            <a:endParaRPr lang="en-IN" sz="2800" b="1" dirty="0">
              <a:latin typeface="Century" panose="02040604050505020304" pitchFamily="18" charset="0"/>
            </a:endParaRPr>
          </a:p>
          <a:p>
            <a:r>
              <a:rPr lang="en-IN" sz="2800" b="1" dirty="0">
                <a:latin typeface="Century" panose="02040604050505020304" pitchFamily="18" charset="0"/>
              </a:rPr>
              <a:t>Total Sales by Top 5 States &amp; Bottom 5 States</a:t>
            </a:r>
          </a:p>
          <a:p>
            <a:r>
              <a:rPr lang="en-IN" sz="2000" b="1" dirty="0">
                <a:latin typeface="Century" panose="02040604050505020304" pitchFamily="18" charset="0"/>
              </a:rPr>
              <a:t>As we analyzed the data</a:t>
            </a:r>
            <a:r>
              <a:rPr lang="en-IN" sz="2800" b="1" dirty="0">
                <a:latin typeface="Century" panose="02040604050505020304" pitchFamily="18" charset="0"/>
              </a:rPr>
              <a:t> </a:t>
            </a:r>
            <a:r>
              <a:rPr lang="en-IN" sz="2400" b="1" dirty="0">
                <a:latin typeface="Century" panose="02040604050505020304" pitchFamily="18" charset="0"/>
              </a:rPr>
              <a:t>we can find out 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that California takes top place with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$4,57,687.63 in sales followed by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New York, Texas, Washington, and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Pennsylvania. 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In the meantime we can see that North Dakota has lowest number in sales with $919.91 followed by the West Virginia, Maine, South Dakota, and Wyoming.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267A33-49DF-DD19-A50A-1986AD8BD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10966"/>
              </p:ext>
            </p:extLst>
          </p:nvPr>
        </p:nvGraphicFramePr>
        <p:xfrm>
          <a:off x="7720552" y="1197204"/>
          <a:ext cx="3487917" cy="165911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37432">
                  <a:extLst>
                    <a:ext uri="{9D8B030D-6E8A-4147-A177-3AD203B41FA5}">
                      <a16:colId xmlns:a16="http://schemas.microsoft.com/office/drawing/2014/main" val="637551815"/>
                    </a:ext>
                  </a:extLst>
                </a:gridCol>
                <a:gridCol w="1216299">
                  <a:extLst>
                    <a:ext uri="{9D8B030D-6E8A-4147-A177-3AD203B41FA5}">
                      <a16:colId xmlns:a16="http://schemas.microsoft.com/office/drawing/2014/main" val="157480389"/>
                    </a:ext>
                  </a:extLst>
                </a:gridCol>
                <a:gridCol w="1234186">
                  <a:extLst>
                    <a:ext uri="{9D8B030D-6E8A-4147-A177-3AD203B41FA5}">
                      <a16:colId xmlns:a16="http://schemas.microsoft.com/office/drawing/2014/main" val="1744884609"/>
                    </a:ext>
                  </a:extLst>
                </a:gridCol>
              </a:tblGrid>
              <a:tr h="276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States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6229180"/>
                  </a:ext>
                </a:extLst>
              </a:tr>
              <a:tr h="276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California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$ 4,57,687.63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76,381.39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9811125"/>
                  </a:ext>
                </a:extLst>
              </a:tr>
              <a:tr h="276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 York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$ 3,10,876.27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74,038.55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2414389"/>
                  </a:ext>
                </a:extLst>
              </a:tr>
              <a:tr h="276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Texas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$ 1,70,188.05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-25,729.36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8938726"/>
                  </a:ext>
                </a:extLst>
              </a:tr>
              <a:tr h="276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Washington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$ 1,38,641.27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33,402.65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222885"/>
                  </a:ext>
                </a:extLst>
              </a:tr>
              <a:tr h="276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Pennsylvania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$ 1,16,511.91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-15,559.96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592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F4B99D-6739-6BB0-B8A9-0F5FB7858216}"/>
              </a:ext>
            </a:extLst>
          </p:cNvPr>
          <p:cNvSpPr txBox="1"/>
          <p:nvPr/>
        </p:nvSpPr>
        <p:spPr>
          <a:xfrm>
            <a:off x="7720551" y="546755"/>
            <a:ext cx="348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Sales by Top 5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C6310-C28E-81F5-1A36-196BCEC074BE}"/>
              </a:ext>
            </a:extLst>
          </p:cNvPr>
          <p:cNvSpPr txBox="1"/>
          <p:nvPr/>
        </p:nvSpPr>
        <p:spPr>
          <a:xfrm>
            <a:off x="7489594" y="3494960"/>
            <a:ext cx="394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Sales by Bottom 5 States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FB834E-2A4B-8EA5-D3B8-C780E8882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30284"/>
              </p:ext>
            </p:extLst>
          </p:nvPr>
        </p:nvGraphicFramePr>
        <p:xfrm>
          <a:off x="7720550" y="4200491"/>
          <a:ext cx="3487917" cy="166298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08010">
                  <a:extLst>
                    <a:ext uri="{9D8B030D-6E8A-4147-A177-3AD203B41FA5}">
                      <a16:colId xmlns:a16="http://schemas.microsoft.com/office/drawing/2014/main" val="3498694313"/>
                    </a:ext>
                  </a:extLst>
                </a:gridCol>
                <a:gridCol w="1105925">
                  <a:extLst>
                    <a:ext uri="{9D8B030D-6E8A-4147-A177-3AD203B41FA5}">
                      <a16:colId xmlns:a16="http://schemas.microsoft.com/office/drawing/2014/main" val="367016833"/>
                    </a:ext>
                  </a:extLst>
                </a:gridCol>
                <a:gridCol w="1173982">
                  <a:extLst>
                    <a:ext uri="{9D8B030D-6E8A-4147-A177-3AD203B41FA5}">
                      <a16:colId xmlns:a16="http://schemas.microsoft.com/office/drawing/2014/main" val="888463157"/>
                    </a:ext>
                  </a:extLst>
                </a:gridCol>
              </a:tblGrid>
              <a:tr h="27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States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375900"/>
                  </a:ext>
                </a:extLst>
              </a:tr>
              <a:tr h="27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North Dakota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919.91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  230.15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5224669"/>
                  </a:ext>
                </a:extLst>
              </a:tr>
              <a:tr h="27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West Virginia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1,209.82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  185.92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1048178"/>
                  </a:ext>
                </a:extLst>
              </a:tr>
              <a:tr h="27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Maine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1,270.53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  454.49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4284783"/>
                  </a:ext>
                </a:extLst>
              </a:tr>
              <a:tr h="27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South Dakota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1,315.56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  394.83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9083130"/>
                  </a:ext>
                </a:extLst>
              </a:tr>
              <a:tr h="27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Wyoming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1,603.14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  100.20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8481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73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8FA1E-4D90-6BDB-E6E6-AC502C4779CF}"/>
              </a:ext>
            </a:extLst>
          </p:cNvPr>
          <p:cNvSpPr txBox="1"/>
          <p:nvPr/>
        </p:nvSpPr>
        <p:spPr>
          <a:xfrm>
            <a:off x="421065" y="400639"/>
            <a:ext cx="62154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entury" panose="02040604050505020304" pitchFamily="18" charset="0"/>
              </a:rPr>
              <a:t>Insights :-</a:t>
            </a:r>
          </a:p>
          <a:p>
            <a:endParaRPr lang="en-IN" sz="2800" b="1" dirty="0">
              <a:latin typeface="Century" panose="02040604050505020304" pitchFamily="18" charset="0"/>
            </a:endParaRPr>
          </a:p>
          <a:p>
            <a:r>
              <a:rPr lang="en-IN" sz="2800" b="1" dirty="0">
                <a:latin typeface="Century" panose="02040604050505020304" pitchFamily="18" charset="0"/>
              </a:rPr>
              <a:t>Total Profit by Top 5 States &amp; Bottom 5 States</a:t>
            </a:r>
          </a:p>
          <a:p>
            <a:r>
              <a:rPr lang="en-IN" sz="2000" b="1" dirty="0">
                <a:latin typeface="Century" panose="02040604050505020304" pitchFamily="18" charset="0"/>
              </a:rPr>
              <a:t>As we analyzed the data</a:t>
            </a:r>
            <a:r>
              <a:rPr lang="en-IN" sz="2800" b="1" dirty="0">
                <a:latin typeface="Century" panose="02040604050505020304" pitchFamily="18" charset="0"/>
              </a:rPr>
              <a:t> </a:t>
            </a:r>
            <a:r>
              <a:rPr lang="en-IN" sz="2400" b="1" dirty="0">
                <a:latin typeface="Century" panose="02040604050505020304" pitchFamily="18" charset="0"/>
              </a:rPr>
              <a:t>we can find out 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that California takes top place with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$76,381.63 in profit followed by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New York, Washington, Michigan and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Virginia. 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In the meantime we can see that Texas has lowest number in profit with                -$25,729.36 followed by the Ohio, Pennsylvania, Illinois, and North Carolina.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4B99D-6739-6BB0-B8A9-0F5FB7858216}"/>
              </a:ext>
            </a:extLst>
          </p:cNvPr>
          <p:cNvSpPr txBox="1"/>
          <p:nvPr/>
        </p:nvSpPr>
        <p:spPr>
          <a:xfrm>
            <a:off x="7720551" y="546755"/>
            <a:ext cx="348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Profit by Top 5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C6310-C28E-81F5-1A36-196BCEC074BE}"/>
              </a:ext>
            </a:extLst>
          </p:cNvPr>
          <p:cNvSpPr txBox="1"/>
          <p:nvPr/>
        </p:nvSpPr>
        <p:spPr>
          <a:xfrm>
            <a:off x="7489594" y="3494960"/>
            <a:ext cx="394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Profit by Bottom 5 States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C20398-6BEA-048D-F083-B238E15D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45357"/>
              </p:ext>
            </p:extLst>
          </p:nvPr>
        </p:nvGraphicFramePr>
        <p:xfrm>
          <a:off x="7720550" y="1350477"/>
          <a:ext cx="3487918" cy="17132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37432">
                  <a:extLst>
                    <a:ext uri="{9D8B030D-6E8A-4147-A177-3AD203B41FA5}">
                      <a16:colId xmlns:a16="http://schemas.microsoft.com/office/drawing/2014/main" val="1885890211"/>
                    </a:ext>
                  </a:extLst>
                </a:gridCol>
                <a:gridCol w="1216300">
                  <a:extLst>
                    <a:ext uri="{9D8B030D-6E8A-4147-A177-3AD203B41FA5}">
                      <a16:colId xmlns:a16="http://schemas.microsoft.com/office/drawing/2014/main" val="2763091507"/>
                    </a:ext>
                  </a:extLst>
                </a:gridCol>
                <a:gridCol w="1234186">
                  <a:extLst>
                    <a:ext uri="{9D8B030D-6E8A-4147-A177-3AD203B41FA5}">
                      <a16:colId xmlns:a16="http://schemas.microsoft.com/office/drawing/2014/main" val="1738915483"/>
                    </a:ext>
                  </a:extLst>
                </a:gridCol>
              </a:tblGrid>
              <a:tr h="285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States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 Sum of Sales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5081315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California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76,381.39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$ 4,57,687.63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2399564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 York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74,038.55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$ 3,10,876.27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873856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Washington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33,402.65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$ 1,38,641.27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3770718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Michigan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24,463.19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76,269.61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725244"/>
                  </a:ext>
                </a:extLst>
              </a:tr>
              <a:tr h="285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Virginia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18,597.95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70,636.72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26677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6A06C5-D722-A442-2340-61E9473E2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24220"/>
              </p:ext>
            </p:extLst>
          </p:nvPr>
        </p:nvGraphicFramePr>
        <p:xfrm>
          <a:off x="7720550" y="4410242"/>
          <a:ext cx="3487918" cy="162270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08011">
                  <a:extLst>
                    <a:ext uri="{9D8B030D-6E8A-4147-A177-3AD203B41FA5}">
                      <a16:colId xmlns:a16="http://schemas.microsoft.com/office/drawing/2014/main" val="761989317"/>
                    </a:ext>
                  </a:extLst>
                </a:gridCol>
                <a:gridCol w="1105925">
                  <a:extLst>
                    <a:ext uri="{9D8B030D-6E8A-4147-A177-3AD203B41FA5}">
                      <a16:colId xmlns:a16="http://schemas.microsoft.com/office/drawing/2014/main" val="315040391"/>
                    </a:ext>
                  </a:extLst>
                </a:gridCol>
                <a:gridCol w="1173982">
                  <a:extLst>
                    <a:ext uri="{9D8B030D-6E8A-4147-A177-3AD203B41FA5}">
                      <a16:colId xmlns:a16="http://schemas.microsoft.com/office/drawing/2014/main" val="952279394"/>
                    </a:ext>
                  </a:extLst>
                </a:gridCol>
              </a:tblGrid>
              <a:tr h="2704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States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 Sum of Sales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6796810"/>
                  </a:ext>
                </a:extLst>
              </a:tr>
              <a:tr h="2704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Texas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-25,729.36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$ 1,70,188.05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0463988"/>
                  </a:ext>
                </a:extLst>
              </a:tr>
              <a:tr h="2704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Ohio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-16,971.38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78,258.14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7237831"/>
                  </a:ext>
                </a:extLst>
              </a:tr>
              <a:tr h="2704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Pennsylvania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-15,559.96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$ 1,16,511.91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8664134"/>
                  </a:ext>
                </a:extLst>
              </a:tr>
              <a:tr h="2704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Illinois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-12,607.89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80,166.10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9556975"/>
                  </a:ext>
                </a:extLst>
              </a:tr>
              <a:tr h="2704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North Carolina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-7,490.91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55,603.16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875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4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8FA1E-4D90-6BDB-E6E6-AC502C4779CF}"/>
              </a:ext>
            </a:extLst>
          </p:cNvPr>
          <p:cNvSpPr txBox="1"/>
          <p:nvPr/>
        </p:nvSpPr>
        <p:spPr>
          <a:xfrm>
            <a:off x="421065" y="400639"/>
            <a:ext cx="415093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entury" panose="02040604050505020304" pitchFamily="18" charset="0"/>
              </a:rPr>
              <a:t>Insights :-</a:t>
            </a:r>
          </a:p>
          <a:p>
            <a:endParaRPr lang="en-IN" sz="2800" b="1" dirty="0">
              <a:latin typeface="Century" panose="02040604050505020304" pitchFamily="18" charset="0"/>
            </a:endParaRPr>
          </a:p>
          <a:p>
            <a:r>
              <a:rPr lang="en-IN" sz="2800" b="1" dirty="0">
                <a:latin typeface="Century" panose="02040604050505020304" pitchFamily="18" charset="0"/>
              </a:rPr>
              <a:t>Total Sales &amp; Profit by Category &amp; Sub Category</a:t>
            </a:r>
          </a:p>
          <a:p>
            <a:endParaRPr lang="en-IN" sz="2800" b="1" dirty="0">
              <a:latin typeface="Century" panose="02040604050505020304" pitchFamily="18" charset="0"/>
            </a:endParaRPr>
          </a:p>
          <a:p>
            <a:r>
              <a:rPr lang="en-IN" sz="2000" b="1" dirty="0">
                <a:latin typeface="Century" panose="02040604050505020304" pitchFamily="18" charset="0"/>
              </a:rPr>
              <a:t>As we look deeper in to the data we can see that Technology category has top in sales &amp; profit both.</a:t>
            </a:r>
          </a:p>
          <a:p>
            <a:r>
              <a:rPr lang="en-IN" sz="2000" b="1" dirty="0">
                <a:latin typeface="Century" panose="02040604050505020304" pitchFamily="18" charset="0"/>
              </a:rPr>
              <a:t>If we look more into the data we can see Phones sub category has top place with Fasteners in bottom place in the Sales.</a:t>
            </a:r>
          </a:p>
          <a:p>
            <a:r>
              <a:rPr lang="en-IN" sz="2000" b="1" dirty="0">
                <a:latin typeface="Century" panose="02040604050505020304" pitchFamily="18" charset="0"/>
              </a:rPr>
              <a:t>In the meantime we can see that Copiers is top in profit and Tables in the bottom place of the Profit of the Sub Category. </a:t>
            </a:r>
            <a:endParaRPr lang="en-IN" sz="2400" b="1" dirty="0">
              <a:latin typeface="Century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4B99D-6739-6BB0-B8A9-0F5FB7858216}"/>
              </a:ext>
            </a:extLst>
          </p:cNvPr>
          <p:cNvSpPr txBox="1"/>
          <p:nvPr/>
        </p:nvSpPr>
        <p:spPr>
          <a:xfrm>
            <a:off x="5316716" y="301832"/>
            <a:ext cx="677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Sales &amp; Profit by Category and Sub Category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C2AC04-7888-9F7B-44C2-81B6A145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6400"/>
              </p:ext>
            </p:extLst>
          </p:nvPr>
        </p:nvGraphicFramePr>
        <p:xfrm>
          <a:off x="6777871" y="1014882"/>
          <a:ext cx="3082565" cy="97417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57305">
                  <a:extLst>
                    <a:ext uri="{9D8B030D-6E8A-4147-A177-3AD203B41FA5}">
                      <a16:colId xmlns:a16="http://schemas.microsoft.com/office/drawing/2014/main" val="682977642"/>
                    </a:ext>
                  </a:extLst>
                </a:gridCol>
                <a:gridCol w="1012630">
                  <a:extLst>
                    <a:ext uri="{9D8B030D-6E8A-4147-A177-3AD203B41FA5}">
                      <a16:colId xmlns:a16="http://schemas.microsoft.com/office/drawing/2014/main" val="881684156"/>
                    </a:ext>
                  </a:extLst>
                </a:gridCol>
                <a:gridCol w="1012630">
                  <a:extLst>
                    <a:ext uri="{9D8B030D-6E8A-4147-A177-3AD203B41FA5}">
                      <a16:colId xmlns:a16="http://schemas.microsoft.com/office/drawing/2014/main" val="1432169479"/>
                    </a:ext>
                  </a:extLst>
                </a:gridCol>
              </a:tblGrid>
              <a:tr h="243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Category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Sales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Profit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3197145"/>
                  </a:ext>
                </a:extLst>
              </a:tr>
              <a:tr h="243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$ 8,36,154.03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$ 1,45,454.95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265885"/>
                  </a:ext>
                </a:extLst>
              </a:tr>
              <a:tr h="243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Furniture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$ 7,41,999.80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18,451.27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195502"/>
                  </a:ext>
                </a:extLst>
              </a:tr>
              <a:tr h="243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Office Supplies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$ 7,19,047.03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$ 1,22,490.80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6533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0646A0-8225-F2D9-175F-9528B3E3B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0360"/>
              </p:ext>
            </p:extLst>
          </p:nvPr>
        </p:nvGraphicFramePr>
        <p:xfrm>
          <a:off x="5316716" y="2551278"/>
          <a:ext cx="2931738" cy="40048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5572">
                  <a:extLst>
                    <a:ext uri="{9D8B030D-6E8A-4147-A177-3AD203B41FA5}">
                      <a16:colId xmlns:a16="http://schemas.microsoft.com/office/drawing/2014/main" val="3119796260"/>
                    </a:ext>
                  </a:extLst>
                </a:gridCol>
                <a:gridCol w="963083">
                  <a:extLst>
                    <a:ext uri="{9D8B030D-6E8A-4147-A177-3AD203B41FA5}">
                      <a16:colId xmlns:a16="http://schemas.microsoft.com/office/drawing/2014/main" val="2144884526"/>
                    </a:ext>
                  </a:extLst>
                </a:gridCol>
                <a:gridCol w="963083">
                  <a:extLst>
                    <a:ext uri="{9D8B030D-6E8A-4147-A177-3AD203B41FA5}">
                      <a16:colId xmlns:a16="http://schemas.microsoft.com/office/drawing/2014/main" val="2078790876"/>
                    </a:ext>
                  </a:extLst>
                </a:gridCol>
              </a:tblGrid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Sub Category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Sales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Profit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333586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Phones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$ 3,30,007.05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44,515.73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6669787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$ 3,28,449.10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26,590.17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1317130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Storage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$ 2,23,843.61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21,278.83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057693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$ 2,06,965.53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-17,725.48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17257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Binders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$ 2,03,412.73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30,221.76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3100545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$ 1,89,238.63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3,384.76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2642727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Accessories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$ 1,67,380.32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41,936.64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358277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Copiers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$ 1,49,528.03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55,617.82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9228998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Bookcases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$ 1,14,880.00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-3,472.56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083359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Appliances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$ 1,07,532.16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18,138.01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774532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Furnishings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91,705.16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13,059.14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5232306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Paper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78,479.21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34,053.57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1672947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46,673.54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-1,189.10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137948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27,118.79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6,527.79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401400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Envelopes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16,476.40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6,964.18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60811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Labels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12,486.31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5,546.25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0355037"/>
                  </a:ext>
                </a:extLst>
              </a:tr>
              <a:tr h="222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Fasteners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3,024.28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        949.52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0788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25675B-46DA-9733-D42C-35C004EB258B}"/>
              </a:ext>
            </a:extLst>
          </p:cNvPr>
          <p:cNvSpPr txBox="1"/>
          <p:nvPr/>
        </p:nvSpPr>
        <p:spPr>
          <a:xfrm>
            <a:off x="6014302" y="2117333"/>
            <a:ext cx="12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D85E2-A5E8-BC54-31A8-97344276DD2A}"/>
              </a:ext>
            </a:extLst>
          </p:cNvPr>
          <p:cNvSpPr txBox="1"/>
          <p:nvPr/>
        </p:nvSpPr>
        <p:spPr>
          <a:xfrm>
            <a:off x="9808592" y="2117333"/>
            <a:ext cx="12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PROFIT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1493E5B-3E6A-02B7-716F-990D806F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72696"/>
              </p:ext>
            </p:extLst>
          </p:nvPr>
        </p:nvGraphicFramePr>
        <p:xfrm>
          <a:off x="8946040" y="2547993"/>
          <a:ext cx="2931737" cy="400817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83770">
                  <a:extLst>
                    <a:ext uri="{9D8B030D-6E8A-4147-A177-3AD203B41FA5}">
                      <a16:colId xmlns:a16="http://schemas.microsoft.com/office/drawing/2014/main" val="2814430382"/>
                    </a:ext>
                  </a:extLst>
                </a:gridCol>
                <a:gridCol w="903142">
                  <a:extLst>
                    <a:ext uri="{9D8B030D-6E8A-4147-A177-3AD203B41FA5}">
                      <a16:colId xmlns:a16="http://schemas.microsoft.com/office/drawing/2014/main" val="3516442773"/>
                    </a:ext>
                  </a:extLst>
                </a:gridCol>
                <a:gridCol w="944825">
                  <a:extLst>
                    <a:ext uri="{9D8B030D-6E8A-4147-A177-3AD203B41FA5}">
                      <a16:colId xmlns:a16="http://schemas.microsoft.com/office/drawing/2014/main" val="2362161772"/>
                    </a:ext>
                  </a:extLst>
                </a:gridCol>
              </a:tblGrid>
              <a:tr h="1774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Sub Category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Profit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 Sum of Sales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2846711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Copiers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55,617.82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$ 1,49,528.03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3181618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Phones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44,515.73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$ 3,30,007.05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891804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Accessories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41,936.64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$ 1,67,380.32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5868561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Paper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34,053.57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78,479.21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9347708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Binders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30,221.76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$ 2,03,412.73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3060439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26,590.17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$ 3,28,449.10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884047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Storage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21,278.83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$ 2,23,843.61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388859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Appliances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18,138.01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$ 1,07,532.16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4643551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Furnishings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13,059.14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91,705.16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7654617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Envelopes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6,964.18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16,476.40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5819074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6,527.79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27,118.79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9808317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Labels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5,546.25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12,486.31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945294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3,384.76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$ 1,89,238.63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3314249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Fasteners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  949.52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  3,024.28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095753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-1,189.10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46,673.54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2547665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Bookcases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   -3,472.56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$ 1,14,880.00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8976330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$ -17,725.48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$ 2,06,965.53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852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6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8FA1E-4D90-6BDB-E6E6-AC502C4779CF}"/>
              </a:ext>
            </a:extLst>
          </p:cNvPr>
          <p:cNvSpPr txBox="1"/>
          <p:nvPr/>
        </p:nvSpPr>
        <p:spPr>
          <a:xfrm>
            <a:off x="298515" y="108409"/>
            <a:ext cx="1160753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entury" panose="02040604050505020304" pitchFamily="18" charset="0"/>
              </a:rPr>
              <a:t>Findings 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The main factor for difference in Sales &amp; Profit is % of Discount.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With high % of Discount some States &amp; products are high in Sales but low in Profit.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We can see that only California &amp; New York are in top places in both Sales &amp; Profit.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Texas with 3</a:t>
            </a:r>
            <a:r>
              <a:rPr lang="en-IN" sz="2000" b="1" baseline="30000" dirty="0">
                <a:latin typeface="Century" panose="02040604050505020304" pitchFamily="18" charset="0"/>
              </a:rPr>
              <a:t>rd</a:t>
            </a:r>
            <a:r>
              <a:rPr lang="en-IN" sz="2000" b="1" dirty="0">
                <a:latin typeface="Century" panose="02040604050505020304" pitchFamily="18" charset="0"/>
              </a:rPr>
              <a:t> place in Sales is Bottom in Profit same with Pennsylvania with 5</a:t>
            </a:r>
            <a:r>
              <a:rPr lang="en-IN" sz="2000" b="1" baseline="30000" dirty="0">
                <a:latin typeface="Century" panose="02040604050505020304" pitchFamily="18" charset="0"/>
              </a:rPr>
              <a:t>th</a:t>
            </a:r>
            <a:r>
              <a:rPr lang="en-IN" sz="2000" b="1" dirty="0">
                <a:latin typeface="Century" panose="02040604050505020304" pitchFamily="18" charset="0"/>
              </a:rPr>
              <a:t> in Sales is Bottom 3</a:t>
            </a:r>
            <a:r>
              <a:rPr lang="en-IN" sz="2000" b="1" baseline="30000" dirty="0">
                <a:latin typeface="Century" panose="02040604050505020304" pitchFamily="18" charset="0"/>
              </a:rPr>
              <a:t>rd</a:t>
            </a:r>
            <a:r>
              <a:rPr lang="en-IN" sz="2000" b="1" dirty="0">
                <a:latin typeface="Century" panose="02040604050505020304" pitchFamily="18" charset="0"/>
              </a:rPr>
              <a:t> in Profit.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We can clearly see even with high number of Sales some states failed to achieve more Profit margin because of high % of discount on products.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Products related to category Technology is high in both Sales &amp; Profit.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The Furniture even with 2</a:t>
            </a:r>
            <a:r>
              <a:rPr lang="en-IN" sz="2000" b="1" baseline="30000" dirty="0">
                <a:latin typeface="Century" panose="02040604050505020304" pitchFamily="18" charset="0"/>
              </a:rPr>
              <a:t>nd</a:t>
            </a:r>
            <a:r>
              <a:rPr lang="en-IN" sz="2000" b="1" dirty="0">
                <a:latin typeface="Century" panose="02040604050505020304" pitchFamily="18" charset="0"/>
              </a:rPr>
              <a:t> in Sales has low Profit margin.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The trend also showcases in Sub Category with products high in Sales is low in Profit.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Century" panose="02040604050505020304" pitchFamily="18" charset="0"/>
              </a:rPr>
              <a:t>Phones is top place in Sales but Copiers is in top place in profit followed by Phones.</a:t>
            </a:r>
          </a:p>
          <a:p>
            <a:endParaRPr lang="en-IN" sz="2000" b="1" dirty="0">
              <a:latin typeface="Century" panose="02040604050505020304" pitchFamily="18" charset="0"/>
            </a:endParaRPr>
          </a:p>
          <a:p>
            <a:r>
              <a:rPr lang="en-IN" sz="3200" b="1" dirty="0">
                <a:latin typeface="Century" panose="02040604050505020304" pitchFamily="18" charset="0"/>
              </a:rPr>
              <a:t>Suggestion :-</a:t>
            </a:r>
          </a:p>
          <a:p>
            <a:r>
              <a:rPr lang="en-IN" sz="2400" b="1" dirty="0">
                <a:latin typeface="Century" panose="02040604050505020304" pitchFamily="18" charset="0"/>
              </a:rPr>
              <a:t>           </a:t>
            </a:r>
            <a:r>
              <a:rPr lang="en-IN" sz="2000" b="1" dirty="0">
                <a:latin typeface="Century" panose="02040604050505020304" pitchFamily="18" charset="0"/>
              </a:rPr>
              <a:t>The trend with high in Sales &amp; low in Profit is in both different Sates and products Category &amp; Sub Category due to various % of Discount. We have to look in to this trend and apply the methodology of low % of discount, which resulted even with low number of Sales the Profit margin is high, to the trend of high in sales &amp; low in profit across different States and products Sub Category.</a:t>
            </a:r>
          </a:p>
        </p:txBody>
      </p:sp>
    </p:spTree>
    <p:extLst>
      <p:ext uri="{BB962C8B-B14F-4D97-AF65-F5344CB8AC3E}">
        <p14:creationId xmlns:p14="http://schemas.microsoft.com/office/powerpoint/2010/main" val="327673203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100</TotalTime>
  <Words>1025</Words>
  <Application>Microsoft Office PowerPoint</Application>
  <PresentationFormat>Widescreen</PresentationFormat>
  <Paragraphs>245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BHAGYAVANTHA .R</dc:creator>
  <cp:lastModifiedBy>BHAGYAVANTHA .R</cp:lastModifiedBy>
  <cp:revision>3</cp:revision>
  <dcterms:created xsi:type="dcterms:W3CDTF">2024-06-15T11:57:56Z</dcterms:created>
  <dcterms:modified xsi:type="dcterms:W3CDTF">2024-06-18T13:03:15Z</dcterms:modified>
</cp:coreProperties>
</file>