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40A56-1A91-476D-9E65-5A58D69AD28B}" type="datetimeFigureOut">
              <a:rPr lang="en-IN" smtClean="0"/>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AABDE-D217-44CA-B444-4AF9009B48DD}" type="slidenum">
              <a:rPr lang="en-IN" smtClean="0"/>
              <a:t>‹#›</a:t>
            </a:fld>
            <a:endParaRPr lang="en-IN"/>
          </a:p>
        </p:txBody>
      </p:sp>
    </p:spTree>
    <p:extLst>
      <p:ext uri="{BB962C8B-B14F-4D97-AF65-F5344CB8AC3E}">
        <p14:creationId xmlns:p14="http://schemas.microsoft.com/office/powerpoint/2010/main" val="3437835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1AABDE-D217-44CA-B444-4AF9009B48DD}" type="slidenum">
              <a:rPr lang="en-IN" smtClean="0"/>
              <a:t>6</a:t>
            </a:fld>
            <a:endParaRPr lang="en-IN"/>
          </a:p>
        </p:txBody>
      </p:sp>
    </p:spTree>
    <p:extLst>
      <p:ext uri="{BB962C8B-B14F-4D97-AF65-F5344CB8AC3E}">
        <p14:creationId xmlns:p14="http://schemas.microsoft.com/office/powerpoint/2010/main" val="364903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45405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17418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3963585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923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993201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125037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198456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82669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10798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42168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177432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424008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101439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4571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3713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168047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C60D4-A301-46A5-BFB1-A87D9141BE09}" type="datetimeFigureOut">
              <a:rPr lang="en-IN" smtClean="0"/>
              <a:t>15-06-2024</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31310D-C51E-4906-A76F-8F98A86DDBEB}" type="slidenum">
              <a:rPr lang="en-IN" smtClean="0"/>
              <a:t>‹#›</a:t>
            </a:fld>
            <a:endParaRPr lang="en-IN" dirty="0"/>
          </a:p>
        </p:txBody>
      </p:sp>
    </p:spTree>
    <p:extLst>
      <p:ext uri="{BB962C8B-B14F-4D97-AF65-F5344CB8AC3E}">
        <p14:creationId xmlns:p14="http://schemas.microsoft.com/office/powerpoint/2010/main" val="2305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8AC60D4-A301-46A5-BFB1-A87D9141BE09}" type="datetimeFigureOut">
              <a:rPr lang="en-IN" smtClean="0"/>
              <a:t>15-06-2024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31310D-C51E-4906-A76F-8F98A86DDBEB}" type="slidenum">
              <a:rPr lang="en-IN" smtClean="0"/>
              <a:t>‹#›</a:t>
            </a:fld>
            <a:endParaRPr lang="en-IN" dirty="0"/>
          </a:p>
        </p:txBody>
      </p:sp>
    </p:spTree>
    <p:extLst>
      <p:ext uri="{BB962C8B-B14F-4D97-AF65-F5344CB8AC3E}">
        <p14:creationId xmlns:p14="http://schemas.microsoft.com/office/powerpoint/2010/main" val="2660412185"/>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1894787" y="2351988"/>
            <a:ext cx="9370243" cy="1938992"/>
          </a:xfrm>
          <a:prstGeom prst="rect">
            <a:avLst/>
          </a:prstGeom>
          <a:noFill/>
        </p:spPr>
        <p:txBody>
          <a:bodyPr wrap="square" rtlCol="0">
            <a:spAutoFit/>
          </a:bodyPr>
          <a:lstStyle/>
          <a:p>
            <a:r>
              <a:rPr lang="en-IN" sz="6000" b="1" dirty="0">
                <a:latin typeface="Century" panose="02040604050505020304" pitchFamily="18" charset="0"/>
              </a:rPr>
              <a:t>EXPLORATORY DATA ANALYSIS - RETAIL</a:t>
            </a:r>
          </a:p>
        </p:txBody>
      </p:sp>
    </p:spTree>
    <p:extLst>
      <p:ext uri="{BB962C8B-B14F-4D97-AF65-F5344CB8AC3E}">
        <p14:creationId xmlns:p14="http://schemas.microsoft.com/office/powerpoint/2010/main" val="142111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1410878" y="1286759"/>
            <a:ext cx="9370243" cy="3970318"/>
          </a:xfrm>
          <a:prstGeom prst="rect">
            <a:avLst/>
          </a:prstGeom>
          <a:noFill/>
        </p:spPr>
        <p:txBody>
          <a:bodyPr wrap="square" rtlCol="0">
            <a:spAutoFit/>
          </a:bodyPr>
          <a:lstStyle/>
          <a:p>
            <a:r>
              <a:rPr lang="en-IN" sz="3200" b="1" dirty="0">
                <a:latin typeface="Century" panose="02040604050505020304" pitchFamily="18" charset="0"/>
              </a:rPr>
              <a:t>Situation :-</a:t>
            </a:r>
          </a:p>
          <a:p>
            <a:pPr marL="342900" indent="-342900">
              <a:buFont typeface="Arial" panose="020B0604020202020204" pitchFamily="34" charset="0"/>
              <a:buChar char="•"/>
            </a:pPr>
            <a:r>
              <a:rPr lang="en-IN" sz="2800" b="1" dirty="0">
                <a:latin typeface="Century" panose="02040604050505020304" pitchFamily="18" charset="0"/>
              </a:rPr>
              <a:t>Perform Exploratory Data Analysis on dataset ‘SampleSuperstore’ </a:t>
            </a:r>
          </a:p>
          <a:p>
            <a:pPr marL="342900" indent="-342900">
              <a:buFont typeface="Arial" panose="020B0604020202020204" pitchFamily="34" charset="0"/>
              <a:buChar char="•"/>
            </a:pPr>
            <a:r>
              <a:rPr lang="en-IN" sz="2800" b="1" dirty="0">
                <a:latin typeface="Century" panose="02040604050505020304" pitchFamily="18" charset="0"/>
              </a:rPr>
              <a:t>What all business problems can we derive by exploring the data </a:t>
            </a:r>
          </a:p>
          <a:p>
            <a:endParaRPr lang="en-IN" sz="2400" b="1" dirty="0">
              <a:latin typeface="Century" panose="02040604050505020304" pitchFamily="18" charset="0"/>
            </a:endParaRPr>
          </a:p>
          <a:p>
            <a:r>
              <a:rPr lang="en-IN" sz="2800" b="1" dirty="0">
                <a:latin typeface="Century" panose="02040604050505020304" pitchFamily="18" charset="0"/>
              </a:rPr>
              <a:t>Challenges :-</a:t>
            </a:r>
          </a:p>
          <a:p>
            <a:pPr marL="342900" indent="-342900">
              <a:buFont typeface="Arial" panose="020B0604020202020204" pitchFamily="34" charset="0"/>
              <a:buChar char="•"/>
            </a:pPr>
            <a:r>
              <a:rPr lang="en-IN" sz="2800" b="1" dirty="0">
                <a:latin typeface="Century" panose="02040604050505020304" pitchFamily="18" charset="0"/>
              </a:rPr>
              <a:t>As a business manager try to find out the weak areas to work to make more profit.</a:t>
            </a:r>
          </a:p>
        </p:txBody>
      </p:sp>
    </p:spTree>
    <p:extLst>
      <p:ext uri="{BB962C8B-B14F-4D97-AF65-F5344CB8AC3E}">
        <p14:creationId xmlns:p14="http://schemas.microsoft.com/office/powerpoint/2010/main" val="354872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421065" y="400639"/>
            <a:ext cx="6215406" cy="5262979"/>
          </a:xfrm>
          <a:prstGeom prst="rect">
            <a:avLst/>
          </a:prstGeom>
          <a:noFill/>
        </p:spPr>
        <p:txBody>
          <a:bodyPr wrap="square" rtlCol="0">
            <a:spAutoFit/>
          </a:bodyPr>
          <a:lstStyle/>
          <a:p>
            <a:r>
              <a:rPr lang="en-IN" sz="3200" b="1" dirty="0">
                <a:latin typeface="Century" panose="02040604050505020304" pitchFamily="18" charset="0"/>
              </a:rPr>
              <a:t>Insights :-</a:t>
            </a:r>
          </a:p>
          <a:p>
            <a:endParaRPr lang="en-IN" sz="2800" b="1" dirty="0">
              <a:latin typeface="Century" panose="02040604050505020304" pitchFamily="18" charset="0"/>
            </a:endParaRPr>
          </a:p>
          <a:p>
            <a:r>
              <a:rPr lang="en-IN" sz="2800" b="1" dirty="0">
                <a:latin typeface="Century" panose="02040604050505020304" pitchFamily="18" charset="0"/>
              </a:rPr>
              <a:t>Total Sales by Top 5 States &amp; Bottom 5 States</a:t>
            </a:r>
          </a:p>
          <a:p>
            <a:r>
              <a:rPr lang="en-IN" sz="2000" b="1" dirty="0">
                <a:latin typeface="Century" panose="02040604050505020304" pitchFamily="18" charset="0"/>
              </a:rPr>
              <a:t>As we analyzed the data</a:t>
            </a:r>
            <a:r>
              <a:rPr lang="en-IN" sz="2800" b="1" dirty="0">
                <a:latin typeface="Century" panose="02040604050505020304" pitchFamily="18" charset="0"/>
              </a:rPr>
              <a:t> </a:t>
            </a:r>
            <a:r>
              <a:rPr lang="en-IN" sz="2400" b="1" dirty="0">
                <a:latin typeface="Century" panose="02040604050505020304" pitchFamily="18" charset="0"/>
              </a:rPr>
              <a:t>we can find out </a:t>
            </a:r>
          </a:p>
          <a:p>
            <a:r>
              <a:rPr lang="en-IN" sz="2400" b="1" dirty="0">
                <a:latin typeface="Century" panose="02040604050505020304" pitchFamily="18" charset="0"/>
              </a:rPr>
              <a:t>that California takes top place with</a:t>
            </a:r>
          </a:p>
          <a:p>
            <a:r>
              <a:rPr lang="en-IN" sz="2400" b="1" dirty="0">
                <a:latin typeface="Century" panose="02040604050505020304" pitchFamily="18" charset="0"/>
              </a:rPr>
              <a:t>$4,57,687.63 in sales followed by</a:t>
            </a:r>
          </a:p>
          <a:p>
            <a:r>
              <a:rPr lang="en-IN" sz="2400" b="1" dirty="0">
                <a:latin typeface="Century" panose="02040604050505020304" pitchFamily="18" charset="0"/>
              </a:rPr>
              <a:t>New York, Texas, Washington, and</a:t>
            </a:r>
          </a:p>
          <a:p>
            <a:r>
              <a:rPr lang="en-IN" sz="2400" b="1" dirty="0">
                <a:latin typeface="Century" panose="02040604050505020304" pitchFamily="18" charset="0"/>
              </a:rPr>
              <a:t>Pennsylvania. </a:t>
            </a:r>
          </a:p>
          <a:p>
            <a:r>
              <a:rPr lang="en-IN" sz="2400" b="1" dirty="0">
                <a:latin typeface="Century" panose="02040604050505020304" pitchFamily="18" charset="0"/>
              </a:rPr>
              <a:t>In the meantime we can see that North Dakota has lowest number in sales with $919.91 followed by the West Virginia, Maine, South Dakota, and Wyoming.</a:t>
            </a:r>
          </a:p>
        </p:txBody>
      </p:sp>
      <p:graphicFrame>
        <p:nvGraphicFramePr>
          <p:cNvPr id="2" name="Table 1">
            <a:extLst>
              <a:ext uri="{FF2B5EF4-FFF2-40B4-BE49-F238E27FC236}">
                <a16:creationId xmlns:a16="http://schemas.microsoft.com/office/drawing/2014/main" id="{3E267A33-49DF-DD19-A50A-1986AD8BD383}"/>
              </a:ext>
            </a:extLst>
          </p:cNvPr>
          <p:cNvGraphicFramePr>
            <a:graphicFrameLocks noGrp="1"/>
          </p:cNvGraphicFramePr>
          <p:nvPr>
            <p:extLst>
              <p:ext uri="{D42A27DB-BD31-4B8C-83A1-F6EECF244321}">
                <p14:modId xmlns:p14="http://schemas.microsoft.com/office/powerpoint/2010/main" val="1179710966"/>
              </p:ext>
            </p:extLst>
          </p:nvPr>
        </p:nvGraphicFramePr>
        <p:xfrm>
          <a:off x="7720552" y="1197204"/>
          <a:ext cx="3487917" cy="1659114"/>
        </p:xfrm>
        <a:graphic>
          <a:graphicData uri="http://schemas.openxmlformats.org/drawingml/2006/table">
            <a:tbl>
              <a:tblPr>
                <a:tableStyleId>{0505E3EF-67EA-436B-97B2-0124C06EBD24}</a:tableStyleId>
              </a:tblPr>
              <a:tblGrid>
                <a:gridCol w="1037432">
                  <a:extLst>
                    <a:ext uri="{9D8B030D-6E8A-4147-A177-3AD203B41FA5}">
                      <a16:colId xmlns:a16="http://schemas.microsoft.com/office/drawing/2014/main" val="637551815"/>
                    </a:ext>
                  </a:extLst>
                </a:gridCol>
                <a:gridCol w="1216299">
                  <a:extLst>
                    <a:ext uri="{9D8B030D-6E8A-4147-A177-3AD203B41FA5}">
                      <a16:colId xmlns:a16="http://schemas.microsoft.com/office/drawing/2014/main" val="157480389"/>
                    </a:ext>
                  </a:extLst>
                </a:gridCol>
                <a:gridCol w="1234186">
                  <a:extLst>
                    <a:ext uri="{9D8B030D-6E8A-4147-A177-3AD203B41FA5}">
                      <a16:colId xmlns:a16="http://schemas.microsoft.com/office/drawing/2014/main" val="1744884609"/>
                    </a:ext>
                  </a:extLst>
                </a:gridCol>
              </a:tblGrid>
              <a:tr h="276519">
                <a:tc>
                  <a:txBody>
                    <a:bodyPr/>
                    <a:lstStyle/>
                    <a:p>
                      <a:pPr algn="ctr" fontAlgn="b"/>
                      <a:r>
                        <a:rPr lang="en-IN" sz="1100" b="1" u="none" strike="noStrike" dirty="0">
                          <a:solidFill>
                            <a:srgbClr val="000000"/>
                          </a:solidFill>
                          <a:effectLst/>
                          <a:highlight>
                            <a:srgbClr val="D9E1F2"/>
                          </a:highlight>
                        </a:rPr>
                        <a:t>States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Sales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Profit</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226229180"/>
                  </a:ext>
                </a:extLst>
              </a:tr>
              <a:tr h="276519">
                <a:tc>
                  <a:txBody>
                    <a:bodyPr/>
                    <a:lstStyle/>
                    <a:p>
                      <a:pPr algn="ctr" fontAlgn="b"/>
                      <a:r>
                        <a:rPr lang="en-IN" sz="1100" b="0" u="none" strike="noStrike" dirty="0">
                          <a:solidFill>
                            <a:srgbClr val="000000"/>
                          </a:solidFill>
                          <a:effectLst/>
                        </a:rPr>
                        <a:t>California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$ 4,57,687.63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76,381.39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9811125"/>
                  </a:ext>
                </a:extLst>
              </a:tr>
              <a:tr h="276519">
                <a:tc>
                  <a:txBody>
                    <a:bodyPr/>
                    <a:lstStyle/>
                    <a:p>
                      <a:pPr algn="ctr" fontAlgn="b"/>
                      <a:r>
                        <a:rPr lang="en-IN" sz="1100" b="0" u="none" strike="noStrike" dirty="0">
                          <a:solidFill>
                            <a:srgbClr val="000000"/>
                          </a:solidFill>
                          <a:effectLst/>
                        </a:rPr>
                        <a:t>New York</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$ 3,10,876.27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74,038.55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2414389"/>
                  </a:ext>
                </a:extLst>
              </a:tr>
              <a:tr h="276519">
                <a:tc>
                  <a:txBody>
                    <a:bodyPr/>
                    <a:lstStyle/>
                    <a:p>
                      <a:pPr algn="ctr" fontAlgn="b"/>
                      <a:r>
                        <a:rPr lang="en-IN" sz="1100" b="0" u="none" strike="noStrike" dirty="0">
                          <a:solidFill>
                            <a:srgbClr val="000000"/>
                          </a:solidFill>
                          <a:effectLst/>
                        </a:rPr>
                        <a:t>Texas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$ 1,70,188.05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-25,729.36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8938726"/>
                  </a:ext>
                </a:extLst>
              </a:tr>
              <a:tr h="276519">
                <a:tc>
                  <a:txBody>
                    <a:bodyPr/>
                    <a:lstStyle/>
                    <a:p>
                      <a:pPr algn="ctr" fontAlgn="b"/>
                      <a:r>
                        <a:rPr lang="en-IN" sz="1100" b="0" u="none" strike="noStrike" dirty="0">
                          <a:solidFill>
                            <a:srgbClr val="000000"/>
                          </a:solidFill>
                          <a:effectLst/>
                        </a:rPr>
                        <a:t>Washington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$ 1,38,641.27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33,402.65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8222885"/>
                  </a:ext>
                </a:extLst>
              </a:tr>
              <a:tr h="276519">
                <a:tc>
                  <a:txBody>
                    <a:bodyPr/>
                    <a:lstStyle/>
                    <a:p>
                      <a:pPr algn="ctr" fontAlgn="b"/>
                      <a:r>
                        <a:rPr lang="en-IN" sz="1100" b="0" u="none" strike="noStrike" dirty="0">
                          <a:solidFill>
                            <a:srgbClr val="000000"/>
                          </a:solidFill>
                          <a:effectLst/>
                        </a:rPr>
                        <a:t>Pennsylvania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$ 1,16,511.91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-15,559.96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0592122"/>
                  </a:ext>
                </a:extLst>
              </a:tr>
            </a:tbl>
          </a:graphicData>
        </a:graphic>
      </p:graphicFrame>
      <p:sp>
        <p:nvSpPr>
          <p:cNvPr id="3" name="TextBox 2">
            <a:extLst>
              <a:ext uri="{FF2B5EF4-FFF2-40B4-BE49-F238E27FC236}">
                <a16:creationId xmlns:a16="http://schemas.microsoft.com/office/drawing/2014/main" id="{3EF4B99D-6739-6BB0-B8A9-0F5FB7858216}"/>
              </a:ext>
            </a:extLst>
          </p:cNvPr>
          <p:cNvSpPr txBox="1"/>
          <p:nvPr/>
        </p:nvSpPr>
        <p:spPr>
          <a:xfrm>
            <a:off x="7720551" y="546755"/>
            <a:ext cx="3487917" cy="523220"/>
          </a:xfrm>
          <a:prstGeom prst="rect">
            <a:avLst/>
          </a:prstGeom>
          <a:noFill/>
        </p:spPr>
        <p:txBody>
          <a:bodyPr wrap="square" rtlCol="0">
            <a:spAutoFit/>
          </a:bodyPr>
          <a:lstStyle/>
          <a:p>
            <a:r>
              <a:rPr lang="en-IN" sz="2800" dirty="0"/>
              <a:t>Sales by Top 5 States</a:t>
            </a:r>
          </a:p>
        </p:txBody>
      </p:sp>
      <p:sp>
        <p:nvSpPr>
          <p:cNvPr id="5" name="TextBox 4">
            <a:extLst>
              <a:ext uri="{FF2B5EF4-FFF2-40B4-BE49-F238E27FC236}">
                <a16:creationId xmlns:a16="http://schemas.microsoft.com/office/drawing/2014/main" id="{614C6310-C28E-81F5-1A36-196BCEC074BE}"/>
              </a:ext>
            </a:extLst>
          </p:cNvPr>
          <p:cNvSpPr txBox="1"/>
          <p:nvPr/>
        </p:nvSpPr>
        <p:spPr>
          <a:xfrm>
            <a:off x="7489594" y="3494960"/>
            <a:ext cx="3949830" cy="523220"/>
          </a:xfrm>
          <a:prstGeom prst="rect">
            <a:avLst/>
          </a:prstGeom>
          <a:noFill/>
        </p:spPr>
        <p:txBody>
          <a:bodyPr wrap="square" rtlCol="0">
            <a:spAutoFit/>
          </a:bodyPr>
          <a:lstStyle/>
          <a:p>
            <a:r>
              <a:rPr lang="en-IN" sz="2800" dirty="0"/>
              <a:t>Sales by Bottom 5 States</a:t>
            </a:r>
          </a:p>
        </p:txBody>
      </p:sp>
      <p:graphicFrame>
        <p:nvGraphicFramePr>
          <p:cNvPr id="6" name="Table 5">
            <a:extLst>
              <a:ext uri="{FF2B5EF4-FFF2-40B4-BE49-F238E27FC236}">
                <a16:creationId xmlns:a16="http://schemas.microsoft.com/office/drawing/2014/main" id="{92FB834E-2A4B-8EA5-D3B8-C780E888288F}"/>
              </a:ext>
            </a:extLst>
          </p:cNvPr>
          <p:cNvGraphicFramePr>
            <a:graphicFrameLocks noGrp="1"/>
          </p:cNvGraphicFramePr>
          <p:nvPr>
            <p:extLst>
              <p:ext uri="{D42A27DB-BD31-4B8C-83A1-F6EECF244321}">
                <p14:modId xmlns:p14="http://schemas.microsoft.com/office/powerpoint/2010/main" val="2213130284"/>
              </p:ext>
            </p:extLst>
          </p:nvPr>
        </p:nvGraphicFramePr>
        <p:xfrm>
          <a:off x="7720550" y="4200491"/>
          <a:ext cx="3487917" cy="1662984"/>
        </p:xfrm>
        <a:graphic>
          <a:graphicData uri="http://schemas.openxmlformats.org/drawingml/2006/table">
            <a:tbl>
              <a:tblPr>
                <a:tableStyleId>{0505E3EF-67EA-436B-97B2-0124C06EBD24}</a:tableStyleId>
              </a:tblPr>
              <a:tblGrid>
                <a:gridCol w="1208010">
                  <a:extLst>
                    <a:ext uri="{9D8B030D-6E8A-4147-A177-3AD203B41FA5}">
                      <a16:colId xmlns:a16="http://schemas.microsoft.com/office/drawing/2014/main" val="3498694313"/>
                    </a:ext>
                  </a:extLst>
                </a:gridCol>
                <a:gridCol w="1105925">
                  <a:extLst>
                    <a:ext uri="{9D8B030D-6E8A-4147-A177-3AD203B41FA5}">
                      <a16:colId xmlns:a16="http://schemas.microsoft.com/office/drawing/2014/main" val="367016833"/>
                    </a:ext>
                  </a:extLst>
                </a:gridCol>
                <a:gridCol w="1173982">
                  <a:extLst>
                    <a:ext uri="{9D8B030D-6E8A-4147-A177-3AD203B41FA5}">
                      <a16:colId xmlns:a16="http://schemas.microsoft.com/office/drawing/2014/main" val="888463157"/>
                    </a:ext>
                  </a:extLst>
                </a:gridCol>
              </a:tblGrid>
              <a:tr h="277164">
                <a:tc>
                  <a:txBody>
                    <a:bodyPr/>
                    <a:lstStyle/>
                    <a:p>
                      <a:pPr algn="ctr" fontAlgn="b"/>
                      <a:r>
                        <a:rPr lang="en-IN" sz="1100" b="1" u="none" strike="noStrike" dirty="0">
                          <a:solidFill>
                            <a:srgbClr val="000000"/>
                          </a:solidFill>
                          <a:effectLst/>
                          <a:highlight>
                            <a:srgbClr val="D9E1F2"/>
                          </a:highlight>
                        </a:rPr>
                        <a:t>States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Sales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Profit</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310375900"/>
                  </a:ext>
                </a:extLst>
              </a:tr>
              <a:tr h="277164">
                <a:tc>
                  <a:txBody>
                    <a:bodyPr/>
                    <a:lstStyle/>
                    <a:p>
                      <a:pPr algn="ctr" fontAlgn="b"/>
                      <a:r>
                        <a:rPr lang="en-IN" sz="1100" b="0" u="none" strike="noStrike" dirty="0">
                          <a:solidFill>
                            <a:srgbClr val="000000"/>
                          </a:solidFill>
                          <a:effectLst/>
                        </a:rPr>
                        <a:t>North Dakota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919.91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230.15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5224669"/>
                  </a:ext>
                </a:extLst>
              </a:tr>
              <a:tr h="277164">
                <a:tc>
                  <a:txBody>
                    <a:bodyPr/>
                    <a:lstStyle/>
                    <a:p>
                      <a:pPr algn="ctr" fontAlgn="b"/>
                      <a:r>
                        <a:rPr lang="en-IN" sz="1100" b="0" u="none" strike="noStrike" dirty="0">
                          <a:solidFill>
                            <a:srgbClr val="000000"/>
                          </a:solidFill>
                          <a:effectLst/>
                        </a:rPr>
                        <a:t>West Virginia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1,209.82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185.92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1048178"/>
                  </a:ext>
                </a:extLst>
              </a:tr>
              <a:tr h="277164">
                <a:tc>
                  <a:txBody>
                    <a:bodyPr/>
                    <a:lstStyle/>
                    <a:p>
                      <a:pPr algn="ctr" fontAlgn="b"/>
                      <a:r>
                        <a:rPr lang="en-IN" sz="1100" b="0" u="none" strike="noStrike" dirty="0">
                          <a:solidFill>
                            <a:srgbClr val="000000"/>
                          </a:solidFill>
                          <a:effectLst/>
                        </a:rPr>
                        <a:t>Maine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1,270.53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454.49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4284783"/>
                  </a:ext>
                </a:extLst>
              </a:tr>
              <a:tr h="277164">
                <a:tc>
                  <a:txBody>
                    <a:bodyPr/>
                    <a:lstStyle/>
                    <a:p>
                      <a:pPr algn="ctr" fontAlgn="b"/>
                      <a:r>
                        <a:rPr lang="en-IN" sz="1100" b="0" u="none" strike="noStrike" dirty="0">
                          <a:solidFill>
                            <a:srgbClr val="000000"/>
                          </a:solidFill>
                          <a:effectLst/>
                        </a:rPr>
                        <a:t>South Dakota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1,315.56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394.83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9083130"/>
                  </a:ext>
                </a:extLst>
              </a:tr>
              <a:tr h="277164">
                <a:tc>
                  <a:txBody>
                    <a:bodyPr/>
                    <a:lstStyle/>
                    <a:p>
                      <a:pPr algn="ctr" fontAlgn="b"/>
                      <a:r>
                        <a:rPr lang="en-IN" sz="1100" b="0" u="none" strike="noStrike" dirty="0">
                          <a:solidFill>
                            <a:srgbClr val="000000"/>
                          </a:solidFill>
                          <a:effectLst/>
                        </a:rPr>
                        <a:t>Wyoming</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1,603.14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100.20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8481607"/>
                  </a:ext>
                </a:extLst>
              </a:tr>
            </a:tbl>
          </a:graphicData>
        </a:graphic>
      </p:graphicFrame>
    </p:spTree>
    <p:extLst>
      <p:ext uri="{BB962C8B-B14F-4D97-AF65-F5344CB8AC3E}">
        <p14:creationId xmlns:p14="http://schemas.microsoft.com/office/powerpoint/2010/main" val="409873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421065" y="400639"/>
            <a:ext cx="6215406" cy="5632311"/>
          </a:xfrm>
          <a:prstGeom prst="rect">
            <a:avLst/>
          </a:prstGeom>
          <a:noFill/>
        </p:spPr>
        <p:txBody>
          <a:bodyPr wrap="square" rtlCol="0">
            <a:spAutoFit/>
          </a:bodyPr>
          <a:lstStyle/>
          <a:p>
            <a:r>
              <a:rPr lang="en-IN" sz="3200" b="1" dirty="0">
                <a:latin typeface="Century" panose="02040604050505020304" pitchFamily="18" charset="0"/>
              </a:rPr>
              <a:t>Insights :-</a:t>
            </a:r>
          </a:p>
          <a:p>
            <a:endParaRPr lang="en-IN" sz="2800" b="1" dirty="0">
              <a:latin typeface="Century" panose="02040604050505020304" pitchFamily="18" charset="0"/>
            </a:endParaRPr>
          </a:p>
          <a:p>
            <a:r>
              <a:rPr lang="en-IN" sz="2800" b="1" dirty="0">
                <a:latin typeface="Century" panose="02040604050505020304" pitchFamily="18" charset="0"/>
              </a:rPr>
              <a:t>Total Profit by Top 5 States &amp; Bottom 5 States</a:t>
            </a:r>
          </a:p>
          <a:p>
            <a:r>
              <a:rPr lang="en-IN" sz="2000" b="1" dirty="0">
                <a:latin typeface="Century" panose="02040604050505020304" pitchFamily="18" charset="0"/>
              </a:rPr>
              <a:t>As we analyzed the data</a:t>
            </a:r>
            <a:r>
              <a:rPr lang="en-IN" sz="2800" b="1" dirty="0">
                <a:latin typeface="Century" panose="02040604050505020304" pitchFamily="18" charset="0"/>
              </a:rPr>
              <a:t> </a:t>
            </a:r>
            <a:r>
              <a:rPr lang="en-IN" sz="2400" b="1" dirty="0">
                <a:latin typeface="Century" panose="02040604050505020304" pitchFamily="18" charset="0"/>
              </a:rPr>
              <a:t>we can find out </a:t>
            </a:r>
          </a:p>
          <a:p>
            <a:r>
              <a:rPr lang="en-IN" sz="2400" b="1" dirty="0">
                <a:latin typeface="Century" panose="02040604050505020304" pitchFamily="18" charset="0"/>
              </a:rPr>
              <a:t>that California takes top place with</a:t>
            </a:r>
          </a:p>
          <a:p>
            <a:r>
              <a:rPr lang="en-IN" sz="2400" b="1" dirty="0">
                <a:latin typeface="Century" panose="02040604050505020304" pitchFamily="18" charset="0"/>
              </a:rPr>
              <a:t>$76,381.63 in profit followed by</a:t>
            </a:r>
          </a:p>
          <a:p>
            <a:r>
              <a:rPr lang="en-IN" sz="2400" b="1" dirty="0">
                <a:latin typeface="Century" panose="02040604050505020304" pitchFamily="18" charset="0"/>
              </a:rPr>
              <a:t>New York, Washington, Michigan and</a:t>
            </a:r>
          </a:p>
          <a:p>
            <a:r>
              <a:rPr lang="en-IN" sz="2400" b="1" dirty="0">
                <a:latin typeface="Century" panose="02040604050505020304" pitchFamily="18" charset="0"/>
              </a:rPr>
              <a:t>Virginia. </a:t>
            </a:r>
          </a:p>
          <a:p>
            <a:r>
              <a:rPr lang="en-IN" sz="2400" b="1" dirty="0">
                <a:latin typeface="Century" panose="02040604050505020304" pitchFamily="18" charset="0"/>
              </a:rPr>
              <a:t>In the meantime we can see that Texas has lowest number in profit with                -$25,729.36 followed by the Ohio, Pennsylvania, Illinois, and North Carolina.</a:t>
            </a:r>
          </a:p>
        </p:txBody>
      </p:sp>
      <p:sp>
        <p:nvSpPr>
          <p:cNvPr id="3" name="TextBox 2">
            <a:extLst>
              <a:ext uri="{FF2B5EF4-FFF2-40B4-BE49-F238E27FC236}">
                <a16:creationId xmlns:a16="http://schemas.microsoft.com/office/drawing/2014/main" id="{3EF4B99D-6739-6BB0-B8A9-0F5FB7858216}"/>
              </a:ext>
            </a:extLst>
          </p:cNvPr>
          <p:cNvSpPr txBox="1"/>
          <p:nvPr/>
        </p:nvSpPr>
        <p:spPr>
          <a:xfrm>
            <a:off x="7720551" y="546755"/>
            <a:ext cx="3487917" cy="523220"/>
          </a:xfrm>
          <a:prstGeom prst="rect">
            <a:avLst/>
          </a:prstGeom>
          <a:noFill/>
        </p:spPr>
        <p:txBody>
          <a:bodyPr wrap="square" rtlCol="0">
            <a:spAutoFit/>
          </a:bodyPr>
          <a:lstStyle/>
          <a:p>
            <a:r>
              <a:rPr lang="en-IN" sz="2800" dirty="0"/>
              <a:t>Profit by Top 5 States</a:t>
            </a:r>
          </a:p>
        </p:txBody>
      </p:sp>
      <p:sp>
        <p:nvSpPr>
          <p:cNvPr id="5" name="TextBox 4">
            <a:extLst>
              <a:ext uri="{FF2B5EF4-FFF2-40B4-BE49-F238E27FC236}">
                <a16:creationId xmlns:a16="http://schemas.microsoft.com/office/drawing/2014/main" id="{614C6310-C28E-81F5-1A36-196BCEC074BE}"/>
              </a:ext>
            </a:extLst>
          </p:cNvPr>
          <p:cNvSpPr txBox="1"/>
          <p:nvPr/>
        </p:nvSpPr>
        <p:spPr>
          <a:xfrm>
            <a:off x="7489594" y="3494960"/>
            <a:ext cx="3949830" cy="523220"/>
          </a:xfrm>
          <a:prstGeom prst="rect">
            <a:avLst/>
          </a:prstGeom>
          <a:noFill/>
        </p:spPr>
        <p:txBody>
          <a:bodyPr wrap="square" rtlCol="0">
            <a:spAutoFit/>
          </a:bodyPr>
          <a:lstStyle/>
          <a:p>
            <a:r>
              <a:rPr lang="en-IN" sz="2800" dirty="0"/>
              <a:t>Profit by Bottom 5 States</a:t>
            </a:r>
          </a:p>
        </p:txBody>
      </p:sp>
      <p:graphicFrame>
        <p:nvGraphicFramePr>
          <p:cNvPr id="7" name="Table 6">
            <a:extLst>
              <a:ext uri="{FF2B5EF4-FFF2-40B4-BE49-F238E27FC236}">
                <a16:creationId xmlns:a16="http://schemas.microsoft.com/office/drawing/2014/main" id="{B0C20398-6BEA-048D-F083-B238E15DBD23}"/>
              </a:ext>
            </a:extLst>
          </p:cNvPr>
          <p:cNvGraphicFramePr>
            <a:graphicFrameLocks noGrp="1"/>
          </p:cNvGraphicFramePr>
          <p:nvPr>
            <p:extLst>
              <p:ext uri="{D42A27DB-BD31-4B8C-83A1-F6EECF244321}">
                <p14:modId xmlns:p14="http://schemas.microsoft.com/office/powerpoint/2010/main" val="2622245357"/>
              </p:ext>
            </p:extLst>
          </p:nvPr>
        </p:nvGraphicFramePr>
        <p:xfrm>
          <a:off x="7720550" y="1350477"/>
          <a:ext cx="3487918" cy="1713234"/>
        </p:xfrm>
        <a:graphic>
          <a:graphicData uri="http://schemas.openxmlformats.org/drawingml/2006/table">
            <a:tbl>
              <a:tblPr>
                <a:tableStyleId>{0505E3EF-67EA-436B-97B2-0124C06EBD24}</a:tableStyleId>
              </a:tblPr>
              <a:tblGrid>
                <a:gridCol w="1037432">
                  <a:extLst>
                    <a:ext uri="{9D8B030D-6E8A-4147-A177-3AD203B41FA5}">
                      <a16:colId xmlns:a16="http://schemas.microsoft.com/office/drawing/2014/main" val="1885890211"/>
                    </a:ext>
                  </a:extLst>
                </a:gridCol>
                <a:gridCol w="1216300">
                  <a:extLst>
                    <a:ext uri="{9D8B030D-6E8A-4147-A177-3AD203B41FA5}">
                      <a16:colId xmlns:a16="http://schemas.microsoft.com/office/drawing/2014/main" val="2763091507"/>
                    </a:ext>
                  </a:extLst>
                </a:gridCol>
                <a:gridCol w="1234186">
                  <a:extLst>
                    <a:ext uri="{9D8B030D-6E8A-4147-A177-3AD203B41FA5}">
                      <a16:colId xmlns:a16="http://schemas.microsoft.com/office/drawing/2014/main" val="1738915483"/>
                    </a:ext>
                  </a:extLst>
                </a:gridCol>
              </a:tblGrid>
              <a:tr h="285539">
                <a:tc>
                  <a:txBody>
                    <a:bodyPr/>
                    <a:lstStyle/>
                    <a:p>
                      <a:pPr algn="ctr" fontAlgn="b"/>
                      <a:r>
                        <a:rPr lang="en-IN" sz="1100" b="1" u="none" strike="noStrike" dirty="0">
                          <a:solidFill>
                            <a:srgbClr val="000000"/>
                          </a:solidFill>
                          <a:effectLst/>
                          <a:highlight>
                            <a:srgbClr val="D9E1F2"/>
                          </a:highlight>
                        </a:rPr>
                        <a:t>States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Profit</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 Sum of Sales </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575081315"/>
                  </a:ext>
                </a:extLst>
              </a:tr>
              <a:tr h="285539">
                <a:tc>
                  <a:txBody>
                    <a:bodyPr/>
                    <a:lstStyle/>
                    <a:p>
                      <a:pPr algn="ctr" fontAlgn="b"/>
                      <a:r>
                        <a:rPr lang="en-IN" sz="1100" b="0" u="none" strike="noStrike" dirty="0">
                          <a:solidFill>
                            <a:srgbClr val="000000"/>
                          </a:solidFill>
                          <a:effectLst/>
                        </a:rPr>
                        <a:t>California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76,381.39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$ 4,57,687.63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2399564"/>
                  </a:ext>
                </a:extLst>
              </a:tr>
              <a:tr h="285539">
                <a:tc>
                  <a:txBody>
                    <a:bodyPr/>
                    <a:lstStyle/>
                    <a:p>
                      <a:pPr algn="ctr" fontAlgn="b"/>
                      <a:r>
                        <a:rPr lang="en-IN" sz="1100" b="0" u="none" strike="noStrike" dirty="0">
                          <a:solidFill>
                            <a:srgbClr val="000000"/>
                          </a:solidFill>
                          <a:effectLst/>
                        </a:rPr>
                        <a:t>New York</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74,038.55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$ 3,10,876.27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0873856"/>
                  </a:ext>
                </a:extLst>
              </a:tr>
              <a:tr h="285539">
                <a:tc>
                  <a:txBody>
                    <a:bodyPr/>
                    <a:lstStyle/>
                    <a:p>
                      <a:pPr algn="ctr" fontAlgn="b"/>
                      <a:r>
                        <a:rPr lang="en-IN" sz="1100" b="0" u="none" strike="noStrike" dirty="0">
                          <a:solidFill>
                            <a:srgbClr val="000000"/>
                          </a:solidFill>
                          <a:effectLst/>
                        </a:rPr>
                        <a:t>Washington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33,402.65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$ 1,38,641.27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3770718"/>
                  </a:ext>
                </a:extLst>
              </a:tr>
              <a:tr h="285539">
                <a:tc>
                  <a:txBody>
                    <a:bodyPr/>
                    <a:lstStyle/>
                    <a:p>
                      <a:pPr algn="ctr" fontAlgn="b"/>
                      <a:r>
                        <a:rPr lang="en-IN" sz="1100" b="0" u="none" strike="noStrike" dirty="0">
                          <a:solidFill>
                            <a:srgbClr val="000000"/>
                          </a:solidFill>
                          <a:effectLst/>
                        </a:rPr>
                        <a:t>Michigan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24,463.19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76,269.61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725244"/>
                  </a:ext>
                </a:extLst>
              </a:tr>
              <a:tr h="285539">
                <a:tc>
                  <a:txBody>
                    <a:bodyPr/>
                    <a:lstStyle/>
                    <a:p>
                      <a:pPr algn="ctr" fontAlgn="b"/>
                      <a:r>
                        <a:rPr lang="en-IN" sz="1100" b="0" u="none" strike="noStrike" dirty="0">
                          <a:solidFill>
                            <a:srgbClr val="000000"/>
                          </a:solidFill>
                          <a:effectLst/>
                        </a:rPr>
                        <a:t>Virginia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18,597.95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70,636.72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667774"/>
                  </a:ext>
                </a:extLst>
              </a:tr>
            </a:tbl>
          </a:graphicData>
        </a:graphic>
      </p:graphicFrame>
      <p:graphicFrame>
        <p:nvGraphicFramePr>
          <p:cNvPr id="8" name="Table 7">
            <a:extLst>
              <a:ext uri="{FF2B5EF4-FFF2-40B4-BE49-F238E27FC236}">
                <a16:creationId xmlns:a16="http://schemas.microsoft.com/office/drawing/2014/main" id="{AF6A06C5-D722-A442-2340-61E9473E29EB}"/>
              </a:ext>
            </a:extLst>
          </p:cNvPr>
          <p:cNvGraphicFramePr>
            <a:graphicFrameLocks noGrp="1"/>
          </p:cNvGraphicFramePr>
          <p:nvPr>
            <p:extLst>
              <p:ext uri="{D42A27DB-BD31-4B8C-83A1-F6EECF244321}">
                <p14:modId xmlns:p14="http://schemas.microsoft.com/office/powerpoint/2010/main" val="2144724220"/>
              </p:ext>
            </p:extLst>
          </p:nvPr>
        </p:nvGraphicFramePr>
        <p:xfrm>
          <a:off x="7720550" y="4410242"/>
          <a:ext cx="3487918" cy="1622706"/>
        </p:xfrm>
        <a:graphic>
          <a:graphicData uri="http://schemas.openxmlformats.org/drawingml/2006/table">
            <a:tbl>
              <a:tblPr>
                <a:tableStyleId>{0505E3EF-67EA-436B-97B2-0124C06EBD24}</a:tableStyleId>
              </a:tblPr>
              <a:tblGrid>
                <a:gridCol w="1208011">
                  <a:extLst>
                    <a:ext uri="{9D8B030D-6E8A-4147-A177-3AD203B41FA5}">
                      <a16:colId xmlns:a16="http://schemas.microsoft.com/office/drawing/2014/main" val="761989317"/>
                    </a:ext>
                  </a:extLst>
                </a:gridCol>
                <a:gridCol w="1105925">
                  <a:extLst>
                    <a:ext uri="{9D8B030D-6E8A-4147-A177-3AD203B41FA5}">
                      <a16:colId xmlns:a16="http://schemas.microsoft.com/office/drawing/2014/main" val="315040391"/>
                    </a:ext>
                  </a:extLst>
                </a:gridCol>
                <a:gridCol w="1173982">
                  <a:extLst>
                    <a:ext uri="{9D8B030D-6E8A-4147-A177-3AD203B41FA5}">
                      <a16:colId xmlns:a16="http://schemas.microsoft.com/office/drawing/2014/main" val="952279394"/>
                    </a:ext>
                  </a:extLst>
                </a:gridCol>
              </a:tblGrid>
              <a:tr h="270451">
                <a:tc>
                  <a:txBody>
                    <a:bodyPr/>
                    <a:lstStyle/>
                    <a:p>
                      <a:pPr algn="ctr" fontAlgn="b"/>
                      <a:r>
                        <a:rPr lang="en-IN" sz="1100" b="1" u="none" strike="noStrike" dirty="0">
                          <a:solidFill>
                            <a:srgbClr val="000000"/>
                          </a:solidFill>
                          <a:effectLst/>
                          <a:highlight>
                            <a:srgbClr val="D9E1F2"/>
                          </a:highlight>
                        </a:rPr>
                        <a:t>States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Sum of Profit</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highlight>
                            <a:srgbClr val="D9E1F2"/>
                          </a:highlight>
                        </a:rPr>
                        <a:t> Sum of Sales </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936796810"/>
                  </a:ext>
                </a:extLst>
              </a:tr>
              <a:tr h="270451">
                <a:tc>
                  <a:txBody>
                    <a:bodyPr/>
                    <a:lstStyle/>
                    <a:p>
                      <a:pPr algn="ctr" fontAlgn="b"/>
                      <a:r>
                        <a:rPr lang="en-IN" sz="1100" b="0" u="none" strike="noStrike" dirty="0">
                          <a:solidFill>
                            <a:srgbClr val="000000"/>
                          </a:solidFill>
                          <a:effectLst/>
                        </a:rPr>
                        <a:t>Texas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-25,729.36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$ 1,70,188.05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0463988"/>
                  </a:ext>
                </a:extLst>
              </a:tr>
              <a:tr h="270451">
                <a:tc>
                  <a:txBody>
                    <a:bodyPr/>
                    <a:lstStyle/>
                    <a:p>
                      <a:pPr algn="ctr" fontAlgn="b"/>
                      <a:r>
                        <a:rPr lang="en-IN" sz="1100" b="0" u="none" strike="noStrike" dirty="0">
                          <a:solidFill>
                            <a:srgbClr val="000000"/>
                          </a:solidFill>
                          <a:effectLst/>
                        </a:rPr>
                        <a:t>Ohio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-16,971.38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78,258.14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7237831"/>
                  </a:ext>
                </a:extLst>
              </a:tr>
              <a:tr h="270451">
                <a:tc>
                  <a:txBody>
                    <a:bodyPr/>
                    <a:lstStyle/>
                    <a:p>
                      <a:pPr algn="ctr" fontAlgn="b"/>
                      <a:r>
                        <a:rPr lang="en-IN" sz="1100" b="0" u="none" strike="noStrike" dirty="0">
                          <a:solidFill>
                            <a:srgbClr val="000000"/>
                          </a:solidFill>
                          <a:effectLst/>
                        </a:rPr>
                        <a:t>Pennsylvania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-15,559.96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$ 1,16,511.91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8664134"/>
                  </a:ext>
                </a:extLst>
              </a:tr>
              <a:tr h="270451">
                <a:tc>
                  <a:txBody>
                    <a:bodyPr/>
                    <a:lstStyle/>
                    <a:p>
                      <a:pPr algn="ctr" fontAlgn="b"/>
                      <a:r>
                        <a:rPr lang="en-IN" sz="1100" b="0" u="none" strike="noStrike" dirty="0">
                          <a:solidFill>
                            <a:srgbClr val="000000"/>
                          </a:solidFill>
                          <a:effectLst/>
                        </a:rPr>
                        <a:t>Illinois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-12,607.89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80,166.10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9556975"/>
                  </a:ext>
                </a:extLst>
              </a:tr>
              <a:tr h="270451">
                <a:tc>
                  <a:txBody>
                    <a:bodyPr/>
                    <a:lstStyle/>
                    <a:p>
                      <a:pPr algn="ctr" fontAlgn="b"/>
                      <a:r>
                        <a:rPr lang="en-IN" sz="1100" b="0" u="none" strike="noStrike" dirty="0">
                          <a:solidFill>
                            <a:srgbClr val="000000"/>
                          </a:solidFill>
                          <a:effectLst/>
                        </a:rPr>
                        <a:t>North Carolina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-7,490.91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55,603.16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8750900"/>
                  </a:ext>
                </a:extLst>
              </a:tr>
            </a:tbl>
          </a:graphicData>
        </a:graphic>
      </p:graphicFrame>
    </p:spTree>
    <p:extLst>
      <p:ext uri="{BB962C8B-B14F-4D97-AF65-F5344CB8AC3E}">
        <p14:creationId xmlns:p14="http://schemas.microsoft.com/office/powerpoint/2010/main" val="34294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421065" y="400639"/>
            <a:ext cx="4150935" cy="6432530"/>
          </a:xfrm>
          <a:prstGeom prst="rect">
            <a:avLst/>
          </a:prstGeom>
          <a:noFill/>
        </p:spPr>
        <p:txBody>
          <a:bodyPr wrap="square" rtlCol="0">
            <a:spAutoFit/>
          </a:bodyPr>
          <a:lstStyle/>
          <a:p>
            <a:r>
              <a:rPr lang="en-IN" sz="3200" b="1" dirty="0">
                <a:latin typeface="Century" panose="02040604050505020304" pitchFamily="18" charset="0"/>
              </a:rPr>
              <a:t>Insights :-</a:t>
            </a:r>
          </a:p>
          <a:p>
            <a:endParaRPr lang="en-IN" sz="2800" b="1" dirty="0">
              <a:latin typeface="Century" panose="02040604050505020304" pitchFamily="18" charset="0"/>
            </a:endParaRPr>
          </a:p>
          <a:p>
            <a:r>
              <a:rPr lang="en-IN" sz="2800" b="1" dirty="0">
                <a:latin typeface="Century" panose="02040604050505020304" pitchFamily="18" charset="0"/>
              </a:rPr>
              <a:t>Total Sales &amp; Profit by Category &amp; Sub Category</a:t>
            </a:r>
          </a:p>
          <a:p>
            <a:endParaRPr lang="en-IN" sz="2800" b="1" dirty="0">
              <a:latin typeface="Century" panose="02040604050505020304" pitchFamily="18" charset="0"/>
            </a:endParaRPr>
          </a:p>
          <a:p>
            <a:r>
              <a:rPr lang="en-IN" sz="2000" b="1" dirty="0">
                <a:latin typeface="Century" panose="02040604050505020304" pitchFamily="18" charset="0"/>
              </a:rPr>
              <a:t>As we look deeper in to the data we can see that Technology category has top in sales &amp; profit both.</a:t>
            </a:r>
          </a:p>
          <a:p>
            <a:r>
              <a:rPr lang="en-IN" sz="2000" b="1" dirty="0">
                <a:latin typeface="Century" panose="02040604050505020304" pitchFamily="18" charset="0"/>
              </a:rPr>
              <a:t>If we look more into the data we can see Phones sub category has top place with Fasteners in bottom place in the Sales.</a:t>
            </a:r>
          </a:p>
          <a:p>
            <a:r>
              <a:rPr lang="en-IN" sz="2000" b="1" dirty="0">
                <a:latin typeface="Century" panose="02040604050505020304" pitchFamily="18" charset="0"/>
              </a:rPr>
              <a:t>In the meantime we can see that Copiers is top in profit and Tables in the bottom place of the Profit of the Sub Category. </a:t>
            </a:r>
            <a:endParaRPr lang="en-IN" sz="2400" b="1" dirty="0">
              <a:latin typeface="Century" panose="02040604050505020304" pitchFamily="18" charset="0"/>
            </a:endParaRPr>
          </a:p>
        </p:txBody>
      </p:sp>
      <p:sp>
        <p:nvSpPr>
          <p:cNvPr id="3" name="TextBox 2">
            <a:extLst>
              <a:ext uri="{FF2B5EF4-FFF2-40B4-BE49-F238E27FC236}">
                <a16:creationId xmlns:a16="http://schemas.microsoft.com/office/drawing/2014/main" id="{3EF4B99D-6739-6BB0-B8A9-0F5FB7858216}"/>
              </a:ext>
            </a:extLst>
          </p:cNvPr>
          <p:cNvSpPr txBox="1"/>
          <p:nvPr/>
        </p:nvSpPr>
        <p:spPr>
          <a:xfrm>
            <a:off x="5316716" y="301832"/>
            <a:ext cx="6777874" cy="523220"/>
          </a:xfrm>
          <a:prstGeom prst="rect">
            <a:avLst/>
          </a:prstGeom>
          <a:noFill/>
        </p:spPr>
        <p:txBody>
          <a:bodyPr wrap="square" rtlCol="0">
            <a:spAutoFit/>
          </a:bodyPr>
          <a:lstStyle/>
          <a:p>
            <a:r>
              <a:rPr lang="en-IN" sz="2800" dirty="0"/>
              <a:t>Sales &amp; Profit by Category and Sub Category</a:t>
            </a:r>
          </a:p>
        </p:txBody>
      </p:sp>
      <p:graphicFrame>
        <p:nvGraphicFramePr>
          <p:cNvPr id="2" name="Table 1">
            <a:extLst>
              <a:ext uri="{FF2B5EF4-FFF2-40B4-BE49-F238E27FC236}">
                <a16:creationId xmlns:a16="http://schemas.microsoft.com/office/drawing/2014/main" id="{83C2AC04-7888-9F7B-44C2-81B6A145AD0B}"/>
              </a:ext>
            </a:extLst>
          </p:cNvPr>
          <p:cNvGraphicFramePr>
            <a:graphicFrameLocks noGrp="1"/>
          </p:cNvGraphicFramePr>
          <p:nvPr>
            <p:extLst>
              <p:ext uri="{D42A27DB-BD31-4B8C-83A1-F6EECF244321}">
                <p14:modId xmlns:p14="http://schemas.microsoft.com/office/powerpoint/2010/main" val="294236400"/>
              </p:ext>
            </p:extLst>
          </p:nvPr>
        </p:nvGraphicFramePr>
        <p:xfrm>
          <a:off x="6777871" y="1014882"/>
          <a:ext cx="3082565" cy="974176"/>
        </p:xfrm>
        <a:graphic>
          <a:graphicData uri="http://schemas.openxmlformats.org/drawingml/2006/table">
            <a:tbl>
              <a:tblPr>
                <a:tableStyleId>{D7AC3CCA-C797-4891-BE02-D94E43425B78}</a:tableStyleId>
              </a:tblPr>
              <a:tblGrid>
                <a:gridCol w="1057305">
                  <a:extLst>
                    <a:ext uri="{9D8B030D-6E8A-4147-A177-3AD203B41FA5}">
                      <a16:colId xmlns:a16="http://schemas.microsoft.com/office/drawing/2014/main" val="682977642"/>
                    </a:ext>
                  </a:extLst>
                </a:gridCol>
                <a:gridCol w="1012630">
                  <a:extLst>
                    <a:ext uri="{9D8B030D-6E8A-4147-A177-3AD203B41FA5}">
                      <a16:colId xmlns:a16="http://schemas.microsoft.com/office/drawing/2014/main" val="881684156"/>
                    </a:ext>
                  </a:extLst>
                </a:gridCol>
                <a:gridCol w="1012630">
                  <a:extLst>
                    <a:ext uri="{9D8B030D-6E8A-4147-A177-3AD203B41FA5}">
                      <a16:colId xmlns:a16="http://schemas.microsoft.com/office/drawing/2014/main" val="1432169479"/>
                    </a:ext>
                  </a:extLst>
                </a:gridCol>
              </a:tblGrid>
              <a:tr h="243544">
                <a:tc>
                  <a:txBody>
                    <a:bodyPr/>
                    <a:lstStyle/>
                    <a:p>
                      <a:pPr algn="ctr" fontAlgn="b"/>
                      <a:r>
                        <a:rPr lang="en-IN" sz="1100" b="1" u="none" strike="noStrike">
                          <a:solidFill>
                            <a:srgbClr val="000000"/>
                          </a:solidFill>
                          <a:effectLst/>
                          <a:highlight>
                            <a:srgbClr val="D9E1F2"/>
                          </a:highlight>
                        </a:rPr>
                        <a:t>Category</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Sum of Sales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Sum of Profit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263197145"/>
                  </a:ext>
                </a:extLst>
              </a:tr>
              <a:tr h="243544">
                <a:tc>
                  <a:txBody>
                    <a:bodyPr/>
                    <a:lstStyle/>
                    <a:p>
                      <a:pPr algn="ctr" fontAlgn="b"/>
                      <a:r>
                        <a:rPr lang="en-IN" sz="1100" b="0" u="none" strike="noStrike">
                          <a:solidFill>
                            <a:srgbClr val="000000"/>
                          </a:solidFill>
                          <a:effectLst/>
                        </a:rPr>
                        <a:t>Technology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$ 8,36,154.03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$ 1,45,454.95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7265885"/>
                  </a:ext>
                </a:extLst>
              </a:tr>
              <a:tr h="243544">
                <a:tc>
                  <a:txBody>
                    <a:bodyPr/>
                    <a:lstStyle/>
                    <a:p>
                      <a:pPr algn="ctr" fontAlgn="b"/>
                      <a:r>
                        <a:rPr lang="en-IN" sz="1100" b="0" u="none" strike="noStrike">
                          <a:solidFill>
                            <a:srgbClr val="000000"/>
                          </a:solidFill>
                          <a:effectLst/>
                        </a:rPr>
                        <a:t>Furniture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$ 7,41,999.80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18,451.27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9195502"/>
                  </a:ext>
                </a:extLst>
              </a:tr>
              <a:tr h="243544">
                <a:tc>
                  <a:txBody>
                    <a:bodyPr/>
                    <a:lstStyle/>
                    <a:p>
                      <a:pPr algn="ctr" fontAlgn="b"/>
                      <a:r>
                        <a:rPr lang="en-IN" sz="1100" b="0" u="none" strike="noStrike">
                          <a:solidFill>
                            <a:srgbClr val="000000"/>
                          </a:solidFill>
                          <a:effectLst/>
                        </a:rPr>
                        <a:t>Office Supplies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$ 7,19,047.03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$ 1,22,490.80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6533456"/>
                  </a:ext>
                </a:extLst>
              </a:tr>
            </a:tbl>
          </a:graphicData>
        </a:graphic>
      </p:graphicFrame>
      <p:graphicFrame>
        <p:nvGraphicFramePr>
          <p:cNvPr id="6" name="Table 5">
            <a:extLst>
              <a:ext uri="{FF2B5EF4-FFF2-40B4-BE49-F238E27FC236}">
                <a16:creationId xmlns:a16="http://schemas.microsoft.com/office/drawing/2014/main" id="{D50646A0-8225-F2D9-175F-9528B3E3BDAD}"/>
              </a:ext>
            </a:extLst>
          </p:cNvPr>
          <p:cNvGraphicFramePr>
            <a:graphicFrameLocks noGrp="1"/>
          </p:cNvGraphicFramePr>
          <p:nvPr>
            <p:extLst>
              <p:ext uri="{D42A27DB-BD31-4B8C-83A1-F6EECF244321}">
                <p14:modId xmlns:p14="http://schemas.microsoft.com/office/powerpoint/2010/main" val="407820360"/>
              </p:ext>
            </p:extLst>
          </p:nvPr>
        </p:nvGraphicFramePr>
        <p:xfrm>
          <a:off x="5316716" y="2551278"/>
          <a:ext cx="2931738" cy="4004892"/>
        </p:xfrm>
        <a:graphic>
          <a:graphicData uri="http://schemas.openxmlformats.org/drawingml/2006/table">
            <a:tbl>
              <a:tblPr>
                <a:tableStyleId>{D7AC3CCA-C797-4891-BE02-D94E43425B78}</a:tableStyleId>
              </a:tblPr>
              <a:tblGrid>
                <a:gridCol w="1005572">
                  <a:extLst>
                    <a:ext uri="{9D8B030D-6E8A-4147-A177-3AD203B41FA5}">
                      <a16:colId xmlns:a16="http://schemas.microsoft.com/office/drawing/2014/main" val="3119796260"/>
                    </a:ext>
                  </a:extLst>
                </a:gridCol>
                <a:gridCol w="963083">
                  <a:extLst>
                    <a:ext uri="{9D8B030D-6E8A-4147-A177-3AD203B41FA5}">
                      <a16:colId xmlns:a16="http://schemas.microsoft.com/office/drawing/2014/main" val="2144884526"/>
                    </a:ext>
                  </a:extLst>
                </a:gridCol>
                <a:gridCol w="963083">
                  <a:extLst>
                    <a:ext uri="{9D8B030D-6E8A-4147-A177-3AD203B41FA5}">
                      <a16:colId xmlns:a16="http://schemas.microsoft.com/office/drawing/2014/main" val="2078790876"/>
                    </a:ext>
                  </a:extLst>
                </a:gridCol>
              </a:tblGrid>
              <a:tr h="222494">
                <a:tc>
                  <a:txBody>
                    <a:bodyPr/>
                    <a:lstStyle/>
                    <a:p>
                      <a:pPr algn="ctr" fontAlgn="b"/>
                      <a:r>
                        <a:rPr lang="en-IN" sz="1100" b="1" u="none" strike="noStrike">
                          <a:solidFill>
                            <a:srgbClr val="000000"/>
                          </a:solidFill>
                          <a:effectLst/>
                          <a:highlight>
                            <a:srgbClr val="D9E1F2"/>
                          </a:highlight>
                        </a:rPr>
                        <a:t>Sub Category</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Sum of Sales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Sum of Profit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252333586"/>
                  </a:ext>
                </a:extLst>
              </a:tr>
              <a:tr h="222494">
                <a:tc>
                  <a:txBody>
                    <a:bodyPr/>
                    <a:lstStyle/>
                    <a:p>
                      <a:pPr algn="ctr" fontAlgn="b"/>
                      <a:r>
                        <a:rPr lang="en-IN" sz="1100" b="0" u="none" strike="noStrike">
                          <a:solidFill>
                            <a:srgbClr val="000000"/>
                          </a:solidFill>
                          <a:effectLst/>
                        </a:rPr>
                        <a:t>Phones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$ 3,30,007.05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44,515.73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6669787"/>
                  </a:ext>
                </a:extLst>
              </a:tr>
              <a:tr h="222494">
                <a:tc>
                  <a:txBody>
                    <a:bodyPr/>
                    <a:lstStyle/>
                    <a:p>
                      <a:pPr algn="ctr" fontAlgn="b"/>
                      <a:r>
                        <a:rPr lang="en-IN" sz="1100" b="0" u="none" strike="noStrike">
                          <a:solidFill>
                            <a:srgbClr val="000000"/>
                          </a:solidFill>
                          <a:effectLst/>
                        </a:rPr>
                        <a:t>Chairs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$ 3,28,449.10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26,590.17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1317130"/>
                  </a:ext>
                </a:extLst>
              </a:tr>
              <a:tr h="222494">
                <a:tc>
                  <a:txBody>
                    <a:bodyPr/>
                    <a:lstStyle/>
                    <a:p>
                      <a:pPr algn="ctr" fontAlgn="b"/>
                      <a:r>
                        <a:rPr lang="en-IN" sz="1100" b="0" u="none" strike="noStrike">
                          <a:solidFill>
                            <a:srgbClr val="000000"/>
                          </a:solidFill>
                          <a:effectLst/>
                        </a:rPr>
                        <a:t>Storage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$ 2,23,843.61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21,278.83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4057693"/>
                  </a:ext>
                </a:extLst>
              </a:tr>
              <a:tr h="222494">
                <a:tc>
                  <a:txBody>
                    <a:bodyPr/>
                    <a:lstStyle/>
                    <a:p>
                      <a:pPr algn="ctr" fontAlgn="b"/>
                      <a:r>
                        <a:rPr lang="en-IN" sz="1100" b="0" u="none" strike="noStrike">
                          <a:solidFill>
                            <a:srgbClr val="000000"/>
                          </a:solidFill>
                          <a:effectLst/>
                        </a:rPr>
                        <a:t>Tables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$ 2,06,965.53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-17,725.48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3617257"/>
                  </a:ext>
                </a:extLst>
              </a:tr>
              <a:tr h="222494">
                <a:tc>
                  <a:txBody>
                    <a:bodyPr/>
                    <a:lstStyle/>
                    <a:p>
                      <a:pPr algn="ctr" fontAlgn="b"/>
                      <a:r>
                        <a:rPr lang="en-IN" sz="1100" b="0" u="none" strike="noStrike">
                          <a:solidFill>
                            <a:srgbClr val="000000"/>
                          </a:solidFill>
                          <a:effectLst/>
                        </a:rPr>
                        <a:t>Binders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$ 2,03,412.73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30,221.76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3100545"/>
                  </a:ext>
                </a:extLst>
              </a:tr>
              <a:tr h="222494">
                <a:tc>
                  <a:txBody>
                    <a:bodyPr/>
                    <a:lstStyle/>
                    <a:p>
                      <a:pPr algn="ctr" fontAlgn="b"/>
                      <a:r>
                        <a:rPr lang="en-IN" sz="1100" b="0" u="none" strike="noStrike">
                          <a:solidFill>
                            <a:srgbClr val="000000"/>
                          </a:solidFill>
                          <a:effectLst/>
                        </a:rPr>
                        <a:t>Machines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$ 1,89,238.63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3,384.76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642727"/>
                  </a:ext>
                </a:extLst>
              </a:tr>
              <a:tr h="222494">
                <a:tc>
                  <a:txBody>
                    <a:bodyPr/>
                    <a:lstStyle/>
                    <a:p>
                      <a:pPr algn="ctr" fontAlgn="b"/>
                      <a:r>
                        <a:rPr lang="en-IN" sz="1100" b="0" u="none" strike="noStrike">
                          <a:solidFill>
                            <a:srgbClr val="000000"/>
                          </a:solidFill>
                          <a:effectLst/>
                        </a:rPr>
                        <a:t>Accessories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$ 1,67,380.32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41,936.64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2358277"/>
                  </a:ext>
                </a:extLst>
              </a:tr>
              <a:tr h="222494">
                <a:tc>
                  <a:txBody>
                    <a:bodyPr/>
                    <a:lstStyle/>
                    <a:p>
                      <a:pPr algn="ctr" fontAlgn="b"/>
                      <a:r>
                        <a:rPr lang="en-IN" sz="1100" b="0" u="none" strike="noStrike">
                          <a:solidFill>
                            <a:srgbClr val="000000"/>
                          </a:solidFill>
                          <a:effectLst/>
                        </a:rPr>
                        <a:t>Copiers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$ 1,49,528.03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55,617.82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9228998"/>
                  </a:ext>
                </a:extLst>
              </a:tr>
              <a:tr h="222494">
                <a:tc>
                  <a:txBody>
                    <a:bodyPr/>
                    <a:lstStyle/>
                    <a:p>
                      <a:pPr algn="ctr" fontAlgn="b"/>
                      <a:r>
                        <a:rPr lang="en-IN" sz="1100" b="0" u="none" strike="noStrike">
                          <a:solidFill>
                            <a:srgbClr val="000000"/>
                          </a:solidFill>
                          <a:effectLst/>
                        </a:rPr>
                        <a:t>Bookcases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$ 1,14,880.00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-3,472.56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8083359"/>
                  </a:ext>
                </a:extLst>
              </a:tr>
              <a:tr h="222494">
                <a:tc>
                  <a:txBody>
                    <a:bodyPr/>
                    <a:lstStyle/>
                    <a:p>
                      <a:pPr algn="ctr" fontAlgn="b"/>
                      <a:r>
                        <a:rPr lang="en-IN" sz="1100" b="0" u="none" strike="noStrike">
                          <a:solidFill>
                            <a:srgbClr val="000000"/>
                          </a:solidFill>
                          <a:effectLst/>
                        </a:rPr>
                        <a:t>Appliances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$ 1,07,532.16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18,138.01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774532"/>
                  </a:ext>
                </a:extLst>
              </a:tr>
              <a:tr h="222494">
                <a:tc>
                  <a:txBody>
                    <a:bodyPr/>
                    <a:lstStyle/>
                    <a:p>
                      <a:pPr algn="ctr" fontAlgn="b"/>
                      <a:r>
                        <a:rPr lang="en-IN" sz="1100" b="0" u="none" strike="noStrike">
                          <a:solidFill>
                            <a:srgbClr val="000000"/>
                          </a:solidFill>
                          <a:effectLst/>
                        </a:rPr>
                        <a:t>Furnishings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91,705.16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13,059.14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5232306"/>
                  </a:ext>
                </a:extLst>
              </a:tr>
              <a:tr h="222494">
                <a:tc>
                  <a:txBody>
                    <a:bodyPr/>
                    <a:lstStyle/>
                    <a:p>
                      <a:pPr algn="ctr" fontAlgn="b"/>
                      <a:r>
                        <a:rPr lang="en-IN" sz="1100" b="0" u="none" strike="noStrike">
                          <a:solidFill>
                            <a:srgbClr val="000000"/>
                          </a:solidFill>
                          <a:effectLst/>
                        </a:rPr>
                        <a:t>Paper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78,479.21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34,053.57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1672947"/>
                  </a:ext>
                </a:extLst>
              </a:tr>
              <a:tr h="222494">
                <a:tc>
                  <a:txBody>
                    <a:bodyPr/>
                    <a:lstStyle/>
                    <a:p>
                      <a:pPr algn="ctr" fontAlgn="b"/>
                      <a:r>
                        <a:rPr lang="en-IN" sz="1100" b="0" u="none" strike="noStrike">
                          <a:solidFill>
                            <a:srgbClr val="000000"/>
                          </a:solidFill>
                          <a:effectLst/>
                        </a:rPr>
                        <a:t>Supplies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46,673.54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-1,189.10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9137948"/>
                  </a:ext>
                </a:extLst>
              </a:tr>
              <a:tr h="222494">
                <a:tc>
                  <a:txBody>
                    <a:bodyPr/>
                    <a:lstStyle/>
                    <a:p>
                      <a:pPr algn="ctr" fontAlgn="b"/>
                      <a:r>
                        <a:rPr lang="en-IN" sz="1100" b="0" u="none" strike="noStrike">
                          <a:solidFill>
                            <a:srgbClr val="000000"/>
                          </a:solidFill>
                          <a:effectLst/>
                        </a:rPr>
                        <a: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27,118.79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6,527.79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0401400"/>
                  </a:ext>
                </a:extLst>
              </a:tr>
              <a:tr h="222494">
                <a:tc>
                  <a:txBody>
                    <a:bodyPr/>
                    <a:lstStyle/>
                    <a:p>
                      <a:pPr algn="ctr" fontAlgn="b"/>
                      <a:r>
                        <a:rPr lang="en-IN" sz="1100" b="0" u="none" strike="noStrike">
                          <a:solidFill>
                            <a:srgbClr val="000000"/>
                          </a:solidFill>
                          <a:effectLst/>
                        </a:rPr>
                        <a:t>Envelopes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16,476.40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6,964.18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560811"/>
                  </a:ext>
                </a:extLst>
              </a:tr>
              <a:tr h="222494">
                <a:tc>
                  <a:txBody>
                    <a:bodyPr/>
                    <a:lstStyle/>
                    <a:p>
                      <a:pPr algn="ctr" fontAlgn="b"/>
                      <a:r>
                        <a:rPr lang="en-IN" sz="1100" b="0" u="none" strike="noStrike">
                          <a:solidFill>
                            <a:srgbClr val="000000"/>
                          </a:solidFill>
                          <a:effectLst/>
                        </a:rPr>
                        <a:t>Labels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12,486.31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5,546.25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0355037"/>
                  </a:ext>
                </a:extLst>
              </a:tr>
              <a:tr h="222494">
                <a:tc>
                  <a:txBody>
                    <a:bodyPr/>
                    <a:lstStyle/>
                    <a:p>
                      <a:pPr algn="ctr" fontAlgn="b"/>
                      <a:r>
                        <a:rPr lang="en-IN" sz="1100" b="0" u="none" strike="noStrike">
                          <a:solidFill>
                            <a:srgbClr val="000000"/>
                          </a:solidFill>
                          <a:effectLst/>
                        </a:rPr>
                        <a:t>Fasteners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3,024.28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949.52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7078881"/>
                  </a:ext>
                </a:extLst>
              </a:tr>
            </a:tbl>
          </a:graphicData>
        </a:graphic>
      </p:graphicFrame>
      <p:sp>
        <p:nvSpPr>
          <p:cNvPr id="9" name="TextBox 8">
            <a:extLst>
              <a:ext uri="{FF2B5EF4-FFF2-40B4-BE49-F238E27FC236}">
                <a16:creationId xmlns:a16="http://schemas.microsoft.com/office/drawing/2014/main" id="{9125675B-46DA-9733-D42C-35C004EB258B}"/>
              </a:ext>
            </a:extLst>
          </p:cNvPr>
          <p:cNvSpPr txBox="1"/>
          <p:nvPr/>
        </p:nvSpPr>
        <p:spPr>
          <a:xfrm>
            <a:off x="6014302" y="2117333"/>
            <a:ext cx="1206631" cy="461665"/>
          </a:xfrm>
          <a:prstGeom prst="rect">
            <a:avLst/>
          </a:prstGeom>
          <a:noFill/>
        </p:spPr>
        <p:txBody>
          <a:bodyPr wrap="square" rtlCol="0">
            <a:spAutoFit/>
          </a:bodyPr>
          <a:lstStyle/>
          <a:p>
            <a:r>
              <a:rPr lang="en-IN" sz="2400" b="1" dirty="0"/>
              <a:t>SALES</a:t>
            </a:r>
          </a:p>
        </p:txBody>
      </p:sp>
      <p:sp>
        <p:nvSpPr>
          <p:cNvPr id="10" name="TextBox 9">
            <a:extLst>
              <a:ext uri="{FF2B5EF4-FFF2-40B4-BE49-F238E27FC236}">
                <a16:creationId xmlns:a16="http://schemas.microsoft.com/office/drawing/2014/main" id="{BC8D85E2-A5E8-BC54-31A8-97344276DD2A}"/>
              </a:ext>
            </a:extLst>
          </p:cNvPr>
          <p:cNvSpPr txBox="1"/>
          <p:nvPr/>
        </p:nvSpPr>
        <p:spPr>
          <a:xfrm>
            <a:off x="9808592" y="2117333"/>
            <a:ext cx="1206631" cy="461665"/>
          </a:xfrm>
          <a:prstGeom prst="rect">
            <a:avLst/>
          </a:prstGeom>
          <a:noFill/>
        </p:spPr>
        <p:txBody>
          <a:bodyPr wrap="square" rtlCol="0">
            <a:spAutoFit/>
          </a:bodyPr>
          <a:lstStyle/>
          <a:p>
            <a:r>
              <a:rPr lang="en-IN" sz="2400" b="1" dirty="0"/>
              <a:t>PROFIT</a:t>
            </a:r>
          </a:p>
        </p:txBody>
      </p:sp>
      <p:graphicFrame>
        <p:nvGraphicFramePr>
          <p:cNvPr id="11" name="Table 10">
            <a:extLst>
              <a:ext uri="{FF2B5EF4-FFF2-40B4-BE49-F238E27FC236}">
                <a16:creationId xmlns:a16="http://schemas.microsoft.com/office/drawing/2014/main" id="{51493E5B-3E6A-02B7-716F-990D806FDD82}"/>
              </a:ext>
            </a:extLst>
          </p:cNvPr>
          <p:cNvGraphicFramePr>
            <a:graphicFrameLocks noGrp="1"/>
          </p:cNvGraphicFramePr>
          <p:nvPr>
            <p:extLst>
              <p:ext uri="{D42A27DB-BD31-4B8C-83A1-F6EECF244321}">
                <p14:modId xmlns:p14="http://schemas.microsoft.com/office/powerpoint/2010/main" val="2953272696"/>
              </p:ext>
            </p:extLst>
          </p:nvPr>
        </p:nvGraphicFramePr>
        <p:xfrm>
          <a:off x="8946040" y="2547993"/>
          <a:ext cx="2931737" cy="4008175"/>
        </p:xfrm>
        <a:graphic>
          <a:graphicData uri="http://schemas.openxmlformats.org/drawingml/2006/table">
            <a:tbl>
              <a:tblPr>
                <a:tableStyleId>{D7AC3CCA-C797-4891-BE02-D94E43425B78}</a:tableStyleId>
              </a:tblPr>
              <a:tblGrid>
                <a:gridCol w="1083770">
                  <a:extLst>
                    <a:ext uri="{9D8B030D-6E8A-4147-A177-3AD203B41FA5}">
                      <a16:colId xmlns:a16="http://schemas.microsoft.com/office/drawing/2014/main" val="2814430382"/>
                    </a:ext>
                  </a:extLst>
                </a:gridCol>
                <a:gridCol w="903142">
                  <a:extLst>
                    <a:ext uri="{9D8B030D-6E8A-4147-A177-3AD203B41FA5}">
                      <a16:colId xmlns:a16="http://schemas.microsoft.com/office/drawing/2014/main" val="3516442773"/>
                    </a:ext>
                  </a:extLst>
                </a:gridCol>
                <a:gridCol w="944825">
                  <a:extLst>
                    <a:ext uri="{9D8B030D-6E8A-4147-A177-3AD203B41FA5}">
                      <a16:colId xmlns:a16="http://schemas.microsoft.com/office/drawing/2014/main" val="2362161772"/>
                    </a:ext>
                  </a:extLst>
                </a:gridCol>
              </a:tblGrid>
              <a:tr h="177497">
                <a:tc>
                  <a:txBody>
                    <a:bodyPr/>
                    <a:lstStyle/>
                    <a:p>
                      <a:pPr algn="ctr" fontAlgn="b"/>
                      <a:r>
                        <a:rPr lang="en-IN" sz="1100" b="1" u="none" strike="noStrike">
                          <a:solidFill>
                            <a:srgbClr val="000000"/>
                          </a:solidFill>
                          <a:effectLst/>
                          <a:highlight>
                            <a:srgbClr val="D9E1F2"/>
                          </a:highlight>
                        </a:rPr>
                        <a:t>Sub Category</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Sum of Profit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highlight>
                            <a:srgbClr val="D9E1F2"/>
                          </a:highlight>
                        </a:rPr>
                        <a:t> Sum of Sales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352846711"/>
                  </a:ext>
                </a:extLst>
              </a:tr>
              <a:tr h="225334">
                <a:tc>
                  <a:txBody>
                    <a:bodyPr/>
                    <a:lstStyle/>
                    <a:p>
                      <a:pPr algn="ctr" fontAlgn="b"/>
                      <a:r>
                        <a:rPr lang="en-IN" sz="1100" b="0" u="none" strike="noStrike">
                          <a:solidFill>
                            <a:srgbClr val="000000"/>
                          </a:solidFill>
                          <a:effectLst/>
                        </a:rPr>
                        <a:t>Copiers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55,617.82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$ 1,49,528.03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3181618"/>
                  </a:ext>
                </a:extLst>
              </a:tr>
              <a:tr h="225334">
                <a:tc>
                  <a:txBody>
                    <a:bodyPr/>
                    <a:lstStyle/>
                    <a:p>
                      <a:pPr algn="ctr" fontAlgn="b"/>
                      <a:r>
                        <a:rPr lang="en-IN" sz="1100" b="0" u="none" strike="noStrike">
                          <a:solidFill>
                            <a:srgbClr val="000000"/>
                          </a:solidFill>
                          <a:effectLst/>
                        </a:rPr>
                        <a:t>Phones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44,515.73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$ 3,30,007.05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6891804"/>
                  </a:ext>
                </a:extLst>
              </a:tr>
              <a:tr h="225334">
                <a:tc>
                  <a:txBody>
                    <a:bodyPr/>
                    <a:lstStyle/>
                    <a:p>
                      <a:pPr algn="ctr" fontAlgn="b"/>
                      <a:r>
                        <a:rPr lang="en-IN" sz="1100" b="0" u="none" strike="noStrike">
                          <a:solidFill>
                            <a:srgbClr val="000000"/>
                          </a:solidFill>
                          <a:effectLst/>
                        </a:rPr>
                        <a:t>Accessories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41,936.64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$ 1,67,380.32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5868561"/>
                  </a:ext>
                </a:extLst>
              </a:tr>
              <a:tr h="225334">
                <a:tc>
                  <a:txBody>
                    <a:bodyPr/>
                    <a:lstStyle/>
                    <a:p>
                      <a:pPr algn="ctr" fontAlgn="b"/>
                      <a:r>
                        <a:rPr lang="en-IN" sz="1100" b="0" u="none" strike="noStrike">
                          <a:solidFill>
                            <a:srgbClr val="000000"/>
                          </a:solidFill>
                          <a:effectLst/>
                        </a:rPr>
                        <a:t>Paper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34,053.57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78,479.21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9347708"/>
                  </a:ext>
                </a:extLst>
              </a:tr>
              <a:tr h="225334">
                <a:tc>
                  <a:txBody>
                    <a:bodyPr/>
                    <a:lstStyle/>
                    <a:p>
                      <a:pPr algn="ctr" fontAlgn="b"/>
                      <a:r>
                        <a:rPr lang="en-IN" sz="1100" b="0" u="none" strike="noStrike">
                          <a:solidFill>
                            <a:srgbClr val="000000"/>
                          </a:solidFill>
                          <a:effectLst/>
                        </a:rPr>
                        <a:t>Binders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30,221.76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$ 2,03,412.73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3060439"/>
                  </a:ext>
                </a:extLst>
              </a:tr>
              <a:tr h="225334">
                <a:tc>
                  <a:txBody>
                    <a:bodyPr/>
                    <a:lstStyle/>
                    <a:p>
                      <a:pPr algn="ctr" fontAlgn="b"/>
                      <a:r>
                        <a:rPr lang="en-IN" sz="1100" b="0" u="none" strike="noStrike">
                          <a:solidFill>
                            <a:srgbClr val="000000"/>
                          </a:solidFill>
                          <a:effectLst/>
                        </a:rPr>
                        <a:t>Chairs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26,590.17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$ 3,28,449.10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7884047"/>
                  </a:ext>
                </a:extLst>
              </a:tr>
              <a:tr h="225334">
                <a:tc>
                  <a:txBody>
                    <a:bodyPr/>
                    <a:lstStyle/>
                    <a:p>
                      <a:pPr algn="ctr" fontAlgn="b"/>
                      <a:r>
                        <a:rPr lang="en-IN" sz="1100" b="0" u="none" strike="noStrike">
                          <a:solidFill>
                            <a:srgbClr val="000000"/>
                          </a:solidFill>
                          <a:effectLst/>
                        </a:rPr>
                        <a:t>Storage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21,278.83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$ 2,23,843.61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388859"/>
                  </a:ext>
                </a:extLst>
              </a:tr>
              <a:tr h="225334">
                <a:tc>
                  <a:txBody>
                    <a:bodyPr/>
                    <a:lstStyle/>
                    <a:p>
                      <a:pPr algn="ctr" fontAlgn="b"/>
                      <a:r>
                        <a:rPr lang="en-IN" sz="1100" b="0" u="none" strike="noStrike">
                          <a:solidFill>
                            <a:srgbClr val="000000"/>
                          </a:solidFill>
                          <a:effectLst/>
                        </a:rPr>
                        <a:t>Appliances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18,138.01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$ 1,07,532.16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4643551"/>
                  </a:ext>
                </a:extLst>
              </a:tr>
              <a:tr h="225334">
                <a:tc>
                  <a:txBody>
                    <a:bodyPr/>
                    <a:lstStyle/>
                    <a:p>
                      <a:pPr algn="ctr" fontAlgn="b"/>
                      <a:r>
                        <a:rPr lang="en-IN" sz="1100" b="0" u="none" strike="noStrike">
                          <a:solidFill>
                            <a:srgbClr val="000000"/>
                          </a:solidFill>
                          <a:effectLst/>
                        </a:rPr>
                        <a:t>Furnishings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13,059.14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91,705.16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7654617"/>
                  </a:ext>
                </a:extLst>
              </a:tr>
              <a:tr h="225334">
                <a:tc>
                  <a:txBody>
                    <a:bodyPr/>
                    <a:lstStyle/>
                    <a:p>
                      <a:pPr algn="ctr" fontAlgn="b"/>
                      <a:r>
                        <a:rPr lang="en-IN" sz="1100" b="0" u="none" strike="noStrike">
                          <a:solidFill>
                            <a:srgbClr val="000000"/>
                          </a:solidFill>
                          <a:effectLst/>
                        </a:rPr>
                        <a:t>Envelopes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6,964.18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16,476.40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5819074"/>
                  </a:ext>
                </a:extLst>
              </a:tr>
              <a:tr h="225334">
                <a:tc>
                  <a:txBody>
                    <a:bodyPr/>
                    <a:lstStyle/>
                    <a:p>
                      <a:pPr algn="ctr" fontAlgn="b"/>
                      <a:r>
                        <a:rPr lang="en-IN" sz="1100" b="0" u="none" strike="noStrike">
                          <a:solidFill>
                            <a:srgbClr val="000000"/>
                          </a:solidFill>
                          <a:effectLst/>
                        </a:rPr>
                        <a:t>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6,527.79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27,118.79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9808317"/>
                  </a:ext>
                </a:extLst>
              </a:tr>
              <a:tr h="225334">
                <a:tc>
                  <a:txBody>
                    <a:bodyPr/>
                    <a:lstStyle/>
                    <a:p>
                      <a:pPr algn="ctr" fontAlgn="b"/>
                      <a:r>
                        <a:rPr lang="en-IN" sz="1100" b="0" u="none" strike="noStrike">
                          <a:solidFill>
                            <a:srgbClr val="000000"/>
                          </a:solidFill>
                          <a:effectLst/>
                        </a:rPr>
                        <a:t>Labels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5,546.25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12,486.31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45294"/>
                  </a:ext>
                </a:extLst>
              </a:tr>
              <a:tr h="225334">
                <a:tc>
                  <a:txBody>
                    <a:bodyPr/>
                    <a:lstStyle/>
                    <a:p>
                      <a:pPr algn="ctr" fontAlgn="b"/>
                      <a:r>
                        <a:rPr lang="en-IN" sz="1100" b="0" u="none" strike="noStrike">
                          <a:solidFill>
                            <a:srgbClr val="000000"/>
                          </a:solidFill>
                          <a:effectLst/>
                        </a:rPr>
                        <a:t>Machines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3,384.76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$ 1,89,238.63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3314249"/>
                  </a:ext>
                </a:extLst>
              </a:tr>
              <a:tr h="225334">
                <a:tc>
                  <a:txBody>
                    <a:bodyPr/>
                    <a:lstStyle/>
                    <a:p>
                      <a:pPr algn="ctr" fontAlgn="b"/>
                      <a:r>
                        <a:rPr lang="en-IN" sz="1100" b="0" u="none" strike="noStrike">
                          <a:solidFill>
                            <a:srgbClr val="000000"/>
                          </a:solidFill>
                          <a:effectLst/>
                        </a:rPr>
                        <a:t>Fasteners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949.52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3,024.28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095753"/>
                  </a:ext>
                </a:extLst>
              </a:tr>
              <a:tr h="225334">
                <a:tc>
                  <a:txBody>
                    <a:bodyPr/>
                    <a:lstStyle/>
                    <a:p>
                      <a:pPr algn="ctr" fontAlgn="b"/>
                      <a:r>
                        <a:rPr lang="en-IN" sz="1100" b="0" u="none" strike="noStrike">
                          <a:solidFill>
                            <a:srgbClr val="000000"/>
                          </a:solidFill>
                          <a:effectLst/>
                        </a:rPr>
                        <a:t>Supplies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-1,189.10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46,673.54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2547665"/>
                  </a:ext>
                </a:extLst>
              </a:tr>
              <a:tr h="225334">
                <a:tc>
                  <a:txBody>
                    <a:bodyPr/>
                    <a:lstStyle/>
                    <a:p>
                      <a:pPr algn="ctr" fontAlgn="b"/>
                      <a:r>
                        <a:rPr lang="en-IN" sz="1100" b="0" u="none" strike="noStrike">
                          <a:solidFill>
                            <a:srgbClr val="000000"/>
                          </a:solidFill>
                          <a:effectLst/>
                        </a:rPr>
                        <a:t>Bookcases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-3,472.56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$ 1,14,880.00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8976330"/>
                  </a:ext>
                </a:extLst>
              </a:tr>
              <a:tr h="225334">
                <a:tc>
                  <a:txBody>
                    <a:bodyPr/>
                    <a:lstStyle/>
                    <a:p>
                      <a:pPr algn="ctr" fontAlgn="b"/>
                      <a:r>
                        <a:rPr lang="en-IN" sz="1100" b="0" u="none" strike="noStrike">
                          <a:solidFill>
                            <a:srgbClr val="000000"/>
                          </a:solidFill>
                          <a:effectLst/>
                        </a:rPr>
                        <a:t>Tables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a:solidFill>
                            <a:srgbClr val="000000"/>
                          </a:solidFill>
                          <a:effectLst/>
                        </a:rPr>
                        <a:t> $ -17,725.48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0" u="none" strike="noStrike" dirty="0">
                          <a:solidFill>
                            <a:srgbClr val="000000"/>
                          </a:solidFill>
                          <a:effectLst/>
                        </a:rPr>
                        <a:t> $ 2,06,965.53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527347"/>
                  </a:ext>
                </a:extLst>
              </a:tr>
            </a:tbl>
          </a:graphicData>
        </a:graphic>
      </p:graphicFrame>
    </p:spTree>
    <p:extLst>
      <p:ext uri="{BB962C8B-B14F-4D97-AF65-F5344CB8AC3E}">
        <p14:creationId xmlns:p14="http://schemas.microsoft.com/office/powerpoint/2010/main" val="216036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FA1E-4D90-6BDB-E6E6-AC502C4779CF}"/>
              </a:ext>
            </a:extLst>
          </p:cNvPr>
          <p:cNvSpPr txBox="1"/>
          <p:nvPr/>
        </p:nvSpPr>
        <p:spPr>
          <a:xfrm>
            <a:off x="298515" y="108409"/>
            <a:ext cx="11607539" cy="6001643"/>
          </a:xfrm>
          <a:prstGeom prst="rect">
            <a:avLst/>
          </a:prstGeom>
          <a:noFill/>
        </p:spPr>
        <p:txBody>
          <a:bodyPr wrap="square" rtlCol="0">
            <a:spAutoFit/>
          </a:bodyPr>
          <a:lstStyle/>
          <a:p>
            <a:r>
              <a:rPr lang="en-IN" sz="3200" b="1" dirty="0">
                <a:latin typeface="Century" panose="02040604050505020304" pitchFamily="18" charset="0"/>
              </a:rPr>
              <a:t>Findings :-</a:t>
            </a:r>
          </a:p>
          <a:p>
            <a:pPr marL="457200" indent="-457200">
              <a:buFont typeface="Arial" panose="020B0604020202020204" pitchFamily="34" charset="0"/>
              <a:buChar char="•"/>
            </a:pPr>
            <a:r>
              <a:rPr lang="en-IN" sz="2000" b="1" dirty="0">
                <a:latin typeface="Century" panose="02040604050505020304" pitchFamily="18" charset="0"/>
              </a:rPr>
              <a:t>We can see that only California &amp; New York are in top places in both Sales &amp; Profit.</a:t>
            </a:r>
          </a:p>
          <a:p>
            <a:pPr marL="457200" indent="-457200">
              <a:buFont typeface="Arial" panose="020B0604020202020204" pitchFamily="34" charset="0"/>
              <a:buChar char="•"/>
            </a:pPr>
            <a:r>
              <a:rPr lang="en-IN" sz="2000" b="1" dirty="0">
                <a:latin typeface="Century" panose="02040604050505020304" pitchFamily="18" charset="0"/>
              </a:rPr>
              <a:t>Texas with 3</a:t>
            </a:r>
            <a:r>
              <a:rPr lang="en-IN" sz="2000" b="1" baseline="30000" dirty="0">
                <a:latin typeface="Century" panose="02040604050505020304" pitchFamily="18" charset="0"/>
              </a:rPr>
              <a:t>rd</a:t>
            </a:r>
            <a:r>
              <a:rPr lang="en-IN" sz="2000" b="1" dirty="0">
                <a:latin typeface="Century" panose="02040604050505020304" pitchFamily="18" charset="0"/>
              </a:rPr>
              <a:t> place in Sales is Bottom in Profit same with Pennsylvania with 5</a:t>
            </a:r>
            <a:r>
              <a:rPr lang="en-IN" sz="2000" b="1" baseline="30000" dirty="0">
                <a:latin typeface="Century" panose="02040604050505020304" pitchFamily="18" charset="0"/>
              </a:rPr>
              <a:t>th</a:t>
            </a:r>
            <a:r>
              <a:rPr lang="en-IN" sz="2000" b="1" dirty="0">
                <a:latin typeface="Century" panose="02040604050505020304" pitchFamily="18" charset="0"/>
              </a:rPr>
              <a:t> in Sales is Bottom 3</a:t>
            </a:r>
            <a:r>
              <a:rPr lang="en-IN" sz="2000" b="1" baseline="30000" dirty="0">
                <a:latin typeface="Century" panose="02040604050505020304" pitchFamily="18" charset="0"/>
              </a:rPr>
              <a:t>rd</a:t>
            </a:r>
            <a:r>
              <a:rPr lang="en-IN" sz="2000" b="1" dirty="0">
                <a:latin typeface="Century" panose="02040604050505020304" pitchFamily="18" charset="0"/>
              </a:rPr>
              <a:t> in Profit.</a:t>
            </a:r>
          </a:p>
          <a:p>
            <a:pPr marL="457200" indent="-457200">
              <a:buFont typeface="Arial" panose="020B0604020202020204" pitchFamily="34" charset="0"/>
              <a:buChar char="•"/>
            </a:pPr>
            <a:r>
              <a:rPr lang="en-IN" sz="2000" b="1" dirty="0">
                <a:latin typeface="Century" panose="02040604050505020304" pitchFamily="18" charset="0"/>
              </a:rPr>
              <a:t>We can clearly see even with high number of Sales some states failed to achieve more Profit margin.</a:t>
            </a:r>
          </a:p>
          <a:p>
            <a:pPr marL="457200" indent="-457200">
              <a:buFont typeface="Arial" panose="020B0604020202020204" pitchFamily="34" charset="0"/>
              <a:buChar char="•"/>
            </a:pPr>
            <a:r>
              <a:rPr lang="en-IN" sz="2000" b="1" dirty="0">
                <a:latin typeface="Century" panose="02040604050505020304" pitchFamily="18" charset="0"/>
              </a:rPr>
              <a:t>Products related to category Technology is high in both Sales &amp; Profit.</a:t>
            </a:r>
          </a:p>
          <a:p>
            <a:pPr marL="457200" indent="-457200">
              <a:buFont typeface="Arial" panose="020B0604020202020204" pitchFamily="34" charset="0"/>
              <a:buChar char="•"/>
            </a:pPr>
            <a:r>
              <a:rPr lang="en-IN" sz="2000" b="1" dirty="0">
                <a:latin typeface="Century" panose="02040604050505020304" pitchFamily="18" charset="0"/>
              </a:rPr>
              <a:t>The Furniture even with 2</a:t>
            </a:r>
            <a:r>
              <a:rPr lang="en-IN" sz="2000" b="1" baseline="30000" dirty="0">
                <a:latin typeface="Century" panose="02040604050505020304" pitchFamily="18" charset="0"/>
              </a:rPr>
              <a:t>nd</a:t>
            </a:r>
            <a:r>
              <a:rPr lang="en-IN" sz="2000" b="1" dirty="0">
                <a:latin typeface="Century" panose="02040604050505020304" pitchFamily="18" charset="0"/>
              </a:rPr>
              <a:t> in Sales has low Profit margin.</a:t>
            </a:r>
          </a:p>
          <a:p>
            <a:pPr marL="457200" indent="-457200">
              <a:buFont typeface="Arial" panose="020B0604020202020204" pitchFamily="34" charset="0"/>
              <a:buChar char="•"/>
            </a:pPr>
            <a:r>
              <a:rPr lang="en-IN" sz="2000" b="1" dirty="0">
                <a:latin typeface="Century" panose="02040604050505020304" pitchFamily="18" charset="0"/>
              </a:rPr>
              <a:t>The trend also showcases in Sub Category with products high in Sales is low in Profit.</a:t>
            </a:r>
          </a:p>
          <a:p>
            <a:pPr marL="457200" indent="-457200">
              <a:buFont typeface="Arial" panose="020B0604020202020204" pitchFamily="34" charset="0"/>
              <a:buChar char="•"/>
            </a:pPr>
            <a:r>
              <a:rPr lang="en-IN" sz="2000" b="1" dirty="0">
                <a:latin typeface="Century" panose="02040604050505020304" pitchFamily="18" charset="0"/>
              </a:rPr>
              <a:t>Phones is top place in Sales but Copiers is in top place in profit followed by Phones.</a:t>
            </a:r>
          </a:p>
          <a:p>
            <a:endParaRPr lang="en-IN" sz="2000" b="1" dirty="0">
              <a:latin typeface="Century" panose="02040604050505020304" pitchFamily="18" charset="0"/>
            </a:endParaRPr>
          </a:p>
          <a:p>
            <a:r>
              <a:rPr lang="en-IN" sz="3200" b="1" dirty="0">
                <a:latin typeface="Century" panose="02040604050505020304" pitchFamily="18" charset="0"/>
              </a:rPr>
              <a:t>Suggestion :-</a:t>
            </a:r>
          </a:p>
          <a:p>
            <a:r>
              <a:rPr lang="en-IN" sz="2400" b="1" dirty="0">
                <a:latin typeface="Century" panose="02040604050505020304" pitchFamily="18" charset="0"/>
              </a:rPr>
              <a:t>           The trend with high in Sales &amp; low in Profit is in both different Sates and products Category &amp; Sub Category. We have to look in to this trend and apply the methodology which resulted even with low number of Sales the Profit margin is high, to the trend of high in sales &amp; low in profit across different States and products Sub Category.</a:t>
            </a:r>
          </a:p>
        </p:txBody>
      </p:sp>
    </p:spTree>
    <p:extLst>
      <p:ext uri="{BB962C8B-B14F-4D97-AF65-F5344CB8AC3E}">
        <p14:creationId xmlns:p14="http://schemas.microsoft.com/office/powerpoint/2010/main" val="32767320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90</TotalTime>
  <Words>973</Words>
  <Application>Microsoft Office PowerPoint</Application>
  <PresentationFormat>Widescreen</PresentationFormat>
  <Paragraphs>243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vt:lpstr>
      <vt:lpstr>Corbel</vt:lpstr>
      <vt:lpstr>Depth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BHAGYAVANTHA .R</dc:creator>
  <cp:lastModifiedBy>BHAGYAVANTHA .R</cp:lastModifiedBy>
  <cp:revision>1</cp:revision>
  <dcterms:created xsi:type="dcterms:W3CDTF">2024-06-15T11:57:56Z</dcterms:created>
  <dcterms:modified xsi:type="dcterms:W3CDTF">2024-06-15T13:28:07Z</dcterms:modified>
</cp:coreProperties>
</file>