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67" r:id="rId9"/>
    <p:sldId id="266" r:id="rId10"/>
    <p:sldId id="260" r:id="rId11"/>
    <p:sldId id="261" r:id="rId12"/>
    <p:sldId id="265" r:id="rId13"/>
    <p:sldId id="264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E6E6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4"/>
    <p:restoredTop sz="94648"/>
  </p:normalViewPr>
  <p:slideViewPr>
    <p:cSldViewPr snapToGrid="0">
      <p:cViewPr varScale="1">
        <p:scale>
          <a:sx n="121" d="100"/>
          <a:sy n="121" d="100"/>
        </p:scale>
        <p:origin x="13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60000"/>
                      <a:satMod val="160000"/>
                    </a:schemeClr>
                  </a:gs>
                  <a:gs pos="46000">
                    <a:schemeClr val="accent1">
                      <a:tint val="86000"/>
                      <a:satMod val="160000"/>
                    </a:schemeClr>
                  </a:gs>
                  <a:gs pos="100000">
                    <a:schemeClr val="accent1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44-4CF1-8F7B-57DE9C2A7EC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60000"/>
                      <a:satMod val="160000"/>
                    </a:schemeClr>
                  </a:gs>
                  <a:gs pos="46000">
                    <a:schemeClr val="accent2">
                      <a:tint val="86000"/>
                      <a:satMod val="160000"/>
                    </a:schemeClr>
                  </a:gs>
                  <a:gs pos="100000">
                    <a:schemeClr val="accent2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44-4CF1-8F7B-57DE9C2A7EC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60000"/>
                      <a:satMod val="160000"/>
                    </a:schemeClr>
                  </a:gs>
                  <a:gs pos="46000">
                    <a:schemeClr val="accent3">
                      <a:tint val="86000"/>
                      <a:satMod val="160000"/>
                    </a:schemeClr>
                  </a:gs>
                  <a:gs pos="100000">
                    <a:schemeClr val="accent3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44-4CF1-8F7B-57DE9C2A7EC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60000"/>
                      <a:satMod val="160000"/>
                    </a:schemeClr>
                  </a:gs>
                  <a:gs pos="46000">
                    <a:schemeClr val="accent4">
                      <a:tint val="86000"/>
                      <a:satMod val="160000"/>
                    </a:schemeClr>
                  </a:gs>
                  <a:gs pos="100000">
                    <a:schemeClr val="accent4">
                      <a:shade val="40000"/>
                      <a:satMod val="160000"/>
                    </a:schemeClr>
                  </a:gs>
                </a:gsLst>
                <a:path path="circle">
                  <a:fillToRect l="110000" t="250000" r="110000" b="40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44-4CF1-8F7B-57DE9C2A7E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PHP/ React Native</c:v>
                </c:pt>
                <c:pt idx="1">
                  <c:v>Python</c:v>
                </c:pt>
                <c:pt idx="2">
                  <c:v>Javascript</c:v>
                </c:pt>
                <c:pt idx="3">
                  <c:v>CSS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3.2</c:v>
                </c:pt>
                <c:pt idx="2">
                  <c:v>1.5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44-4CF1-8F7B-57DE9C2A7EC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" minVer="12.0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#9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>
              <a:solidFill>
                <a:schemeClr val="bg2"/>
              </a:solidFill>
              <a:ea typeface="+mn-ea"/>
              <a:cs typeface="+mn-cs"/>
            </a:rPr>
            <a:t>CRITICAL DELIVERABLES</a:t>
          </a:r>
          <a:endParaRPr lang="en-US" sz="1800" b="1">
            <a:solidFill>
              <a:schemeClr val="bg2"/>
            </a:solidFill>
          </a:endParaRPr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17DD9A22-3560-4887-9CD0-4328EC1893F2}">
      <dgm:prSet custT="1"/>
      <dgm:spPr/>
      <dgm:t>
        <a:bodyPr tIns="548640"/>
        <a:lstStyle/>
        <a:p>
          <a:pPr rtl="0"/>
          <a:r>
            <a:rPr lang="en-US" sz="1600"/>
            <a:t>Converting sketches to skeletal design for website with PHP platform.</a:t>
          </a:r>
        </a:p>
      </dgm:t>
    </dgm:pt>
    <dgm:pt modelId="{6CDBEF9D-8BB3-417C-B64A-90A621C2D4D1}" type="parTrans" cxnId="{F3F11361-EABA-447A-BD1F-C1C7849D2FC0}">
      <dgm:prSet/>
      <dgm:spPr/>
      <dgm:t>
        <a:bodyPr/>
        <a:lstStyle/>
        <a:p>
          <a:endParaRPr lang="en-US"/>
        </a:p>
      </dgm:t>
    </dgm:pt>
    <dgm:pt modelId="{68E9A712-056F-47F4-B65E-C6230D7C168B}" type="sibTrans" cxnId="{F3F11361-EABA-447A-BD1F-C1C7849D2FC0}">
      <dgm:prSet/>
      <dgm:spPr/>
      <dgm:t>
        <a:bodyPr/>
        <a:lstStyle/>
        <a:p>
          <a:endParaRPr lang="en-US"/>
        </a:p>
      </dgm:t>
    </dgm:pt>
    <dgm:pt modelId="{21E99324-078C-4308-B67B-F30AFE4A54BE}">
      <dgm:prSet custT="1"/>
      <dgm:spPr/>
      <dgm:t>
        <a:bodyPr tIns="548640"/>
        <a:lstStyle/>
        <a:p>
          <a:pPr rtl="0"/>
          <a:r>
            <a:rPr lang="en-US" sz="1600"/>
            <a:t>Incorporate shapes, colors, numeric digits to have more choices for users.</a:t>
          </a:r>
        </a:p>
      </dgm:t>
    </dgm:pt>
    <dgm:pt modelId="{484BE330-BD80-44E0-9372-4922AC835C82}" type="parTrans" cxnId="{6E44BD02-D3B8-4A5A-9397-024FF2F5CD15}">
      <dgm:prSet/>
      <dgm:spPr/>
      <dgm:t>
        <a:bodyPr/>
        <a:lstStyle/>
        <a:p>
          <a:endParaRPr lang="en-US"/>
        </a:p>
      </dgm:t>
    </dgm:pt>
    <dgm:pt modelId="{0E6E9E9B-FE32-4A2A-AAEF-9BFB63C80A9F}" type="sibTrans" cxnId="{6E44BD02-D3B8-4A5A-9397-024FF2F5CD15}">
      <dgm:prSet/>
      <dgm:spPr/>
      <dgm:t>
        <a:bodyPr/>
        <a:lstStyle/>
        <a:p>
          <a:endParaRPr lang="en-US"/>
        </a:p>
      </dgm:t>
    </dgm:pt>
    <dgm:pt modelId="{D5BDCD57-3FE2-4364-8697-EF0B3F551B8B}">
      <dgm:prSet custT="1"/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 sz="1800" b="1">
              <a:solidFill>
                <a:schemeClr val="bg2"/>
              </a:solidFill>
              <a:ea typeface="+mn-ea"/>
              <a:cs typeface="+mn-cs"/>
            </a:rPr>
            <a:t>More..</a:t>
          </a:r>
          <a:endParaRPr lang="en-US" sz="1800" b="1">
            <a:solidFill>
              <a:schemeClr val="bg2"/>
            </a:solidFill>
          </a:endParaRPr>
        </a:p>
      </dgm:t>
    </dgm:pt>
    <dgm:pt modelId="{A770BF92-35AC-487F-A40C-40816D8005B1}" type="parTrans" cxnId="{867B387E-F046-467F-BB26-26F02B9A33D5}">
      <dgm:prSet/>
      <dgm:spPr/>
      <dgm:t>
        <a:bodyPr/>
        <a:lstStyle/>
        <a:p>
          <a:endParaRPr lang="en-US"/>
        </a:p>
      </dgm:t>
    </dgm:pt>
    <dgm:pt modelId="{3562BF13-FCE3-4E06-B80D-E18FA8FFCB30}" type="sibTrans" cxnId="{867B387E-F046-467F-BB26-26F02B9A33D5}">
      <dgm:prSet/>
      <dgm:spPr/>
      <dgm:t>
        <a:bodyPr/>
        <a:lstStyle/>
        <a:p>
          <a:endParaRPr lang="en-US"/>
        </a:p>
      </dgm:t>
    </dgm:pt>
    <dgm:pt modelId="{82650E3F-D6E2-4296-921D-7DB7037AB094}">
      <dgm:prSet custT="1"/>
      <dgm:spPr/>
      <dgm:t>
        <a:bodyPr tIns="731520"/>
        <a:lstStyle/>
        <a:p>
          <a:pPr rtl="0">
            <a:spcBef>
              <a:spcPts val="0"/>
            </a:spcBef>
          </a:pPr>
          <a:r>
            <a:rPr lang="en-US" sz="1600">
              <a:ea typeface="+mn-ea"/>
              <a:cs typeface="+mn-cs"/>
            </a:rPr>
            <a:t>Once we achieve the above goals, this could be a big tool which includes multiple styling elements for both website and mobile.</a:t>
          </a:r>
        </a:p>
      </dgm:t>
    </dgm:pt>
    <dgm:pt modelId="{DBD02D16-6447-4B3F-9162-19CEE4EAC286}" type="parTrans" cxnId="{349378A1-CC1D-4FEC-8461-BE0D39266705}">
      <dgm:prSet/>
      <dgm:spPr/>
      <dgm:t>
        <a:bodyPr/>
        <a:lstStyle/>
        <a:p>
          <a:endParaRPr lang="en-US"/>
        </a:p>
      </dgm:t>
    </dgm:pt>
    <dgm:pt modelId="{31C96943-601E-48F3-A1B6-1CE9BD7B88BA}" type="sibTrans" cxnId="{349378A1-CC1D-4FEC-8461-BE0D39266705}">
      <dgm:prSet/>
      <dgm:spPr/>
      <dgm:t>
        <a:bodyPr/>
        <a:lstStyle/>
        <a:p>
          <a:endParaRPr lang="en-US"/>
        </a:p>
      </dgm:t>
    </dgm:pt>
    <dgm:pt modelId="{3351A40C-F4A2-4EE1-95A9-795392221D2A}">
      <dgm:prSet custT="1"/>
      <dgm:spPr/>
      <dgm:t>
        <a:bodyPr/>
        <a:lstStyle/>
        <a:p>
          <a:r>
            <a:rPr lang="en-US" sz="1600"/>
            <a:t>Converting sketches to skeletal design for mobile with React Native platform.</a:t>
          </a:r>
        </a:p>
      </dgm:t>
    </dgm:pt>
    <dgm:pt modelId="{3B961B65-9DB4-4F5F-B91B-C771C29E0ED9}" type="parTrans" cxnId="{5E362C0F-0A29-4DAA-8309-8EB27B6F41A2}">
      <dgm:prSet/>
      <dgm:spPr/>
    </dgm:pt>
    <dgm:pt modelId="{27878F1E-3A12-490D-B47B-29BF22550D28}" type="sibTrans" cxnId="{5E362C0F-0A29-4DAA-8309-8EB27B6F41A2}">
      <dgm:prSet/>
      <dgm:spPr/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2"/>
      <dgm:spPr/>
    </dgm:pt>
    <dgm:pt modelId="{9D1AF6DF-8EBD-4BA9-AB1C-83666B416551}" type="pres">
      <dgm:prSet presAssocID="{6803AE33-8C4D-49FF-A701-3AEB5FFD114C}" presName="parentText" presStyleLbl="node1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2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E4533D0C-9DAF-48DA-84A6-520527060381}" type="pres">
      <dgm:prSet presAssocID="{D5BDCD57-3FE2-4364-8697-EF0B3F551B8B}" presName="parentLin" presStyleCnt="0"/>
      <dgm:spPr/>
    </dgm:pt>
    <dgm:pt modelId="{A4395476-9DE8-4F6F-8320-3E3F1F0BB7B7}" type="pres">
      <dgm:prSet presAssocID="{D5BDCD57-3FE2-4364-8697-EF0B3F551B8B}" presName="parentLeftMargin" presStyleLbl="node1" presStyleIdx="0" presStyleCnt="2"/>
      <dgm:spPr/>
    </dgm:pt>
    <dgm:pt modelId="{D2B8060E-5C25-48B8-8A2C-C7E31B9A4C0B}" type="pres">
      <dgm:prSet presAssocID="{D5BDCD57-3FE2-4364-8697-EF0B3F551B8B}" presName="parentText" presStyleLbl="node1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34E5DCBF-B6A4-4E52-90C6-8639E330299B}" type="pres">
      <dgm:prSet presAssocID="{D5BDCD57-3FE2-4364-8697-EF0B3F551B8B}" presName="negativeSpace" presStyleCnt="0"/>
      <dgm:spPr/>
    </dgm:pt>
    <dgm:pt modelId="{84309B57-9335-4504-ADE7-0F6F02733EE1}" type="pres">
      <dgm:prSet presAssocID="{D5BDCD57-3FE2-4364-8697-EF0B3F551B8B}" presName="childText" presStyleLbl="alignAcc1" presStyleIdx="1" presStyleCnt="2">
        <dgm:presLayoutVars>
          <dgm:bulletEnabled val="1"/>
        </dgm:presLayoutVars>
      </dgm:prSet>
      <dgm:spPr/>
    </dgm:pt>
  </dgm:ptLst>
  <dgm:cxnLst>
    <dgm:cxn modelId="{6E44BD02-D3B8-4A5A-9397-024FF2F5CD15}" srcId="{6803AE33-8C4D-49FF-A701-3AEB5FFD114C}" destId="{21E99324-078C-4308-B67B-F30AFE4A54BE}" srcOrd="2" destOrd="0" parTransId="{484BE330-BD80-44E0-9372-4922AC835C82}" sibTransId="{0E6E9E9B-FE32-4A2A-AAEF-9BFB63C80A9F}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5E362C0F-0A29-4DAA-8309-8EB27B6F41A2}" srcId="{6803AE33-8C4D-49FF-A701-3AEB5FFD114C}" destId="{3351A40C-F4A2-4EE1-95A9-795392221D2A}" srcOrd="1" destOrd="0" parTransId="{3B961B65-9DB4-4F5F-B91B-C771C29E0ED9}" sibTransId="{27878F1E-3A12-490D-B47B-29BF22550D28}"/>
    <dgm:cxn modelId="{DD525215-D2F0-4809-819A-7302E4194AD9}" type="presOf" srcId="{D5BDCD57-3FE2-4364-8697-EF0B3F551B8B}" destId="{D2B8060E-5C25-48B8-8A2C-C7E31B9A4C0B}" srcOrd="1" destOrd="0" presId="urn:microsoft.com/office/officeart/2005/8/layout/list1#2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5805AD22-362A-4090-939F-1078228FD9BE}" type="presOf" srcId="{82650E3F-D6E2-4296-921D-7DB7037AB094}" destId="{84309B57-9335-4504-ADE7-0F6F02733EE1}" srcOrd="0" destOrd="0" presId="urn:microsoft.com/office/officeart/2005/8/layout/list1#2"/>
    <dgm:cxn modelId="{78700935-61A9-4C9A-A00B-B00567B006CC}" type="presOf" srcId="{17DD9A22-3560-4887-9CD0-4328EC1893F2}" destId="{64F3F243-0CC4-4CEF-93F2-5776498F90DB}" srcOrd="0" destOrd="0" presId="urn:microsoft.com/office/officeart/2005/8/layout/list1#2"/>
    <dgm:cxn modelId="{A75EDA4B-E70E-495D-8873-77FC84ED1E03}" type="presOf" srcId="{D5BDCD57-3FE2-4364-8697-EF0B3F551B8B}" destId="{A4395476-9DE8-4F6F-8320-3E3F1F0BB7B7}" srcOrd="0" destOrd="0" presId="urn:microsoft.com/office/officeart/2005/8/layout/list1#2"/>
    <dgm:cxn modelId="{F3F11361-EABA-447A-BD1F-C1C7849D2FC0}" srcId="{6803AE33-8C4D-49FF-A701-3AEB5FFD114C}" destId="{17DD9A22-3560-4887-9CD0-4328EC1893F2}" srcOrd="0" destOrd="0" parTransId="{6CDBEF9D-8BB3-417C-B64A-90A621C2D4D1}" sibTransId="{68E9A712-056F-47F4-B65E-C6230D7C168B}"/>
    <dgm:cxn modelId="{867B387E-F046-467F-BB26-26F02B9A33D5}" srcId="{B7B4D503-0B80-4460-922F-678D7B3B9A0D}" destId="{D5BDCD57-3FE2-4364-8697-EF0B3F551B8B}" srcOrd="1" destOrd="0" parTransId="{A770BF92-35AC-487F-A40C-40816D8005B1}" sibTransId="{3562BF13-FCE3-4E06-B80D-E18FA8FFCB30}"/>
    <dgm:cxn modelId="{7B7D9993-2304-4E3A-AE8E-E98369208F57}" type="presOf" srcId="{21E99324-078C-4308-B67B-F30AFE4A54BE}" destId="{64F3F243-0CC4-4CEF-93F2-5776498F90DB}" srcOrd="0" destOrd="2" presId="urn:microsoft.com/office/officeart/2005/8/layout/list1#2"/>
    <dgm:cxn modelId="{349378A1-CC1D-4FEC-8461-BE0D39266705}" srcId="{D5BDCD57-3FE2-4364-8697-EF0B3F551B8B}" destId="{82650E3F-D6E2-4296-921D-7DB7037AB094}" srcOrd="0" destOrd="0" parTransId="{DBD02D16-6447-4B3F-9162-19CEE4EAC286}" sibTransId="{31C96943-601E-48F3-A1B6-1CE9BD7B88BA}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E777F1DB-5BC1-4657-AC44-8C2DFB2252BD}" type="presOf" srcId="{3351A40C-F4A2-4EE1-95A9-795392221D2A}" destId="{64F3F243-0CC4-4CEF-93F2-5776498F90DB}" srcOrd="0" destOrd="1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39237F93-CADE-4527-9432-40F20720201F}" type="presParOf" srcId="{01DD0F12-12F5-4D40-B8E1-50F8BA73202A}" destId="{E4533D0C-9DAF-48DA-84A6-520527060381}" srcOrd="4" destOrd="0" presId="urn:microsoft.com/office/officeart/2005/8/layout/list1#2"/>
    <dgm:cxn modelId="{DA6071B9-2FC0-4CD8-B4DB-36F3A8F22C82}" type="presParOf" srcId="{E4533D0C-9DAF-48DA-84A6-520527060381}" destId="{A4395476-9DE8-4F6F-8320-3E3F1F0BB7B7}" srcOrd="0" destOrd="0" presId="urn:microsoft.com/office/officeart/2005/8/layout/list1#2"/>
    <dgm:cxn modelId="{3D0D1DEF-9B7D-495A-B683-B026F4CE7768}" type="presParOf" srcId="{E4533D0C-9DAF-48DA-84A6-520527060381}" destId="{D2B8060E-5C25-48B8-8A2C-C7E31B9A4C0B}" srcOrd="1" destOrd="0" presId="urn:microsoft.com/office/officeart/2005/8/layout/list1#2"/>
    <dgm:cxn modelId="{0D581D70-78B9-474C-8132-8D741CA27F73}" type="presParOf" srcId="{01DD0F12-12F5-4D40-B8E1-50F8BA73202A}" destId="{34E5DCBF-B6A4-4E52-90C6-8639E330299B}" srcOrd="5" destOrd="0" presId="urn:microsoft.com/office/officeart/2005/8/layout/list1#2"/>
    <dgm:cxn modelId="{F0BEDFB6-86B6-479B-84A7-64F458E5212E}" type="presParOf" srcId="{01DD0F12-12F5-4D40-B8E1-50F8BA73202A}" destId="{84309B57-9335-4504-ADE7-0F6F02733EE1}" srcOrd="6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D503-0B80-4460-922F-678D7B3B9A0D}" type="doc">
      <dgm:prSet loTypeId="urn:microsoft.com/office/officeart/2005/8/layout/list1#2" loCatId="list" qsTypeId="urn:microsoft.com/office/officeart/2005/8/quickstyle/simple1" qsCatId="simple" csTypeId="urn:microsoft.com/office/officeart/2005/8/colors/accent1_2#3" csCatId="accent1" phldr="1"/>
      <dgm:spPr/>
      <dgm:t>
        <a:bodyPr/>
        <a:lstStyle/>
        <a:p>
          <a:endParaRPr lang="en-US"/>
        </a:p>
      </dgm:t>
    </dgm:pt>
    <dgm:pt modelId="{6803AE33-8C4D-49FF-A701-3AEB5FFD114C}">
      <dgm:prSet custT="1"/>
      <dgm:spPr/>
      <dgm:t>
        <a:bodyPr/>
        <a:lstStyle/>
        <a:p>
          <a:pPr rtl="0"/>
          <a:r>
            <a:rPr lang="en-US" sz="1800"/>
            <a:t>DATE OF NEXT STATUS UPDATE</a:t>
          </a:r>
          <a:endParaRPr lang="en-US" sz="1800" b="1"/>
        </a:p>
      </dgm:t>
    </dgm:pt>
    <dgm:pt modelId="{71CB2A66-749B-4C8F-9BAC-3469E95A323C}" type="parTrans" cxnId="{B3A9A309-4955-47E0-A62F-54101AE9EF22}">
      <dgm:prSet/>
      <dgm:spPr/>
      <dgm:t>
        <a:bodyPr/>
        <a:lstStyle/>
        <a:p>
          <a:endParaRPr lang="en-US"/>
        </a:p>
      </dgm:t>
    </dgm:pt>
    <dgm:pt modelId="{0BE976F9-0D26-497C-8000-721D61B1AB27}" type="sibTrans" cxnId="{B3A9A309-4955-47E0-A62F-54101AE9EF22}">
      <dgm:prSet/>
      <dgm:spPr/>
      <dgm:t>
        <a:bodyPr/>
        <a:lstStyle/>
        <a:p>
          <a:endParaRPr lang="en-US"/>
        </a:p>
      </dgm:t>
    </dgm:pt>
    <dgm:pt modelId="{35CE50FE-FA6B-438A-BDBA-9B273E6736BA}">
      <dgm:prSet/>
      <dgm:spPr/>
      <dgm:t>
        <a:bodyPr/>
        <a:lstStyle/>
        <a:p>
          <a:pPr rtl="0"/>
          <a:r>
            <a:rPr lang="en-US"/>
            <a:t>LIST GOALS FOR NEXT REVIEW</a:t>
          </a:r>
        </a:p>
      </dgm:t>
    </dgm:pt>
    <dgm:pt modelId="{041EA2AA-79BF-4E81-BE26-7602451C547A}" type="parTrans" cxnId="{045A973B-2793-4233-B0DD-A06A4D9E568A}">
      <dgm:prSet/>
      <dgm:spPr/>
      <dgm:t>
        <a:bodyPr/>
        <a:lstStyle/>
        <a:p>
          <a:endParaRPr lang="en-US"/>
        </a:p>
      </dgm:t>
    </dgm:pt>
    <dgm:pt modelId="{5E917E99-E082-4E09-A2C0-44C12F971A6A}" type="sibTrans" cxnId="{045A973B-2793-4233-B0DD-A06A4D9E568A}">
      <dgm:prSet/>
      <dgm:spPr/>
      <dgm:t>
        <a:bodyPr/>
        <a:lstStyle/>
        <a:p>
          <a:endParaRPr lang="en-US"/>
        </a:p>
      </dgm:t>
    </dgm:pt>
    <dgm:pt modelId="{0CAD6BAE-C3D8-4C9E-99F7-B8721A5E98BA}">
      <dgm:prSet/>
      <dgm:spPr/>
      <dgm:t>
        <a:bodyPr/>
        <a:lstStyle/>
        <a:p>
          <a:pPr rtl="0"/>
          <a:r>
            <a:rPr lang="en-US"/>
            <a:t>Show a demo for Sketch of React Native product.</a:t>
          </a:r>
        </a:p>
      </dgm:t>
    </dgm:pt>
    <dgm:pt modelId="{8DB6AA9C-2239-43DF-9839-D6CB1D543D54}" type="parTrans" cxnId="{E3A69125-6FFB-45E4-9E9E-B6EA314C1766}">
      <dgm:prSet/>
      <dgm:spPr/>
      <dgm:t>
        <a:bodyPr/>
        <a:lstStyle/>
        <a:p>
          <a:endParaRPr lang="en-US"/>
        </a:p>
      </dgm:t>
    </dgm:pt>
    <dgm:pt modelId="{24056423-FE4B-4F8C-AC4A-01D94F90392B}" type="sibTrans" cxnId="{E3A69125-6FFB-45E4-9E9E-B6EA314C1766}">
      <dgm:prSet/>
      <dgm:spPr/>
      <dgm:t>
        <a:bodyPr/>
        <a:lstStyle/>
        <a:p>
          <a:endParaRPr lang="en-US"/>
        </a:p>
      </dgm:t>
    </dgm:pt>
    <dgm:pt modelId="{D6414279-7CD1-4D24-AE91-BA432968A40C}">
      <dgm:prSet/>
      <dgm:spPr/>
      <dgm:t>
        <a:bodyPr/>
        <a:lstStyle/>
        <a:p>
          <a:pPr rtl="0"/>
          <a:r>
            <a:rPr lang="en-US"/>
            <a:t>Incorporate digits with shapes, and colors.</a:t>
          </a:r>
        </a:p>
      </dgm:t>
    </dgm:pt>
    <dgm:pt modelId="{F14F7C14-29A3-48EE-8205-455780C49B79}" type="parTrans" cxnId="{59C39AC4-AE50-42A8-BA55-45C7704BABCF}">
      <dgm:prSet/>
      <dgm:spPr/>
      <dgm:t>
        <a:bodyPr/>
        <a:lstStyle/>
        <a:p>
          <a:endParaRPr lang="en-US"/>
        </a:p>
      </dgm:t>
    </dgm:pt>
    <dgm:pt modelId="{E8B989D6-9BCC-4169-92BB-9F4F2A8F4A69}" type="sibTrans" cxnId="{59C39AC4-AE50-42A8-BA55-45C7704BABCF}">
      <dgm:prSet/>
      <dgm:spPr/>
      <dgm:t>
        <a:bodyPr/>
        <a:lstStyle/>
        <a:p>
          <a:endParaRPr lang="en-US"/>
        </a:p>
      </dgm:t>
    </dgm:pt>
    <dgm:pt modelId="{9D917CEA-E1DE-4F82-8267-4F7F8CD888EE}">
      <dgm:prSet/>
      <dgm:spPr/>
      <dgm:t>
        <a:bodyPr/>
        <a:lstStyle/>
        <a:p>
          <a:r>
            <a:rPr lang="en-US"/>
            <a:t>Correcting existing issues.</a:t>
          </a:r>
        </a:p>
      </dgm:t>
    </dgm:pt>
    <dgm:pt modelId="{6114FE61-1325-456B-A0AD-FC7CADFA8674}" type="parTrans" cxnId="{0C4255E5-A099-42C1-A2C4-EDD7AF90B7AB}">
      <dgm:prSet/>
      <dgm:spPr/>
      <dgm:t>
        <a:bodyPr/>
        <a:lstStyle/>
        <a:p>
          <a:endParaRPr lang="en-US"/>
        </a:p>
      </dgm:t>
    </dgm:pt>
    <dgm:pt modelId="{32D7CD6A-211F-4E49-BC44-084FD1018470}" type="sibTrans" cxnId="{0C4255E5-A099-42C1-A2C4-EDD7AF90B7AB}">
      <dgm:prSet/>
      <dgm:spPr/>
      <dgm:t>
        <a:bodyPr/>
        <a:lstStyle/>
        <a:p>
          <a:endParaRPr lang="en-US"/>
        </a:p>
      </dgm:t>
    </dgm:pt>
    <dgm:pt modelId="{FAB0D79A-6A73-465B-8361-1FE36EEDCA6C}">
      <dgm:prSet/>
      <dgm:spPr/>
      <dgm:t>
        <a:bodyPr/>
        <a:lstStyle/>
        <a:p>
          <a:pPr rtl="0"/>
          <a:r>
            <a:rPr lang="en-US"/>
            <a:t>ACTION PLAN REVIEW</a:t>
          </a:r>
        </a:p>
      </dgm:t>
    </dgm:pt>
    <dgm:pt modelId="{33450DC6-26F7-411A-BD9F-F57016F3B766}" type="parTrans" cxnId="{A2F622A2-E4DB-4477-942D-FD44AEB4E764}">
      <dgm:prSet/>
      <dgm:spPr/>
      <dgm:t>
        <a:bodyPr/>
        <a:lstStyle/>
        <a:p>
          <a:endParaRPr lang="en-US"/>
        </a:p>
      </dgm:t>
    </dgm:pt>
    <dgm:pt modelId="{5104A0D4-D885-4FBB-8599-D9DDBD387BC4}" type="sibTrans" cxnId="{A2F622A2-E4DB-4477-942D-FD44AEB4E764}">
      <dgm:prSet/>
      <dgm:spPr/>
      <dgm:t>
        <a:bodyPr/>
        <a:lstStyle/>
        <a:p>
          <a:endParaRPr lang="en-US"/>
        </a:p>
      </dgm:t>
    </dgm:pt>
    <dgm:pt modelId="{69C06211-77AB-4945-9617-FE72D51436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ea typeface="+mn-ea"/>
              <a:cs typeface="+mn-cs"/>
            </a:rPr>
            <a:t>Use a cloud service to deploy the product online using any of the cloud platforms that let’s us use command line interface.</a:t>
          </a:r>
          <a:endParaRPr lang="en-US"/>
        </a:p>
      </dgm:t>
    </dgm:pt>
    <dgm:pt modelId="{E4A86DB6-52D1-44D9-9B48-953F9A9F4DCE}" type="parTrans" cxnId="{768DF3E5-91D6-43C5-9FA3-C64C84C67A26}">
      <dgm:prSet/>
      <dgm:spPr/>
      <dgm:t>
        <a:bodyPr/>
        <a:lstStyle/>
        <a:p>
          <a:endParaRPr lang="en-US"/>
        </a:p>
      </dgm:t>
    </dgm:pt>
    <dgm:pt modelId="{B618DDCC-A5A9-44B3-AC48-7ED49C7AFCBB}" type="sibTrans" cxnId="{768DF3E5-91D6-43C5-9FA3-C64C84C67A26}">
      <dgm:prSet/>
      <dgm:spPr/>
      <dgm:t>
        <a:bodyPr/>
        <a:lstStyle/>
        <a:p>
          <a:endParaRPr lang="en-US"/>
        </a:p>
      </dgm:t>
    </dgm:pt>
    <dgm:pt modelId="{7D893BA5-6EDB-46CC-B53D-282C5338204A}">
      <dgm:prSet/>
      <dgm:spPr/>
      <dgm:t>
        <a:bodyPr/>
        <a:lstStyle/>
        <a:p>
          <a:r>
            <a:rPr lang="en-US"/>
            <a:t>20</a:t>
          </a:r>
          <a:r>
            <a:rPr lang="en-US" baseline="30000"/>
            <a:t>th</a:t>
          </a:r>
          <a:r>
            <a:rPr lang="en-US"/>
            <a:t> of October 2020.</a:t>
          </a:r>
        </a:p>
      </dgm:t>
    </dgm:pt>
    <dgm:pt modelId="{1692FAF5-9CFA-464F-A699-9A680A4373FF}" type="parTrans" cxnId="{EADE252C-57F7-4EAD-BC81-AD4FE0978BB7}">
      <dgm:prSet/>
      <dgm:spPr/>
      <dgm:t>
        <a:bodyPr/>
        <a:lstStyle/>
        <a:p>
          <a:endParaRPr lang="en-US"/>
        </a:p>
      </dgm:t>
    </dgm:pt>
    <dgm:pt modelId="{1A2B6E59-2B25-40D4-B940-7EE1A30F6B05}" type="sibTrans" cxnId="{EADE252C-57F7-4EAD-BC81-AD4FE0978BB7}">
      <dgm:prSet/>
      <dgm:spPr/>
      <dgm:t>
        <a:bodyPr/>
        <a:lstStyle/>
        <a:p>
          <a:endParaRPr lang="en-US"/>
        </a:p>
      </dgm:t>
    </dgm:pt>
    <dgm:pt modelId="{01DD0F12-12F5-4D40-B8E1-50F8BA73202A}" type="pres">
      <dgm:prSet presAssocID="{B7B4D503-0B80-4460-922F-678D7B3B9A0D}" presName="linear" presStyleCnt="0">
        <dgm:presLayoutVars>
          <dgm:dir/>
          <dgm:animLvl val="lvl"/>
          <dgm:resizeHandles val="exact"/>
        </dgm:presLayoutVars>
      </dgm:prSet>
      <dgm:spPr/>
    </dgm:pt>
    <dgm:pt modelId="{709D80A6-72FB-4616-B5E3-B5DD741D5F23}" type="pres">
      <dgm:prSet presAssocID="{6803AE33-8C4D-49FF-A701-3AEB5FFD114C}" presName="parentLin" presStyleCnt="0"/>
      <dgm:spPr/>
    </dgm:pt>
    <dgm:pt modelId="{76495F65-323E-4916-B636-C8D6D15ABDE0}" type="pres">
      <dgm:prSet presAssocID="{6803AE33-8C4D-49FF-A701-3AEB5FFD114C}" presName="parentLeftMargin" presStyleLbl="node1" presStyleIdx="0" presStyleCnt="3"/>
      <dgm:spPr/>
    </dgm:pt>
    <dgm:pt modelId="{9D1AF6DF-8EBD-4BA9-AB1C-83666B416551}" type="pres">
      <dgm:prSet presAssocID="{6803AE33-8C4D-49FF-A701-3AEB5FFD114C}" presName="parentText" presStyleLbl="node1" presStyleIdx="0" presStyleCnt="3" custScaleX="7547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71934524-F682-452D-88D9-5DEC2E6B5015}" type="pres">
      <dgm:prSet presAssocID="{6803AE33-8C4D-49FF-A701-3AEB5FFD114C}" presName="negativeSpace" presStyleCnt="0"/>
      <dgm:spPr/>
    </dgm:pt>
    <dgm:pt modelId="{64F3F243-0CC4-4CEF-93F2-5776498F90DB}" type="pres">
      <dgm:prSet presAssocID="{6803AE33-8C4D-49FF-A701-3AEB5FFD114C}" presName="childText" presStyleLbl="alignAcc1" presStyleIdx="0" presStyleCnt="3" custScaleY="107060">
        <dgm:presLayoutVars>
          <dgm:bulletEnabled val="1"/>
        </dgm:presLayoutVars>
      </dgm:prSet>
      <dgm:spPr/>
    </dgm:pt>
    <dgm:pt modelId="{45C074A4-D50D-4582-A1CA-82DFC52CD331}" type="pres">
      <dgm:prSet presAssocID="{0BE976F9-0D26-497C-8000-721D61B1AB27}" presName="spaceBetweenRectangles" presStyleCnt="0"/>
      <dgm:spPr/>
    </dgm:pt>
    <dgm:pt modelId="{9ADB6F5D-9C9F-48E8-BA73-30A7CB91DDA9}" type="pres">
      <dgm:prSet presAssocID="{35CE50FE-FA6B-438A-BDBA-9B273E6736BA}" presName="parentLin" presStyleCnt="0"/>
      <dgm:spPr/>
    </dgm:pt>
    <dgm:pt modelId="{1DA2DBA8-FF13-4046-9A4B-FA26A7A8AE04}" type="pres">
      <dgm:prSet presAssocID="{35CE50FE-FA6B-438A-BDBA-9B273E6736BA}" presName="parentLeftMargin" presStyleLbl="node1" presStyleIdx="0" presStyleCnt="3"/>
      <dgm:spPr/>
    </dgm:pt>
    <dgm:pt modelId="{E022AD64-6C14-41D5-BC9F-2BFBC0D6C3E0}" type="pres">
      <dgm:prSet presAssocID="{35CE50FE-FA6B-438A-BDBA-9B273E6736BA}" presName="parentText" presStyleLbl="node1" presStyleIdx="1" presStyleCnt="3" custScaleX="7491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EA1C4785-F717-46FE-9168-8C8D21641086}" type="pres">
      <dgm:prSet presAssocID="{35CE50FE-FA6B-438A-BDBA-9B273E6736BA}" presName="negativeSpace" presStyleCnt="0"/>
      <dgm:spPr/>
    </dgm:pt>
    <dgm:pt modelId="{F901923D-E6E1-47FE-BE41-8B8C66EFA3AF}" type="pres">
      <dgm:prSet presAssocID="{35CE50FE-FA6B-438A-BDBA-9B273E6736BA}" presName="childText" presStyleLbl="alignAcc1" presStyleIdx="1" presStyleCnt="3">
        <dgm:presLayoutVars>
          <dgm:bulletEnabled val="1"/>
        </dgm:presLayoutVars>
      </dgm:prSet>
      <dgm:spPr/>
    </dgm:pt>
    <dgm:pt modelId="{CC18E8B9-19B1-4F96-A127-5A94E08F615B}" type="pres">
      <dgm:prSet presAssocID="{5E917E99-E082-4E09-A2C0-44C12F971A6A}" presName="spaceBetweenRectangles" presStyleCnt="0"/>
      <dgm:spPr/>
    </dgm:pt>
    <dgm:pt modelId="{EE85961F-4A4D-4EDE-855D-760D922C48F6}" type="pres">
      <dgm:prSet presAssocID="{FAB0D79A-6A73-465B-8361-1FE36EEDCA6C}" presName="parentLin" presStyleCnt="0"/>
      <dgm:spPr/>
    </dgm:pt>
    <dgm:pt modelId="{2234A398-5A18-440A-9B31-5D99EC30BE8C}" type="pres">
      <dgm:prSet presAssocID="{FAB0D79A-6A73-465B-8361-1FE36EEDCA6C}" presName="parentLeftMargin" presStyleLbl="node1" presStyleIdx="1" presStyleCnt="3"/>
      <dgm:spPr/>
    </dgm:pt>
    <dgm:pt modelId="{51995420-F191-467D-9BF2-AC4D4D44A822}" type="pres">
      <dgm:prSet presAssocID="{FAB0D79A-6A73-465B-8361-1FE36EEDCA6C}" presName="parentText" presStyleLbl="node1" presStyleIdx="2" presStyleCnt="3" custScaleX="55193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93798D40-17A4-4F60-925E-8DD017A1743F}" type="pres">
      <dgm:prSet presAssocID="{FAB0D79A-6A73-465B-8361-1FE36EEDCA6C}" presName="negativeSpace" presStyleCnt="0"/>
      <dgm:spPr/>
    </dgm:pt>
    <dgm:pt modelId="{3C6D13E9-035D-48C2-B157-0FA2B30F21B6}" type="pres">
      <dgm:prSet presAssocID="{FAB0D79A-6A73-465B-8361-1FE36EEDCA6C}" presName="childText" presStyleLbl="alignAcc1" presStyleIdx="2" presStyleCnt="3">
        <dgm:presLayoutVars>
          <dgm:bulletEnabled val="1"/>
        </dgm:presLayoutVars>
      </dgm:prSet>
      <dgm:spPr/>
    </dgm:pt>
  </dgm:ptLst>
  <dgm:cxnLst>
    <dgm:cxn modelId="{01A64703-2DD0-45BE-B51C-8FB6746E3CA9}" type="presOf" srcId="{FAB0D79A-6A73-465B-8361-1FE36EEDCA6C}" destId="{2234A398-5A18-440A-9B31-5D99EC30BE8C}" srcOrd="0" destOrd="0" presId="urn:microsoft.com/office/officeart/2005/8/layout/list1#2"/>
    <dgm:cxn modelId="{B3A9A309-4955-47E0-A62F-54101AE9EF22}" srcId="{B7B4D503-0B80-4460-922F-678D7B3B9A0D}" destId="{6803AE33-8C4D-49FF-A701-3AEB5FFD114C}" srcOrd="0" destOrd="0" parTransId="{71CB2A66-749B-4C8F-9BAC-3469E95A323C}" sibTransId="{0BE976F9-0D26-497C-8000-721D61B1AB27}"/>
    <dgm:cxn modelId="{C4F8DD1B-633C-46F6-80C7-69AF8D087DC9}" type="presOf" srcId="{6803AE33-8C4D-49FF-A701-3AEB5FFD114C}" destId="{76495F65-323E-4916-B636-C8D6D15ABDE0}" srcOrd="0" destOrd="0" presId="urn:microsoft.com/office/officeart/2005/8/layout/list1#2"/>
    <dgm:cxn modelId="{BA8F3F22-8D44-49CE-8C07-60524E994E38}" type="presOf" srcId="{FAB0D79A-6A73-465B-8361-1FE36EEDCA6C}" destId="{51995420-F191-467D-9BF2-AC4D4D44A822}" srcOrd="1" destOrd="0" presId="urn:microsoft.com/office/officeart/2005/8/layout/list1#2"/>
    <dgm:cxn modelId="{E3A69125-6FFB-45E4-9E9E-B6EA314C1766}" srcId="{35CE50FE-FA6B-438A-BDBA-9B273E6736BA}" destId="{0CAD6BAE-C3D8-4C9E-99F7-B8721A5E98BA}" srcOrd="0" destOrd="0" parTransId="{8DB6AA9C-2239-43DF-9839-D6CB1D543D54}" sibTransId="{24056423-FE4B-4F8C-AC4A-01D94F90392B}"/>
    <dgm:cxn modelId="{EADE252C-57F7-4EAD-BC81-AD4FE0978BB7}" srcId="{6803AE33-8C4D-49FF-A701-3AEB5FFD114C}" destId="{7D893BA5-6EDB-46CC-B53D-282C5338204A}" srcOrd="0" destOrd="0" parTransId="{1692FAF5-9CFA-464F-A699-9A680A4373FF}" sibTransId="{1A2B6E59-2B25-40D4-B940-7EE1A30F6B05}"/>
    <dgm:cxn modelId="{57D9B837-C1F0-4173-BC9B-78F906992C96}" type="presOf" srcId="{0CAD6BAE-C3D8-4C9E-99F7-B8721A5E98BA}" destId="{F901923D-E6E1-47FE-BE41-8B8C66EFA3AF}" srcOrd="0" destOrd="0" presId="urn:microsoft.com/office/officeart/2005/8/layout/list1#2"/>
    <dgm:cxn modelId="{045A973B-2793-4233-B0DD-A06A4D9E568A}" srcId="{B7B4D503-0B80-4460-922F-678D7B3B9A0D}" destId="{35CE50FE-FA6B-438A-BDBA-9B273E6736BA}" srcOrd="1" destOrd="0" parTransId="{041EA2AA-79BF-4E81-BE26-7602451C547A}" sibTransId="{5E917E99-E082-4E09-A2C0-44C12F971A6A}"/>
    <dgm:cxn modelId="{3378AF40-8B13-4184-A666-55230E141836}" type="presOf" srcId="{9D917CEA-E1DE-4F82-8267-4F7F8CD888EE}" destId="{F901923D-E6E1-47FE-BE41-8B8C66EFA3AF}" srcOrd="0" destOrd="2" presId="urn:microsoft.com/office/officeart/2005/8/layout/list1#2"/>
    <dgm:cxn modelId="{454DAA7D-7045-45E6-8EC5-B7BD3D872078}" type="presOf" srcId="{69C06211-77AB-4945-9617-FE72D514367D}" destId="{3C6D13E9-035D-48C2-B157-0FA2B30F21B6}" srcOrd="0" destOrd="0" presId="urn:microsoft.com/office/officeart/2005/8/layout/list1#2"/>
    <dgm:cxn modelId="{714FAC93-73A7-416A-89A6-005138A3347B}" type="presOf" srcId="{7D893BA5-6EDB-46CC-B53D-282C5338204A}" destId="{64F3F243-0CC4-4CEF-93F2-5776498F90DB}" srcOrd="0" destOrd="0" presId="urn:microsoft.com/office/officeart/2005/8/layout/list1#2"/>
    <dgm:cxn modelId="{A2F622A2-E4DB-4477-942D-FD44AEB4E764}" srcId="{B7B4D503-0B80-4460-922F-678D7B3B9A0D}" destId="{FAB0D79A-6A73-465B-8361-1FE36EEDCA6C}" srcOrd="2" destOrd="0" parTransId="{33450DC6-26F7-411A-BD9F-F57016F3B766}" sibTransId="{5104A0D4-D885-4FBB-8599-D9DDBD387BC4}"/>
    <dgm:cxn modelId="{CD2140BB-2C93-47B8-ACA3-E8203BF2DBB4}" type="presOf" srcId="{35CE50FE-FA6B-438A-BDBA-9B273E6736BA}" destId="{1DA2DBA8-FF13-4046-9A4B-FA26A7A8AE04}" srcOrd="0" destOrd="0" presId="urn:microsoft.com/office/officeart/2005/8/layout/list1#2"/>
    <dgm:cxn modelId="{876CB1BD-F97D-4315-AF3C-4B8873154413}" type="presOf" srcId="{35CE50FE-FA6B-438A-BDBA-9B273E6736BA}" destId="{E022AD64-6C14-41D5-BC9F-2BFBC0D6C3E0}" srcOrd="1" destOrd="0" presId="urn:microsoft.com/office/officeart/2005/8/layout/list1#2"/>
    <dgm:cxn modelId="{59C39AC4-AE50-42A8-BA55-45C7704BABCF}" srcId="{35CE50FE-FA6B-438A-BDBA-9B273E6736BA}" destId="{D6414279-7CD1-4D24-AE91-BA432968A40C}" srcOrd="1" destOrd="0" parTransId="{F14F7C14-29A3-48EE-8205-455780C49B79}" sibTransId="{E8B989D6-9BCC-4169-92BB-9F4F2A8F4A69}"/>
    <dgm:cxn modelId="{DE4C98CE-7EF8-48A0-A0C4-4E2C192BC7A5}" type="presOf" srcId="{D6414279-7CD1-4D24-AE91-BA432968A40C}" destId="{F901923D-E6E1-47FE-BE41-8B8C66EFA3AF}" srcOrd="0" destOrd="1" presId="urn:microsoft.com/office/officeart/2005/8/layout/list1#2"/>
    <dgm:cxn modelId="{5DA867DB-4E75-42E6-8B5A-1F2B65992BA7}" type="presOf" srcId="{B7B4D503-0B80-4460-922F-678D7B3B9A0D}" destId="{01DD0F12-12F5-4D40-B8E1-50F8BA73202A}" srcOrd="0" destOrd="0" presId="urn:microsoft.com/office/officeart/2005/8/layout/list1#2"/>
    <dgm:cxn modelId="{1D7A2BE2-7B6A-4A25-9132-CFD9B8EADD57}" type="presOf" srcId="{6803AE33-8C4D-49FF-A701-3AEB5FFD114C}" destId="{9D1AF6DF-8EBD-4BA9-AB1C-83666B416551}" srcOrd="1" destOrd="0" presId="urn:microsoft.com/office/officeart/2005/8/layout/list1#2"/>
    <dgm:cxn modelId="{0C4255E5-A099-42C1-A2C4-EDD7AF90B7AB}" srcId="{35CE50FE-FA6B-438A-BDBA-9B273E6736BA}" destId="{9D917CEA-E1DE-4F82-8267-4F7F8CD888EE}" srcOrd="2" destOrd="0" parTransId="{6114FE61-1325-456B-A0AD-FC7CADFA8674}" sibTransId="{32D7CD6A-211F-4E49-BC44-084FD1018470}"/>
    <dgm:cxn modelId="{768DF3E5-91D6-43C5-9FA3-C64C84C67A26}" srcId="{FAB0D79A-6A73-465B-8361-1FE36EEDCA6C}" destId="{69C06211-77AB-4945-9617-FE72D514367D}" srcOrd="0" destOrd="0" parTransId="{E4A86DB6-52D1-44D9-9B48-953F9A9F4DCE}" sibTransId="{B618DDCC-A5A9-44B3-AC48-7ED49C7AFCBB}"/>
    <dgm:cxn modelId="{E8FACF29-A080-43EA-A24C-36203ACD16AF}" type="presParOf" srcId="{01DD0F12-12F5-4D40-B8E1-50F8BA73202A}" destId="{709D80A6-72FB-4616-B5E3-B5DD741D5F23}" srcOrd="0" destOrd="0" presId="urn:microsoft.com/office/officeart/2005/8/layout/list1#2"/>
    <dgm:cxn modelId="{D5AC9829-7D23-48AB-A1FA-B10BC712696F}" type="presParOf" srcId="{709D80A6-72FB-4616-B5E3-B5DD741D5F23}" destId="{76495F65-323E-4916-B636-C8D6D15ABDE0}" srcOrd="0" destOrd="0" presId="urn:microsoft.com/office/officeart/2005/8/layout/list1#2"/>
    <dgm:cxn modelId="{E4FB87D9-2239-4995-ADCD-5D035A32B7B9}" type="presParOf" srcId="{709D80A6-72FB-4616-B5E3-B5DD741D5F23}" destId="{9D1AF6DF-8EBD-4BA9-AB1C-83666B416551}" srcOrd="1" destOrd="0" presId="urn:microsoft.com/office/officeart/2005/8/layout/list1#2"/>
    <dgm:cxn modelId="{46EF3E35-3450-47F2-BD9C-B2CCC739075B}" type="presParOf" srcId="{01DD0F12-12F5-4D40-B8E1-50F8BA73202A}" destId="{71934524-F682-452D-88D9-5DEC2E6B5015}" srcOrd="1" destOrd="0" presId="urn:microsoft.com/office/officeart/2005/8/layout/list1#2"/>
    <dgm:cxn modelId="{0A4394F6-AA9F-4CF2-A224-5C15EF526B4B}" type="presParOf" srcId="{01DD0F12-12F5-4D40-B8E1-50F8BA73202A}" destId="{64F3F243-0CC4-4CEF-93F2-5776498F90DB}" srcOrd="2" destOrd="0" presId="urn:microsoft.com/office/officeart/2005/8/layout/list1#2"/>
    <dgm:cxn modelId="{ED135B40-356E-4E87-834F-E4667140293C}" type="presParOf" srcId="{01DD0F12-12F5-4D40-B8E1-50F8BA73202A}" destId="{45C074A4-D50D-4582-A1CA-82DFC52CD331}" srcOrd="3" destOrd="0" presId="urn:microsoft.com/office/officeart/2005/8/layout/list1#2"/>
    <dgm:cxn modelId="{575A2F2B-2B4F-43EC-818C-B7E12DDDF3E9}" type="presParOf" srcId="{01DD0F12-12F5-4D40-B8E1-50F8BA73202A}" destId="{9ADB6F5D-9C9F-48E8-BA73-30A7CB91DDA9}" srcOrd="4" destOrd="0" presId="urn:microsoft.com/office/officeart/2005/8/layout/list1#2"/>
    <dgm:cxn modelId="{9CB32CDE-348E-41D1-B8F9-95CA9A2BB358}" type="presParOf" srcId="{9ADB6F5D-9C9F-48E8-BA73-30A7CB91DDA9}" destId="{1DA2DBA8-FF13-4046-9A4B-FA26A7A8AE04}" srcOrd="0" destOrd="0" presId="urn:microsoft.com/office/officeart/2005/8/layout/list1#2"/>
    <dgm:cxn modelId="{EFC7B67D-EA87-4273-8C2D-2368BBB7218A}" type="presParOf" srcId="{9ADB6F5D-9C9F-48E8-BA73-30A7CB91DDA9}" destId="{E022AD64-6C14-41D5-BC9F-2BFBC0D6C3E0}" srcOrd="1" destOrd="0" presId="urn:microsoft.com/office/officeart/2005/8/layout/list1#2"/>
    <dgm:cxn modelId="{2B0B1F95-4B76-472F-A7C9-7251A2F918D3}" type="presParOf" srcId="{01DD0F12-12F5-4D40-B8E1-50F8BA73202A}" destId="{EA1C4785-F717-46FE-9168-8C8D21641086}" srcOrd="5" destOrd="0" presId="urn:microsoft.com/office/officeart/2005/8/layout/list1#2"/>
    <dgm:cxn modelId="{9627A8E8-A74A-4B1E-89F4-6766DE1ACE37}" type="presParOf" srcId="{01DD0F12-12F5-4D40-B8E1-50F8BA73202A}" destId="{F901923D-E6E1-47FE-BE41-8B8C66EFA3AF}" srcOrd="6" destOrd="0" presId="urn:microsoft.com/office/officeart/2005/8/layout/list1#2"/>
    <dgm:cxn modelId="{1DF9D7DA-C448-496C-8B8B-E830E4A0814F}" type="presParOf" srcId="{01DD0F12-12F5-4D40-B8E1-50F8BA73202A}" destId="{CC18E8B9-19B1-4F96-A127-5A94E08F615B}" srcOrd="7" destOrd="0" presId="urn:microsoft.com/office/officeart/2005/8/layout/list1#2"/>
    <dgm:cxn modelId="{F929161F-4AAF-4766-A387-286B2ECEBC11}" type="presParOf" srcId="{01DD0F12-12F5-4D40-B8E1-50F8BA73202A}" destId="{EE85961F-4A4D-4EDE-855D-760D922C48F6}" srcOrd="8" destOrd="0" presId="urn:microsoft.com/office/officeart/2005/8/layout/list1#2"/>
    <dgm:cxn modelId="{8F06F7D1-628F-4661-BD9F-C8347EB1FC06}" type="presParOf" srcId="{EE85961F-4A4D-4EDE-855D-760D922C48F6}" destId="{2234A398-5A18-440A-9B31-5D99EC30BE8C}" srcOrd="0" destOrd="0" presId="urn:microsoft.com/office/officeart/2005/8/layout/list1#2"/>
    <dgm:cxn modelId="{CCB44C85-F44D-4052-B803-B2D0D707C7DD}" type="presParOf" srcId="{EE85961F-4A4D-4EDE-855D-760D922C48F6}" destId="{51995420-F191-467D-9BF2-AC4D4D44A822}" srcOrd="1" destOrd="0" presId="urn:microsoft.com/office/officeart/2005/8/layout/list1#2"/>
    <dgm:cxn modelId="{9D78ACAF-890A-413C-BF49-CDB19B0C198A}" type="presParOf" srcId="{01DD0F12-12F5-4D40-B8E1-50F8BA73202A}" destId="{93798D40-17A4-4F60-925E-8DD017A1743F}" srcOrd="9" destOrd="0" presId="urn:microsoft.com/office/officeart/2005/8/layout/list1#2"/>
    <dgm:cxn modelId="{C202862A-7E7B-4B84-B809-41170FB083E1}" type="presParOf" srcId="{01DD0F12-12F5-4D40-B8E1-50F8BA73202A}" destId="{3C6D13E9-035D-48C2-B157-0FA2B30F21B6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273564"/>
          <a:ext cx="7810500" cy="19121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54864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Converting sketches to skeletal design for website with PHP platform.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Converting sketches to skeletal design for mobile with React Native platform.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Incorporate shapes, colors, numeric digits to have more choices for users.</a:t>
          </a:r>
        </a:p>
      </dsp:txBody>
      <dsp:txXfrm>
        <a:off x="0" y="273564"/>
        <a:ext cx="7810500" cy="1912145"/>
      </dsp:txXfrm>
    </dsp:sp>
    <dsp:sp modelId="{9D1AF6DF-8EBD-4BA9-AB1C-83666B416551}">
      <dsp:nvSpPr>
        <dsp:cNvPr id="0" name=""/>
        <dsp:cNvSpPr/>
      </dsp:nvSpPr>
      <dsp:spPr>
        <a:xfrm>
          <a:off x="390525" y="7884"/>
          <a:ext cx="5467350" cy="5313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2"/>
              </a:solidFill>
              <a:ea typeface="+mn-ea"/>
              <a:cs typeface="+mn-cs"/>
            </a:rPr>
            <a:t>CRITICAL DELIVERABLES</a:t>
          </a:r>
          <a:endParaRPr lang="en-US" sz="1800" b="1" kern="1200">
            <a:solidFill>
              <a:schemeClr val="bg2"/>
            </a:solidFill>
          </a:endParaRPr>
        </a:p>
      </dsp:txBody>
      <dsp:txXfrm>
        <a:off x="390525" y="7884"/>
        <a:ext cx="5467350" cy="531360"/>
      </dsp:txXfrm>
    </dsp:sp>
    <dsp:sp modelId="{84309B57-9335-4504-ADE7-0F6F02733EE1}">
      <dsp:nvSpPr>
        <dsp:cNvPr id="0" name=""/>
        <dsp:cNvSpPr/>
      </dsp:nvSpPr>
      <dsp:spPr>
        <a:xfrm>
          <a:off x="0" y="2548590"/>
          <a:ext cx="781050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731520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ea typeface="+mn-ea"/>
              <a:cs typeface="+mn-cs"/>
            </a:rPr>
            <a:t>Once we achieve the above goals, this could be a big tool which includes multiple styling elements for both website and mobile.</a:t>
          </a:r>
        </a:p>
      </dsp:txBody>
      <dsp:txXfrm>
        <a:off x="0" y="2548590"/>
        <a:ext cx="7810500" cy="1275750"/>
      </dsp:txXfrm>
    </dsp:sp>
    <dsp:sp modelId="{D2B8060E-5C25-48B8-8A2C-C7E31B9A4C0B}">
      <dsp:nvSpPr>
        <dsp:cNvPr id="0" name=""/>
        <dsp:cNvSpPr/>
      </dsp:nvSpPr>
      <dsp:spPr>
        <a:xfrm>
          <a:off x="390525" y="2282910"/>
          <a:ext cx="5467350" cy="531360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chemeClr val="bg2"/>
              </a:solidFill>
              <a:ea typeface="+mn-ea"/>
              <a:cs typeface="+mn-cs"/>
            </a:rPr>
            <a:t>More..</a:t>
          </a:r>
          <a:endParaRPr lang="en-US" sz="1800" b="1" kern="1200">
            <a:solidFill>
              <a:schemeClr val="bg2"/>
            </a:solidFill>
          </a:endParaRPr>
        </a:p>
      </dsp:txBody>
      <dsp:txXfrm>
        <a:off x="390525" y="2282910"/>
        <a:ext cx="5467350" cy="531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3F243-0CC4-4CEF-93F2-5776498F90DB}">
      <dsp:nvSpPr>
        <dsp:cNvPr id="0" name=""/>
        <dsp:cNvSpPr/>
      </dsp:nvSpPr>
      <dsp:spPr>
        <a:xfrm>
          <a:off x="0" y="333559"/>
          <a:ext cx="7810500" cy="7149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20</a:t>
          </a:r>
          <a:r>
            <a:rPr lang="en-US" sz="1600" kern="1200" baseline="30000"/>
            <a:t>th</a:t>
          </a:r>
          <a:r>
            <a:rPr lang="en-US" sz="1600" kern="1200"/>
            <a:t> of October 2020.</a:t>
          </a:r>
        </a:p>
      </dsp:txBody>
      <dsp:txXfrm>
        <a:off x="0" y="333559"/>
        <a:ext cx="7810500" cy="714946"/>
      </dsp:txXfrm>
    </dsp:sp>
    <dsp:sp modelId="{9D1AF6DF-8EBD-4BA9-AB1C-83666B416551}">
      <dsp:nvSpPr>
        <dsp:cNvPr id="0" name=""/>
        <dsp:cNvSpPr/>
      </dsp:nvSpPr>
      <dsp:spPr>
        <a:xfrm>
          <a:off x="390525" y="97399"/>
          <a:ext cx="4126209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DATE OF NEXT STATUS UPDATE</a:t>
          </a:r>
          <a:endParaRPr lang="en-US" sz="1800" b="1" kern="1200"/>
        </a:p>
      </dsp:txBody>
      <dsp:txXfrm>
        <a:off x="390525" y="97399"/>
        <a:ext cx="4126209" cy="472320"/>
      </dsp:txXfrm>
    </dsp:sp>
    <dsp:sp modelId="{F901923D-E6E1-47FE-BE41-8B8C66EFA3AF}">
      <dsp:nvSpPr>
        <dsp:cNvPr id="0" name=""/>
        <dsp:cNvSpPr/>
      </dsp:nvSpPr>
      <dsp:spPr>
        <a:xfrm>
          <a:off x="0" y="1371065"/>
          <a:ext cx="7810500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Show a demo for Sketch of React Native product.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Incorporate digits with shapes, and colors.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Correcting existing issues.</a:t>
          </a:r>
        </a:p>
      </dsp:txBody>
      <dsp:txXfrm>
        <a:off x="0" y="1371065"/>
        <a:ext cx="7810500" cy="1159200"/>
      </dsp:txXfrm>
    </dsp:sp>
    <dsp:sp modelId="{E022AD64-6C14-41D5-BC9F-2BFBC0D6C3E0}">
      <dsp:nvSpPr>
        <dsp:cNvPr id="0" name=""/>
        <dsp:cNvSpPr/>
      </dsp:nvSpPr>
      <dsp:spPr>
        <a:xfrm>
          <a:off x="390525" y="1134905"/>
          <a:ext cx="4095755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LIST GOALS FOR NEXT REVIEW</a:t>
          </a:r>
        </a:p>
      </dsp:txBody>
      <dsp:txXfrm>
        <a:off x="390525" y="1134905"/>
        <a:ext cx="4095755" cy="472320"/>
      </dsp:txXfrm>
    </dsp:sp>
    <dsp:sp modelId="{3C6D13E9-035D-48C2-B157-0FA2B30F21B6}">
      <dsp:nvSpPr>
        <dsp:cNvPr id="0" name=""/>
        <dsp:cNvSpPr/>
      </dsp:nvSpPr>
      <dsp:spPr>
        <a:xfrm>
          <a:off x="0" y="2852825"/>
          <a:ext cx="781050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182" tIns="333248" rIns="60618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ea typeface="+mn-ea"/>
              <a:cs typeface="+mn-cs"/>
            </a:rPr>
            <a:t>Use a cloud service to deploy the product online using any of the cloud platforms that let’s us use command line interface.</a:t>
          </a:r>
          <a:endParaRPr lang="en-US" sz="1600" kern="1200"/>
        </a:p>
      </dsp:txBody>
      <dsp:txXfrm>
        <a:off x="0" y="2852825"/>
        <a:ext cx="7810500" cy="882000"/>
      </dsp:txXfrm>
    </dsp:sp>
    <dsp:sp modelId="{51995420-F191-467D-9BF2-AC4D4D44A822}">
      <dsp:nvSpPr>
        <dsp:cNvPr id="0" name=""/>
        <dsp:cNvSpPr/>
      </dsp:nvSpPr>
      <dsp:spPr>
        <a:xfrm>
          <a:off x="390525" y="2616665"/>
          <a:ext cx="3017594" cy="4723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653" tIns="0" rIns="206653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ACTION PLAN REVIEW</a:t>
          </a:r>
        </a:p>
      </dsp:txBody>
      <dsp:txXfrm>
        <a:off x="390525" y="2616665"/>
        <a:ext cx="3017594" cy="47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 minVer="12.0">
  <dgm:title val=""/>
  <dgm:desc val=""/>
  <dgm:catLst>
    <dgm:cat type="list" pri="4000"/>
  </dgm:catLst>
  <dgm:sampData>
    <dgm:dataModel>
      <dgm:ptLst>
        <dgm:pt modelId="0" type="doc">
          <dgm:prSet phldr="1"/>
        </dgm:pt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100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2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presOf/>
        <dgm:constrLst/>
        <dgm:ruleLst/>
      </dgm:layoutNode>
      <dgm:layoutNode name="childText" styleLbl="align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presOf/>
          <dgm:shape xmlns:r="http://schemas.openxmlformats.org/officeDocument/2006/relationships" r:blip="">
            <dgm:adjLst/>
          </dgm:shape>
          <dgm:constr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9" minVer="12.0">
  <dgm:title val="Simple 1"/>
  <dgm:desc val="Simple 1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3DAE18-FF53-43C8-B129-B2254E0CD3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C594C-BB62-4D1A-AA15-460CAB0268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B0719-0C0B-4FCD-8C42-A758D216E1BD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CD9E3-2F3C-4226-A22C-6BC586ACB3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FA062-CF80-4049-B333-6A99FEE14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C2621-7037-4E35-B549-8255C904F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87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25A17EF-115B-4BB9-BF42-426DFD9E898A}" type="datetimeFigureOut">
              <a:rPr lang="en-US" smtClean="0"/>
              <a:pPr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4E7652-46AF-4259-BAE2-54978EA077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4E7652-46AF-4259-BAE2-54978EA077C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770D99E-2869-438B-B483-1F6CCD5437EE}"/>
              </a:ext>
            </a:extLst>
          </p:cNvPr>
          <p:cNvGrpSpPr/>
          <p:nvPr userDrawn="1"/>
        </p:nvGrpSpPr>
        <p:grpSpPr>
          <a:xfrm>
            <a:off x="-1" y="-10825"/>
            <a:ext cx="9144002" cy="6515395"/>
            <a:chOff x="-1" y="-10825"/>
            <a:chExt cx="9144002" cy="651539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66236F9-EA1F-4D2A-84DE-EC04F9972C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-10825"/>
              <a:ext cx="3429000" cy="3181546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A12C4E-53AE-4900-9783-F61905440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95401" y="-10825"/>
              <a:ext cx="7848600" cy="352224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14E049B-6FD4-487E-927B-506983629A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31825" y="2232482"/>
              <a:ext cx="1282976" cy="1108588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F27E3F5-0D4D-492C-8A3E-50BC30CEFD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" y="2962082"/>
              <a:ext cx="2757625" cy="3542488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6D4FF91-8818-4598-AC9F-B8C2FA867C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" y="2313169"/>
              <a:ext cx="2259131" cy="2895506"/>
            </a:xfrm>
            <a:prstGeom prst="rect">
              <a:avLst/>
            </a:prstGeom>
          </p:spPr>
        </p:pic>
      </p:grp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76600" y="1213332"/>
            <a:ext cx="5326856" cy="1425577"/>
          </a:xfrm>
        </p:spPr>
        <p:txBody>
          <a:bodyPr anchor="b"/>
          <a:lstStyle>
            <a:lvl1pPr algn="r">
              <a:defRPr sz="45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24400" y="3849666"/>
            <a:ext cx="3879056" cy="1234575"/>
          </a:xfrm>
          <a:noFill/>
        </p:spPr>
        <p:txBody>
          <a:bodyPr/>
          <a:lstStyle>
            <a:lvl1pPr marL="0" marR="36576" indent="0" algn="l">
              <a:spcBef>
                <a:spcPts val="0"/>
              </a:spcBef>
              <a:buNone/>
              <a:defRPr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2812256" y="6322007"/>
            <a:ext cx="5791200" cy="365125"/>
          </a:xfrm>
          <a:prstGeom prst="rect">
            <a:avLst/>
          </a:prstGeom>
        </p:spPr>
        <p:txBody>
          <a:bodyPr tIns="0" bIns="0" anchor="t"/>
          <a:lstStyle>
            <a:lvl1pPr algn="r">
              <a:defRPr sz="1000"/>
            </a:lvl1pPr>
          </a:lstStyle>
          <a:p>
            <a:pPr algn="r"/>
            <a:fld id="{A2E209FB-7A34-414B-812A-BCC5C4256F49}" type="datetime1">
              <a:rPr lang="en-US" smtClean="0"/>
              <a:pPr algn="r"/>
              <a:t>9/28/20</a:t>
            </a:fld>
            <a:endParaRPr lang="en-US" sz="10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12256" y="5960055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 algn="r"/>
            <a:endParaRPr lang="en-US"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395"/>
            <a:ext cx="4876800" cy="7993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173195"/>
            <a:ext cx="2468880" cy="3008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ABB0C64-AD16-4270-8323-3B986F4CAD10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23EE1CF-2D6B-4E08-B98D-D9F9B91968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AA44434-8959-4391-901A-0B056114A2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133CFB-98CB-4408-8818-24F931AC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7E31-13F0-404F-BFFF-EE236EB5D4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C6F67-BAE4-413D-8066-1E361D589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566D8F-E696-41DE-BA1C-A8D0C7F0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5655"/>
            <a:ext cx="7726680" cy="571500"/>
          </a:xfrm>
        </p:spPr>
        <p:txBody>
          <a:bodyPr>
            <a:normAutofit/>
          </a:bodyPr>
          <a:lstStyle>
            <a:lvl1pPr marL="64008" indent="0">
              <a:buFont typeface="Arial" panose="020B0604020202020204" pitchFamily="34" charset="0"/>
              <a:buNone/>
              <a:defRPr sz="2000"/>
            </a:lvl1pPr>
            <a:lvl2pPr marL="537210" indent="0">
              <a:buNone/>
              <a:defRPr/>
            </a:lvl2pPr>
            <a:lvl3pPr marL="877824" indent="0">
              <a:buNone/>
              <a:defRPr/>
            </a:lvl3pPr>
            <a:lvl4pPr marL="1161288" indent="0">
              <a:buNone/>
              <a:defRPr/>
            </a:lvl4pPr>
            <a:lvl5pPr marL="138988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78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173195"/>
            <a:ext cx="2355056" cy="301752"/>
          </a:xfrm>
        </p:spPr>
        <p:txBody>
          <a:bodyPr/>
          <a:lstStyle/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32CA5EA-865E-4EF0-89BB-61FD6EFE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295400"/>
            <a:ext cx="914400" cy="5015864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1295400"/>
            <a:ext cx="2438400" cy="5015864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1295400"/>
            <a:ext cx="5276088" cy="501396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173195"/>
            <a:ext cx="2324196" cy="30175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D5BE3E6-AFB3-460C-834B-D73EE2A7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91596" y="173195"/>
            <a:ext cx="502920" cy="301752"/>
          </a:xfrm>
        </p:spPr>
        <p:txBody>
          <a:bodyPr/>
          <a:lstStyle>
            <a:lvl1pPr>
              <a:defRPr sz="1200"/>
            </a:lvl1pPr>
          </a:lstStyle>
          <a:p>
            <a:fld id="{FEA1243F-3000-4347-94A4-FBDEAD3122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423E8A4-D2B7-46D2-92C3-AE6BC0B9BD06}"/>
              </a:ext>
            </a:extLst>
          </p:cNvPr>
          <p:cNvGrpSpPr/>
          <p:nvPr userDrawn="1"/>
        </p:nvGrpSpPr>
        <p:grpSpPr>
          <a:xfrm>
            <a:off x="5105399" y="3142"/>
            <a:ext cx="4038601" cy="1101851"/>
            <a:chOff x="5334000" y="-37306"/>
            <a:chExt cx="3281716" cy="895350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9309AE25-B267-4B83-A0CB-35016E70E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8301" y="-37306"/>
              <a:ext cx="3167415" cy="6096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61BEEC28-F63A-4526-A6C3-33CFC7679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34000" y="-37306"/>
              <a:ext cx="819150" cy="895350"/>
            </a:xfrm>
            <a:prstGeom prst="rect">
              <a:avLst/>
            </a:prstGeom>
          </p:spPr>
        </p:pic>
      </p:grp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6725" y="381198"/>
            <a:ext cx="4638674" cy="675926"/>
          </a:xfrm>
          <a:prstGeom prst="rect">
            <a:avLst/>
          </a:prstGeom>
        </p:spPr>
        <p:txBody>
          <a:bodyPr vert="horz" lIns="0" rIns="0" anchor="ctr">
            <a:noAutofit/>
          </a:bodyPr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566839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867400" y="174116"/>
            <a:ext cx="2212182" cy="300831"/>
          </a:xfrm>
          <a:prstGeom prst="rect">
            <a:avLst/>
          </a:prstGeom>
        </p:spPr>
        <p:txBody>
          <a:bodyPr vert="horz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www.website.com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83880" y="173195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>
              <a:defRPr sz="1200" b="1">
                <a:solidFill>
                  <a:schemeClr val="bg2"/>
                </a:solidFill>
              </a:defRPr>
            </a:lvl1pPr>
          </a:lstStyle>
          <a:p>
            <a:fld id="{49598980-D22C-4904-9F8F-3DB09B2ECD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41E45D2D-0469-4652-A090-C4D13F3C150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5307178"/>
            <a:ext cx="1219200" cy="1550822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6C04FF8-AE2F-4C75-8657-A2201B95197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6459" y="4545317"/>
            <a:ext cx="1248460" cy="1570328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2" r:id="rId4"/>
    <p:sldLayoutId id="2147483656" r:id="rId5"/>
  </p:sldLayoutIdLst>
  <p:txStyles>
    <p:titleStyle>
      <a:lvl1pPr marL="182880" algn="l" rtl="0" eaLnBrk="1" latinLnBrk="0" hangingPunct="1">
        <a:spcBef>
          <a:spcPct val="0"/>
        </a:spcBef>
        <a:buNone/>
        <a:defRPr sz="4000" b="1" kern="1200">
          <a:ln w="6350">
            <a:noFill/>
          </a:ln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SzPct val="95000"/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astudents/ShapeReceip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LAB_color_spac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amer%E2%80%93Douglas%E2%80%93Peucker_algorithm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colored%2Epng&amp;parent=%2Fpersonal%2Fdeepbipinbhai%5Fpatel%5Fmavs%5Futa%5Fedu%2FDocuments%2FCSE6324%2FIteration%201%2FFlow%20diagram%20images" TargetMode="External"/><Relationship Id="rId13" Type="http://schemas.openxmlformats.org/officeDocument/2006/relationships/image" Target="../media/image34.JPG"/><Relationship Id="rId18" Type="http://schemas.openxmlformats.org/officeDocument/2006/relationships/hyperlink" Target="https://github.com/utastudents/ShapeReceipe/blob/master/target.php" TargetMode="External"/><Relationship Id="rId3" Type="http://schemas.openxmlformats.org/officeDocument/2006/relationships/image" Target="../media/image29.svg"/><Relationship Id="rId21" Type="http://schemas.openxmlformats.org/officeDocument/2006/relationships/hyperlink" Target="https://github.com/utastudents/ShapeReceipe/blob/master/ShapeReceipe.md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Capture%2EJPG&amp;parent=%2Fpersonal%2Fdeepbipinbhai%5Fpatel%5Fmavs%5Futa%5Fedu%2FDocuments%2FCSE6324%2FIteration%201%2FFlow%20diagram%20images" TargetMode="External"/><Relationship Id="rId17" Type="http://schemas.openxmlformats.org/officeDocument/2006/relationships/image" Target="../media/image26.jpeg"/><Relationship Id="rId2" Type="http://schemas.openxmlformats.org/officeDocument/2006/relationships/image" Target="../media/image28.png"/><Relationship Id="rId16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Shape%5Frecognized%2Ejpg&amp;parent=%2Fpersonal%2Fdeepbipinbhai%5Fpatel%5Fmavs%5Futa%5Fedu%2FDocuments%2FCSE6324%2FIteration%201%2FFlow%20diagram%20images" TargetMode="External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Untitled%2Epng&amp;parent=%2Fpersonal%2Fdeepbipinbhai%5Fpatel%5Fmavs%5Futa%5Fedu%2FDocuments%2FCSE6324%2FIteration%201%2FFlow%20diagram%20images" TargetMode="External"/><Relationship Id="rId11" Type="http://schemas.openxmlformats.org/officeDocument/2006/relationships/hyperlink" Target="https://github.com/utastudents/ShapeReceipe/blob/master/main.py" TargetMode="External"/><Relationship Id="rId5" Type="http://schemas.openxmlformats.org/officeDocument/2006/relationships/image" Target="../media/image31.svg"/><Relationship Id="rId15" Type="http://schemas.openxmlformats.org/officeDocument/2006/relationships/image" Target="../media/image27.jpeg"/><Relationship Id="rId10" Type="http://schemas.openxmlformats.org/officeDocument/2006/relationships/image" Target="../media/image33.jpg"/><Relationship Id="rId19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screencapture%2Dfile%2DC%2Dxampp%2Dhtdocs%2Dsketch%2Dhtml%2Dtest%2Dhtml%2D2020%2D09%2D28%2D22%5F24%5F12%2Epng&amp;parent=%2Fpersonal%2Fdeepbipinbhai%5Fpatel%5Fmavs%5Futa%5Fedu%2FDocuments%2FCSE6324%2FIteration%201%2FFlow%20diagram%20images" TargetMode="External"/><Relationship Id="rId4" Type="http://schemas.openxmlformats.org/officeDocument/2006/relationships/image" Target="../media/image30.png"/><Relationship Id="rId9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dilate%2Ejpg&amp;parent=%2Fpersonal%2Fdeepbipinbhai%5Fpatel%5Fmavs%5Futa%5Fedu%2FDocuments%2FCSE6324%2FIteration%201%2FFlow%20diagram%20images" TargetMode="External"/><Relationship Id="rId14" Type="http://schemas.openxmlformats.org/officeDocument/2006/relationships/hyperlink" Target="https://mavsuta-my.sharepoint.com/personal/deepbipinbhai_patel_mavs_uta_edu/_layouts/15/onedrive.aspx?id=%2Fpersonal%2Fdeepbipinbhai%5Fpatel%5Fmavs%5Futa%5Fedu%2FDocuments%2FCSE6324%2FIteration%201%2FFlow%20diagram%20images%2FShape%5Frecognized%20%281%29%2Ejpg&amp;parent=%2Fpersonal%2Fdeepbipinbhai%5Fpatel%5Fmavs%5Futa%5Fedu%2FDocuments%2FCSE6324%2FIteration%201%2FFlow%20diagram%20imag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581400" y="609600"/>
            <a:ext cx="5326856" cy="1425577"/>
          </a:xfrm>
          <a:solidFill>
            <a:srgbClr val="000000">
              <a:alpha val="40000"/>
            </a:srgb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Iteration 1</a:t>
            </a:r>
            <a:br>
              <a:rPr lang="en-US">
                <a:solidFill>
                  <a:schemeClr val="tx1"/>
                </a:solidFill>
              </a:rPr>
            </a:br>
            <a:r>
              <a:rPr lang="en-US" b="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48200" y="5029200"/>
            <a:ext cx="4260056" cy="1560534"/>
          </a:xfrm>
        </p:spPr>
        <p:txBody>
          <a:bodyPr>
            <a:normAutofit lnSpcReduction="10000"/>
          </a:bodyPr>
          <a:lstStyle/>
          <a:p>
            <a:pPr algn="ctr"/>
            <a:r>
              <a:rPr lang="en-US"/>
              <a:t>CSE-6324-001 TEAM 1</a:t>
            </a:r>
          </a:p>
          <a:p>
            <a:pPr algn="ctr"/>
            <a:r>
              <a:rPr lang="en-US" sz="2400"/>
              <a:t>Harsh Chaludia</a:t>
            </a:r>
          </a:p>
          <a:p>
            <a:pPr algn="ctr"/>
            <a:r>
              <a:rPr lang="en-US" sz="2400"/>
              <a:t>Deep Patel</a:t>
            </a:r>
            <a:r>
              <a:rPr lang="en-US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4EF638-0C57-45EB-9B93-5CD0BDABFEE7}"/>
              </a:ext>
            </a:extLst>
          </p:cNvPr>
          <p:cNvSpPr txBox="1">
            <a:spLocks/>
          </p:cNvSpPr>
          <p:nvPr/>
        </p:nvSpPr>
        <p:spPr>
          <a:xfrm>
            <a:off x="3429000" y="3657600"/>
            <a:ext cx="6012656" cy="609600"/>
          </a:xfrm>
          <a:prstGeom prst="rect">
            <a:avLst/>
          </a:prstGeom>
          <a:noFill/>
        </p:spPr>
        <p:txBody>
          <a:bodyPr vert="horz" anchor="t">
            <a:normAutofit/>
          </a:bodyPr>
          <a:lstStyle>
            <a:lvl1pPr marL="0" marR="36576" indent="0" algn="l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2800" kern="120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SzPct val="95000"/>
              <a:buFont typeface="Arial" panose="020B0604020202020204" pitchFamily="34" charset="0"/>
              <a:buNone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spcAft>
                <a:spcPts val="10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GUI Automation using OpenCV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D1AEE-7ADC-4D0B-A2C6-9C25D005938D}"/>
              </a:ext>
            </a:extLst>
          </p:cNvPr>
          <p:cNvSpPr txBox="1"/>
          <p:nvPr/>
        </p:nvSpPr>
        <p:spPr>
          <a:xfrm>
            <a:off x="3810000" y="4191000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github.com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utastudents</a:t>
            </a:r>
            <a:r>
              <a:rPr lang="en-US" dirty="0">
                <a:solidFill>
                  <a:schemeClr val="bg1"/>
                </a:solidFill>
                <a:hlinkClick r:id="rId3"/>
              </a:rPr>
              <a:t>/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ShapeReceipe.git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973C09-F636-4499-99F3-ECA4BD64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65757" cy="4572000"/>
          </a:xfrm>
        </p:spPr>
        <p:txBody>
          <a:bodyPr vert="horz" lIns="91440" tIns="45720" rIns="91440" bIns="45720" anchor="t">
            <a:normAutofit/>
          </a:bodyPr>
          <a:lstStyle/>
          <a:p>
            <a:pPr marL="63500" indent="0">
              <a:buNone/>
            </a:pPr>
            <a:r>
              <a:rPr lang="en-US" sz="2000" b="1">
                <a:solidFill>
                  <a:schemeClr val="accent1"/>
                </a:solidFill>
              </a:rPr>
              <a:t>ONLINE RESOURCES</a:t>
            </a:r>
            <a:endParaRPr lang="en-US">
              <a:solidFill>
                <a:schemeClr val="accent1"/>
              </a:solidFill>
            </a:endParaRPr>
          </a:p>
          <a:p>
            <a:pPr lvl="1"/>
            <a:r>
              <a:rPr lang="en-US" sz="1600">
                <a:ea typeface="+mn-lt"/>
                <a:cs typeface="+mn-lt"/>
                <a:hlinkClick r:id="rId3"/>
              </a:rPr>
              <a:t>https://en.wikipedia.org/wiki/CIELAB_color_space</a:t>
            </a:r>
            <a:r>
              <a:rPr lang="en-US" sz="1600">
                <a:ea typeface="+mn-lt"/>
                <a:cs typeface="+mn-lt"/>
              </a:rPr>
              <a:t> [2]</a:t>
            </a:r>
            <a:endParaRPr lang="en-US"/>
          </a:p>
          <a:p>
            <a:pPr lvl="1"/>
            <a:r>
              <a:rPr lang="en-US" sz="1600">
                <a:ea typeface="+mn-lt"/>
                <a:cs typeface="+mn-lt"/>
                <a:hlinkClick r:id="rId4"/>
              </a:rPr>
              <a:t>https://en.wikipedia.org/wiki/Ramer%E2%80%93Douglas%E2%80%93Peucker_algorithm</a:t>
            </a:r>
            <a:r>
              <a:rPr lang="en-US" sz="1600">
                <a:ea typeface="+mn-lt"/>
                <a:cs typeface="+mn-lt"/>
              </a:rPr>
              <a:t> [1]</a:t>
            </a:r>
            <a:endParaRPr lang="en-US">
              <a:ea typeface="+mn-lt"/>
              <a:cs typeface="+mn-lt"/>
            </a:endParaRPr>
          </a:p>
          <a:p>
            <a:pPr marL="63500" indent="0">
              <a:buNone/>
            </a:pPr>
            <a:endParaRPr lang="en-US" sz="2000" b="1">
              <a:solidFill>
                <a:schemeClr val="accent1"/>
              </a:solidFill>
              <a:cs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1CB7FE-4BC2-4768-8C6C-F2EDE3A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7298-3812-4691-B2BD-70451454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88" y="375118"/>
            <a:ext cx="2998695" cy="675926"/>
          </a:xfrm>
        </p:spPr>
        <p:txBody>
          <a:bodyPr vert="horz" lIns="0" tIns="45720" rIns="0" bIns="45720" anchor="ctr">
            <a:noAutofit/>
          </a:bodyPr>
          <a:lstStyle/>
          <a:p>
            <a:r>
              <a:rPr lang="en-US" sz="3200" dirty="0">
                <a:cs typeface="Segoe UI"/>
              </a:rPr>
              <a:t>Specification and Design</a:t>
            </a:r>
            <a:endParaRPr lang="en-US" sz="3200" dirty="0"/>
          </a:p>
        </p:txBody>
      </p:sp>
      <p:pic>
        <p:nvPicPr>
          <p:cNvPr id="15" name="Graphic 15" descr="Man">
            <a:extLst>
              <a:ext uri="{FF2B5EF4-FFF2-40B4-BE49-F238E27FC236}">
                <a16:creationId xmlns:a16="http://schemas.microsoft.com/office/drawing/2014/main" id="{1E36F688-0C81-4D8E-824B-6D90B3F0D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388" y="1356585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AE3424-CE91-4544-9F68-E6BA2F260D64}"/>
              </a:ext>
            </a:extLst>
          </p:cNvPr>
          <p:cNvSpPr txBox="1"/>
          <p:nvPr/>
        </p:nvSpPr>
        <p:spPr>
          <a:xfrm>
            <a:off x="433488" y="2431946"/>
            <a:ext cx="5842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/>
              <a:t>User</a:t>
            </a:r>
          </a:p>
        </p:txBody>
      </p:sp>
      <p:pic>
        <p:nvPicPr>
          <p:cNvPr id="17" name="Graphic 17" descr="Arrow Right">
            <a:extLst>
              <a:ext uri="{FF2B5EF4-FFF2-40B4-BE49-F238E27FC236}">
                <a16:creationId xmlns:a16="http://schemas.microsoft.com/office/drawing/2014/main" id="{A673E627-47CD-4084-B909-47624E140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0876" y="1698817"/>
            <a:ext cx="914400" cy="554567"/>
          </a:xfrm>
          <a:prstGeom prst="rect">
            <a:avLst/>
          </a:prstGeom>
        </p:spPr>
      </p:pic>
      <p:pic>
        <p:nvPicPr>
          <p:cNvPr id="18" name="Picture 18" descr="A screenshot of a cell phon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0E125744-5F08-4CEF-A12C-9F42D0D4F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9488" y="1235298"/>
            <a:ext cx="1362076" cy="14816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FF7EB3-E945-4059-9C1A-A3E2CEB66A30}"/>
              </a:ext>
            </a:extLst>
          </p:cNvPr>
          <p:cNvSpPr txBox="1"/>
          <p:nvPr/>
        </p:nvSpPr>
        <p:spPr>
          <a:xfrm>
            <a:off x="1023942" y="1542716"/>
            <a:ext cx="1219201" cy="276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Uploads Image</a:t>
            </a:r>
            <a:endParaRPr lang="en-US" sz="12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1A9AA2-55A7-476E-9812-83020DA46873}"/>
              </a:ext>
            </a:extLst>
          </p:cNvPr>
          <p:cNvSpPr txBox="1"/>
          <p:nvPr/>
        </p:nvSpPr>
        <p:spPr>
          <a:xfrm>
            <a:off x="3486150" y="3486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E4A71-2C2C-CD43-B486-0F51B8114F3E}"/>
              </a:ext>
            </a:extLst>
          </p:cNvPr>
          <p:cNvSpPr txBox="1"/>
          <p:nvPr/>
        </p:nvSpPr>
        <p:spPr>
          <a:xfrm>
            <a:off x="2470498" y="2684370"/>
            <a:ext cx="900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Web Form</a:t>
            </a:r>
          </a:p>
        </p:txBody>
      </p:sp>
      <p:pic>
        <p:nvPicPr>
          <p:cNvPr id="10" name="Graphic 17" descr="Arrow Right">
            <a:extLst>
              <a:ext uri="{FF2B5EF4-FFF2-40B4-BE49-F238E27FC236}">
                <a16:creationId xmlns:a16="http://schemas.microsoft.com/office/drawing/2014/main" id="{27EBFCE8-3285-3747-94E6-AEE3C4A9E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40786">
            <a:off x="3584555" y="1345194"/>
            <a:ext cx="914400" cy="554567"/>
          </a:xfrm>
          <a:prstGeom prst="rect">
            <a:avLst/>
          </a:prstGeom>
        </p:spPr>
      </p:pic>
      <p:pic>
        <p:nvPicPr>
          <p:cNvPr id="6" name="Picture 5">
            <a:hlinkClick r:id="rId9"/>
            <a:extLst>
              <a:ext uri="{FF2B5EF4-FFF2-40B4-BE49-F238E27FC236}">
                <a16:creationId xmlns:a16="http://schemas.microsoft.com/office/drawing/2014/main" id="{E1A2BB9B-C03D-5C46-B9E0-E249C2BD30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5991" y="337281"/>
            <a:ext cx="1411753" cy="1578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2D896-47CE-1B47-B966-4859BD886648}"/>
              </a:ext>
            </a:extLst>
          </p:cNvPr>
          <p:cNvSpPr txBox="1"/>
          <p:nvPr/>
        </p:nvSpPr>
        <p:spPr>
          <a:xfrm rot="19823526">
            <a:off x="3517966" y="1160479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Dilate Image</a:t>
            </a:r>
          </a:p>
        </p:txBody>
      </p:sp>
      <p:pic>
        <p:nvPicPr>
          <p:cNvPr id="21" name="Graphic 17" descr="Arrow Right">
            <a:extLst>
              <a:ext uri="{FF2B5EF4-FFF2-40B4-BE49-F238E27FC236}">
                <a16:creationId xmlns:a16="http://schemas.microsoft.com/office/drawing/2014/main" id="{D0255617-1C58-1D4E-84EC-D90A63862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1294" y="1014928"/>
            <a:ext cx="914400" cy="554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01F64-B7C6-A440-8CDF-C4E4FEF56CA5}"/>
              </a:ext>
            </a:extLst>
          </p:cNvPr>
          <p:cNvSpPr txBox="1"/>
          <p:nvPr/>
        </p:nvSpPr>
        <p:spPr>
          <a:xfrm>
            <a:off x="6083906" y="758833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11"/>
              </a:rPr>
              <a:t>Recognize Shapes,</a:t>
            </a:r>
          </a:p>
          <a:p>
            <a:r>
              <a:rPr lang="en-US" sz="1200" dirty="0">
                <a:solidFill>
                  <a:schemeClr val="bg1"/>
                </a:solidFill>
                <a:hlinkClick r:id="rId11"/>
              </a:rPr>
              <a:t>Colors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12"/>
            <a:extLst>
              <a:ext uri="{FF2B5EF4-FFF2-40B4-BE49-F238E27FC236}">
                <a16:creationId xmlns:a16="http://schemas.microsoft.com/office/drawing/2014/main" id="{C4717F52-D14F-6B4E-9B9B-D18F1BD67AE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3631" y="447963"/>
            <a:ext cx="1527853" cy="13248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1583E4-0E55-DF4F-861C-C7342F1D9512}"/>
              </a:ext>
            </a:extLst>
          </p:cNvPr>
          <p:cNvSpPr txBox="1"/>
          <p:nvPr/>
        </p:nvSpPr>
        <p:spPr>
          <a:xfrm>
            <a:off x="4572000" y="1903941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Black &amp; White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F025A-83E9-1644-8987-A8AF6FAF82F2}"/>
              </a:ext>
            </a:extLst>
          </p:cNvPr>
          <p:cNvSpPr txBox="1"/>
          <p:nvPr/>
        </p:nvSpPr>
        <p:spPr>
          <a:xfrm>
            <a:off x="7791649" y="1772819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Open CV </a:t>
            </a:r>
          </a:p>
          <a:p>
            <a:r>
              <a:rPr lang="en-US" sz="1200" dirty="0">
                <a:solidFill>
                  <a:schemeClr val="bg1"/>
                </a:solidFill>
              </a:rPr>
              <a:t>recognize </a:t>
            </a:r>
          </a:p>
          <a:p>
            <a:r>
              <a:rPr lang="en-US" sz="1200" dirty="0">
                <a:solidFill>
                  <a:schemeClr val="bg1"/>
                </a:solidFill>
              </a:rPr>
              <a:t>total shapes</a:t>
            </a:r>
          </a:p>
        </p:txBody>
      </p:sp>
      <p:pic>
        <p:nvPicPr>
          <p:cNvPr id="22" name="Graphic 17" descr="Arrow Right">
            <a:extLst>
              <a:ext uri="{FF2B5EF4-FFF2-40B4-BE49-F238E27FC236}">
                <a16:creationId xmlns:a16="http://schemas.microsoft.com/office/drawing/2014/main" id="{012E050F-85C0-FE45-9808-1E0623863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798671">
            <a:off x="6599170" y="2024213"/>
            <a:ext cx="914400" cy="5545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F4B639-D531-384E-A41F-3D2B13D929A5}"/>
              </a:ext>
            </a:extLst>
          </p:cNvPr>
          <p:cNvSpPr txBox="1"/>
          <p:nvPr/>
        </p:nvSpPr>
        <p:spPr>
          <a:xfrm rot="18778949">
            <a:off x="6358372" y="2012054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Label Colors</a:t>
            </a:r>
          </a:p>
        </p:txBody>
      </p:sp>
      <p:pic>
        <p:nvPicPr>
          <p:cNvPr id="24" name="Picture 23">
            <a:hlinkClick r:id="rId14"/>
            <a:extLst>
              <a:ext uri="{FF2B5EF4-FFF2-40B4-BE49-F238E27FC236}">
                <a16:creationId xmlns:a16="http://schemas.microsoft.com/office/drawing/2014/main" id="{9A632D72-F646-0A42-BC95-25BEE3FA23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0517" y="2557460"/>
            <a:ext cx="1329810" cy="1560552"/>
          </a:xfrm>
          <a:prstGeom prst="rect">
            <a:avLst/>
          </a:prstGeom>
          <a:solidFill>
            <a:schemeClr val="tx1"/>
          </a:solidFill>
          <a:effectLst>
            <a:outerShdw blurRad="38100" dir="480000" sx="104000" sy="104000" algn="ctr" rotWithShape="0">
              <a:schemeClr val="bg1"/>
            </a:outerShdw>
            <a:softEdge rad="0"/>
          </a:effectLst>
        </p:spPr>
      </p:pic>
      <p:pic>
        <p:nvPicPr>
          <p:cNvPr id="25" name="Graphic 17" descr="Arrow Right">
            <a:extLst>
              <a:ext uri="{FF2B5EF4-FFF2-40B4-BE49-F238E27FC236}">
                <a16:creationId xmlns:a16="http://schemas.microsoft.com/office/drawing/2014/main" id="{F0AD16AA-8C4C-9F48-AFEE-D817F2291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951473" y="2694517"/>
            <a:ext cx="914400" cy="5545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2B2DC6-FA58-2145-BFB9-65A79B29ED38}"/>
              </a:ext>
            </a:extLst>
          </p:cNvPr>
          <p:cNvSpPr txBox="1"/>
          <p:nvPr/>
        </p:nvSpPr>
        <p:spPr>
          <a:xfrm>
            <a:off x="7346655" y="267144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Label </a:t>
            </a:r>
          </a:p>
          <a:p>
            <a:r>
              <a:rPr lang="en-US" sz="1200" dirty="0">
                <a:solidFill>
                  <a:schemeClr val="bg1"/>
                </a:solidFill>
              </a:rPr>
              <a:t>Shapes</a:t>
            </a:r>
          </a:p>
        </p:txBody>
      </p:sp>
      <p:pic>
        <p:nvPicPr>
          <p:cNvPr id="28" name="Picture 27">
            <a:hlinkClick r:id="rId16"/>
            <a:extLst>
              <a:ext uri="{FF2B5EF4-FFF2-40B4-BE49-F238E27FC236}">
                <a16:creationId xmlns:a16="http://schemas.microsoft.com/office/drawing/2014/main" id="{98A921F7-2E9E-514E-87A6-3482CC0EE3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62598" y="3429000"/>
            <a:ext cx="1282170" cy="1609116"/>
          </a:xfrm>
          <a:prstGeom prst="rect">
            <a:avLst/>
          </a:prstGeom>
          <a:effectLst>
            <a:outerShdw blurRad="114300" sx="102000" sy="102000" algn="ctr" rotWithShape="0">
              <a:srgbClr val="000000"/>
            </a:outerShdw>
          </a:effectLst>
        </p:spPr>
      </p:pic>
      <p:pic>
        <p:nvPicPr>
          <p:cNvPr id="29" name="Graphic 17" descr="Arrow Right">
            <a:extLst>
              <a:ext uri="{FF2B5EF4-FFF2-40B4-BE49-F238E27FC236}">
                <a16:creationId xmlns:a16="http://schemas.microsoft.com/office/drawing/2014/main" id="{C1C8B56F-E9BD-074D-9DFB-BEDD25EDE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052574" y="4609977"/>
            <a:ext cx="914400" cy="554567"/>
          </a:xfrm>
          <a:prstGeom prst="rect">
            <a:avLst/>
          </a:prstGeom>
        </p:spPr>
      </p:pic>
      <p:pic>
        <p:nvPicPr>
          <p:cNvPr id="30" name="Graphic 17" descr="Arrow Right">
            <a:extLst>
              <a:ext uri="{FF2B5EF4-FFF2-40B4-BE49-F238E27FC236}">
                <a16:creationId xmlns:a16="http://schemas.microsoft.com/office/drawing/2014/main" id="{32AFC39B-A586-644F-8BA0-6AEAAC3C0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646875">
            <a:off x="6642128" y="4651763"/>
            <a:ext cx="914400" cy="554567"/>
          </a:xfrm>
          <a:prstGeom prst="rect">
            <a:avLst/>
          </a:prstGeom>
        </p:spPr>
      </p:pic>
      <p:sp>
        <p:nvSpPr>
          <p:cNvPr id="31" name="TextBox 30">
            <a:hlinkClick r:id="rId18"/>
            <a:extLst>
              <a:ext uri="{FF2B5EF4-FFF2-40B4-BE49-F238E27FC236}">
                <a16:creationId xmlns:a16="http://schemas.microsoft.com/office/drawing/2014/main" id="{C6D4F5D0-3937-4341-8DF7-720096E58C62}"/>
              </a:ext>
            </a:extLst>
          </p:cNvPr>
          <p:cNvSpPr txBox="1"/>
          <p:nvPr/>
        </p:nvSpPr>
        <p:spPr>
          <a:xfrm>
            <a:off x="4615990" y="5452577"/>
            <a:ext cx="3434703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Target.php</a:t>
            </a:r>
            <a:r>
              <a:rPr lang="en-US" dirty="0">
                <a:solidFill>
                  <a:schemeClr val="bg1"/>
                </a:solidFill>
              </a:rPr>
              <a:t> Maps shapes with Web/React Native Element based on </a:t>
            </a:r>
            <a:r>
              <a:rPr lang="en-US" dirty="0" err="1">
                <a:solidFill>
                  <a:schemeClr val="bg1"/>
                </a:solidFill>
              </a:rPr>
              <a:t>Receipe</a:t>
            </a:r>
            <a:r>
              <a:rPr lang="en-US" dirty="0">
                <a:solidFill>
                  <a:schemeClr val="bg1"/>
                </a:solidFill>
              </a:rPr>
              <a:t>/Code.</a:t>
            </a:r>
          </a:p>
        </p:txBody>
      </p:sp>
      <p:pic>
        <p:nvPicPr>
          <p:cNvPr id="32" name="Graphic 17" descr="Arrow Right">
            <a:extLst>
              <a:ext uri="{FF2B5EF4-FFF2-40B4-BE49-F238E27FC236}">
                <a16:creationId xmlns:a16="http://schemas.microsoft.com/office/drawing/2014/main" id="{21834D24-A683-3D43-87DB-6C5F1BDBF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424737" y="5636957"/>
            <a:ext cx="914400" cy="55456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A0F845-AAC5-2C43-8C41-26642742B882}"/>
              </a:ext>
            </a:extLst>
          </p:cNvPr>
          <p:cNvSpPr txBox="1"/>
          <p:nvPr/>
        </p:nvSpPr>
        <p:spPr>
          <a:xfrm>
            <a:off x="2995088" y="5359958"/>
            <a:ext cx="1581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Final output Website</a:t>
            </a:r>
          </a:p>
        </p:txBody>
      </p:sp>
      <p:pic>
        <p:nvPicPr>
          <p:cNvPr id="35" name="Picture 34">
            <a:hlinkClick r:id="rId19"/>
            <a:extLst>
              <a:ext uri="{FF2B5EF4-FFF2-40B4-BE49-F238E27FC236}">
                <a16:creationId xmlns:a16="http://schemas.microsoft.com/office/drawing/2014/main" id="{76A304DF-4FE0-1246-AB2E-4E917C8648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02215" y="4426329"/>
            <a:ext cx="1466326" cy="214425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0EBF7B-DBE9-8749-9BD9-F6F5A8BCDD01}"/>
              </a:ext>
            </a:extLst>
          </p:cNvPr>
          <p:cNvSpPr txBox="1"/>
          <p:nvPr/>
        </p:nvSpPr>
        <p:spPr>
          <a:xfrm>
            <a:off x="5510672" y="645470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21"/>
              </a:rPr>
              <a:t>Shape Recipe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86539C-CC81-D449-A746-C1CA2A1EECAC}"/>
              </a:ext>
            </a:extLst>
          </p:cNvPr>
          <p:cNvSpPr/>
          <p:nvPr/>
        </p:nvSpPr>
        <p:spPr>
          <a:xfrm>
            <a:off x="382885" y="6191241"/>
            <a:ext cx="42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5098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STATUS</a:t>
            </a:r>
            <a:r>
              <a:rPr lang="en-US"/>
              <a:t> SUMMARY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5D0777-B08C-4808-A096-0F7AA693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8FCD5F1-B09D-4B0A-BB07-423B979A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227B02-3746-4E15-9429-D3DBB15D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3860" y="1463142"/>
            <a:ext cx="5776279" cy="958552"/>
            <a:chOff x="0" y="1554"/>
            <a:chExt cx="8229600" cy="1261798"/>
          </a:xfrm>
          <a:solidFill>
            <a:schemeClr val="accent4"/>
          </a:solidFill>
        </p:grpSpPr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E7529413-DDD1-4DC1-B8ED-E3450F631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554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Callout: Up Arrow 16">
              <a:extLst>
                <a:ext uri="{FF2B5EF4-FFF2-40B4-BE49-F238E27FC236}">
                  <a16:creationId xmlns:a16="http://schemas.microsoft.com/office/drawing/2014/main" id="{5B0AFAEF-42AD-47C8-9B67-16166ACDF8E5}"/>
                </a:ext>
              </a:extLst>
            </p:cNvPr>
            <p:cNvSpPr txBox="1"/>
            <p:nvPr/>
          </p:nvSpPr>
          <p:spPr>
            <a:xfrm>
              <a:off x="0" y="1554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>
                  <a:solidFill>
                    <a:schemeClr val="tx1"/>
                  </a:solidFill>
                </a:rPr>
                <a:t>Who will be the target audience ?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E9B9A0-2E55-404A-BA78-59DB1860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76277" y="2462948"/>
            <a:ext cx="4391441" cy="966052"/>
            <a:chOff x="0" y="1251046"/>
            <a:chExt cx="8229600" cy="1261798"/>
          </a:xfrm>
          <a:solidFill>
            <a:schemeClr val="accent2"/>
          </a:solidFill>
        </p:grpSpPr>
        <p:sp>
          <p:nvSpPr>
            <p:cNvPr id="20" name="Callout: Up Arrow 19">
              <a:extLst>
                <a:ext uri="{FF2B5EF4-FFF2-40B4-BE49-F238E27FC236}">
                  <a16:creationId xmlns:a16="http://schemas.microsoft.com/office/drawing/2014/main" id="{2DE9FEE3-FE02-475E-8B6D-A2F80E16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1251046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Callout: Up Arrow 14">
              <a:extLst>
                <a:ext uri="{FF2B5EF4-FFF2-40B4-BE49-F238E27FC236}">
                  <a16:creationId xmlns:a16="http://schemas.microsoft.com/office/drawing/2014/main" id="{E8BE8ECF-AA6E-4DD3-ADD0-612F0B1E235D}"/>
                </a:ext>
              </a:extLst>
            </p:cNvPr>
            <p:cNvSpPr txBox="1"/>
            <p:nvPr/>
          </p:nvSpPr>
          <p:spPr>
            <a:xfrm rot="21600000">
              <a:off x="0" y="1251046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>
                  <a:solidFill>
                    <a:schemeClr val="tx1"/>
                  </a:solidFill>
                </a:rPr>
                <a:t>What will be the Tech Stack</a:t>
              </a:r>
              <a:r>
                <a:rPr lang="en-US" sz="1600" b="1" kern="1200">
                  <a:solidFill>
                    <a:schemeClr val="tx1"/>
                  </a:solidFill>
                </a:rPr>
                <a:t>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2F7363-23DF-4B13-B949-1B67E5B9A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31187" y="3542083"/>
            <a:ext cx="3681619" cy="869872"/>
            <a:chOff x="0" y="2500538"/>
            <a:chExt cx="8229600" cy="1261798"/>
          </a:xfrm>
          <a:solidFill>
            <a:schemeClr val="accent4">
              <a:lumMod val="50000"/>
            </a:schemeClr>
          </a:solidFill>
        </p:grpSpPr>
        <p:sp>
          <p:nvSpPr>
            <p:cNvPr id="22" name="Callout: Up Arrow 21">
              <a:extLst>
                <a:ext uri="{FF2B5EF4-FFF2-40B4-BE49-F238E27FC236}">
                  <a16:creationId xmlns:a16="http://schemas.microsoft.com/office/drawing/2014/main" id="{2115AB7A-4DE5-418F-94E6-BB81DDC8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2500538"/>
              <a:ext cx="8229600" cy="1261798"/>
            </a:xfrm>
            <a:prstGeom prst="upArrowCallou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allout: Up Arrow 12">
              <a:extLst>
                <a:ext uri="{FF2B5EF4-FFF2-40B4-BE49-F238E27FC236}">
                  <a16:creationId xmlns:a16="http://schemas.microsoft.com/office/drawing/2014/main" id="{1DA29D9A-DD96-43EF-B182-868A71CA63FC}"/>
                </a:ext>
              </a:extLst>
            </p:cNvPr>
            <p:cNvSpPr txBox="1"/>
            <p:nvPr/>
          </p:nvSpPr>
          <p:spPr>
            <a:xfrm>
              <a:off x="0" y="2500538"/>
              <a:ext cx="8229600" cy="81987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>
                  <a:ea typeface="+mn-ea"/>
                  <a:cs typeface="+mn-cs"/>
                </a:rPr>
                <a:t>What will be the features ?</a:t>
              </a:r>
              <a:endParaRPr lang="en-US" b="1" kern="12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E7A4D-0952-4CCE-B4D5-5EA863002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70497" y="4482720"/>
            <a:ext cx="4754880" cy="425066"/>
            <a:chOff x="0" y="3750030"/>
            <a:chExt cx="8229600" cy="820415"/>
          </a:xfrm>
          <a:solidFill>
            <a:schemeClr val="accent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D052D3-5943-4CCA-A968-24C63DF30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750030"/>
              <a:ext cx="8229600" cy="82041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1D9412-6870-452F-A54C-AFA568D05E5F}"/>
                </a:ext>
              </a:extLst>
            </p:cNvPr>
            <p:cNvSpPr txBox="1"/>
            <p:nvPr/>
          </p:nvSpPr>
          <p:spPr>
            <a:xfrm>
              <a:off x="178044" y="3938725"/>
              <a:ext cx="7913077" cy="44302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>
                  <a:ea typeface="+mn-ea"/>
                  <a:cs typeface="+mn-cs"/>
                </a:rPr>
                <a:t>How are we different ?</a:t>
              </a:r>
              <a:endParaRPr lang="en-US" b="1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4903B-1814-4640-B963-6649C6729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4953000"/>
            <a:ext cx="2655707" cy="309943"/>
            <a:chOff x="4018" y="4176646"/>
            <a:chExt cx="2807727" cy="377390"/>
          </a:xfrm>
          <a:solidFill>
            <a:schemeClr val="tx1">
              <a:lumMod val="95000"/>
            </a:schemeClr>
          </a:solidFill>
          <a:effectLst/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FF15B5-B6C3-4E20-967D-9B191EBA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18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76CCF2-B0FA-4F8F-8B47-90D77F8752F3}"/>
                </a:ext>
              </a:extLst>
            </p:cNvPr>
            <p:cNvSpPr txBox="1"/>
            <p:nvPr/>
          </p:nvSpPr>
          <p:spPr>
            <a:xfrm>
              <a:off x="71224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>
                  <a:ea typeface="+mn-ea"/>
                  <a:cs typeface="+mn-cs"/>
                </a:rPr>
                <a:t>Cross Platform Support</a:t>
              </a:r>
              <a:endParaRPr lang="en-US" sz="13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70637F-D752-40B2-9A50-9F38A0F6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299" y="5324092"/>
            <a:ext cx="2655708" cy="309943"/>
            <a:chOff x="2744539" y="4176646"/>
            <a:chExt cx="2740521" cy="377390"/>
          </a:xfrm>
          <a:solidFill>
            <a:schemeClr val="tx1">
              <a:lumMod val="85000"/>
            </a:schemeClr>
          </a:solidFill>
          <a:effectLst/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5BC195-8BB7-4A9D-925F-D15C5A39A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C79C1B-DDB2-464B-ABAC-AB735A52A176}"/>
                </a:ext>
              </a:extLst>
            </p:cNvPr>
            <p:cNvSpPr txBox="1"/>
            <p:nvPr/>
          </p:nvSpPr>
          <p:spPr>
            <a:xfrm>
              <a:off x="2744539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/>
                <a:t>A learning platform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AD6677-7B63-49D3-8236-4BE2C5BAA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88300" y="5695184"/>
            <a:ext cx="2655707" cy="309943"/>
            <a:chOff x="5485060" y="4176646"/>
            <a:chExt cx="2740522" cy="377390"/>
          </a:xfrm>
          <a:solidFill>
            <a:schemeClr val="tx1">
              <a:lumMod val="75000"/>
            </a:schemeClr>
          </a:solidFill>
          <a:effectLst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2B4A79-CC1B-4BA9-A198-C9A3D2EF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85060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6F0E5B-C28D-49F0-ABA5-2E5EFDC4F4F7}"/>
                </a:ext>
              </a:extLst>
            </p:cNvPr>
            <p:cNvSpPr txBox="1"/>
            <p:nvPr/>
          </p:nvSpPr>
          <p:spPr>
            <a:xfrm>
              <a:off x="5485061" y="4176646"/>
              <a:ext cx="2740521" cy="37739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marL="0" lvl="0" indent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300" kern="1200">
                  <a:ea typeface="+mn-ea"/>
                  <a:cs typeface="+mn-cs"/>
                </a:rPr>
                <a:t>Web, Android, IOS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114880-DADC-4F85-86A5-B5EC46980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3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/>
              <a:t>From last presentation, we had the following observations.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B4D1F2-57B4-4296-B895-05D9C201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996365"/>
            <a:ext cx="3521078" cy="571500"/>
            <a:chOff x="2636518" y="3171825"/>
            <a:chExt cx="3168969" cy="514350"/>
          </a:xfrm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6AD3AED-D5E2-4C29-8755-E4B2ADF9E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6ED6F43-3391-44F1-ACB4-DAB2C01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6518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726B5A03-7F87-4174-B569-E5E11B47BD78}"/>
              </a:ext>
            </a:extLst>
          </p:cNvPr>
          <p:cNvSpPr txBox="1">
            <a:spLocks/>
          </p:cNvSpPr>
          <p:nvPr/>
        </p:nvSpPr>
        <p:spPr>
          <a:xfrm>
            <a:off x="1739576" y="2119314"/>
            <a:ext cx="1828801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1"/>
                </a:solidFill>
              </a:rPr>
              <a:t>IMPLICATIONS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6BEBCF-6B37-4CB0-B101-BE4FC27A8A83}"/>
              </a:ext>
            </a:extLst>
          </p:cNvPr>
          <p:cNvSpPr txBox="1">
            <a:spLocks/>
          </p:cNvSpPr>
          <p:nvPr/>
        </p:nvSpPr>
        <p:spPr>
          <a:xfrm>
            <a:off x="685800" y="2895600"/>
            <a:ext cx="3505200" cy="323197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We saw many loopholes, when we started this project, and one of them was not knowing our target audience.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We observed, we only took shapes as the method to draw elements like footer, header, etc. This limited us to include limited elements.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For mobile, </a:t>
            </a:r>
            <a:r>
              <a:rPr lang="en-US" sz="1400" err="1"/>
              <a:t>Xcode</a:t>
            </a:r>
            <a:r>
              <a:rPr lang="en-US" sz="1400"/>
              <a:t>, and android studio is already into drag &amp; drop. 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/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C46028-366E-4F67-A5A9-B08CF511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401" y="1995343"/>
            <a:ext cx="3480329" cy="571500"/>
            <a:chOff x="2673192" y="3171825"/>
            <a:chExt cx="3132295" cy="514350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B87D64D-964F-46D7-B928-3AA29C95B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38512" y="3171825"/>
              <a:ext cx="2466975" cy="51435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A2DF9F9-5B5B-4C03-B98F-60F7655E2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73192" y="3171825"/>
              <a:ext cx="904875" cy="514350"/>
            </a:xfrm>
            <a:prstGeom prst="rect">
              <a:avLst/>
            </a:prstGeom>
          </p:spPr>
        </p:pic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EEE08402-AE66-4BD0-91FE-EE2B207C31A1}"/>
              </a:ext>
            </a:extLst>
          </p:cNvPr>
          <p:cNvSpPr txBox="1">
            <a:spLocks/>
          </p:cNvSpPr>
          <p:nvPr/>
        </p:nvSpPr>
        <p:spPr>
          <a:xfrm>
            <a:off x="6180824" y="2121933"/>
            <a:ext cx="1743074" cy="539877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tx1"/>
                </a:solidFill>
              </a:rPr>
              <a:t>MODIFICATIONS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D120688-CE29-447A-A09D-FA1909809B67}"/>
              </a:ext>
            </a:extLst>
          </p:cNvPr>
          <p:cNvSpPr txBox="1">
            <a:spLocks/>
          </p:cNvSpPr>
          <p:nvPr/>
        </p:nvSpPr>
        <p:spPr>
          <a:xfrm>
            <a:off x="5105400" y="2895600"/>
            <a:ext cx="3733800" cy="3358644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Arial" panose="020B0604020202020204" pitchFamily="34" charset="0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We actually did an informal survey with people whom I and Harsh knew in our circle.</a:t>
            </a: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We decided to use more colors to also have styling of elements associated to geometric shapes. Also, we are planning to have numeric digits to have more choices for users.</a:t>
            </a:r>
            <a:endParaRPr lang="en-US" sz="1400"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r>
              <a:rPr lang="en-US" sz="1400"/>
              <a:t>To avoid already existing features, and since we are using React Native, we will incorporate themes made by open source theme providers.</a:t>
            </a:r>
            <a:endParaRPr lang="en-US" sz="1400"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1000"/>
              </a:spcAft>
            </a:pP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38116"/>
          </a:xfrm>
        </p:spPr>
        <p:txBody>
          <a:bodyPr vert="horz" lIns="91440" tIns="45720" rIns="91440" bIns="45720" anchor="t">
            <a:normAutofit/>
          </a:bodyPr>
          <a:lstStyle/>
          <a:p>
            <a:pPr marL="63500" indent="0">
              <a:buNone/>
            </a:pPr>
            <a:r>
              <a:rPr lang="en-US" sz="2000" b="1">
                <a:solidFill>
                  <a:schemeClr val="accent1"/>
                </a:solidFill>
                <a:latin typeface="+mj-lt"/>
              </a:rPr>
              <a:t>For Shape Detection,</a:t>
            </a:r>
            <a:endParaRPr lang="en-US"/>
          </a:p>
          <a:p>
            <a:pPr marL="447675" indent="-383540"/>
            <a:r>
              <a:rPr lang="en-US" sz="1800"/>
              <a:t>We are using the Ramer–Douglas–</a:t>
            </a:r>
            <a:r>
              <a:rPr lang="en-US" sz="1800" err="1"/>
              <a:t>Peucker</a:t>
            </a:r>
            <a:r>
              <a:rPr lang="en-US" sz="1800"/>
              <a:t> algorithm.	</a:t>
            </a:r>
            <a:endParaRPr lang="en-US" sz="1800">
              <a:cs typeface="Arial"/>
            </a:endParaRPr>
          </a:p>
          <a:p>
            <a:pPr marL="447675" indent="-383540"/>
            <a:r>
              <a:rPr lang="en-US" sz="1800"/>
              <a:t>“An algorithm that decimates a curve composed of line segments to a more simpler curve with fewer points” [1]</a:t>
            </a:r>
            <a:endParaRPr lang="en-US" sz="1800">
              <a:cs typeface="Arial"/>
            </a:endParaRPr>
          </a:p>
          <a:p>
            <a:pPr marL="447675" indent="-383540"/>
            <a:endParaRPr lang="en-US" sz="1800">
              <a:cs typeface="Arial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506178-583F-4423-9987-AE775F9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4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F77D8C6-F772-4E59-9EBB-A225D159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334" y="3499849"/>
            <a:ext cx="3791737" cy="31928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4BC-FF1E-4A3F-AB05-54489E58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anchor="ctr">
            <a:noAutofit/>
          </a:bodyPr>
          <a:lstStyle/>
          <a:p>
            <a:r>
              <a:rPr lang="en-US">
                <a:cs typeface="Segoe UI"/>
              </a:rPr>
              <a:t>ALGORITHM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3AACB4-A17D-4335-8C1F-019D0378A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44" y="1719183"/>
            <a:ext cx="3477569" cy="29359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1181439-0A40-4C93-8D1D-8161DAB2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36" y="1705057"/>
            <a:ext cx="3536687" cy="29566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D47736-103A-4862-AD42-BF027380887A}"/>
              </a:ext>
            </a:extLst>
          </p:cNvPr>
          <p:cNvSpPr/>
          <p:nvPr/>
        </p:nvSpPr>
        <p:spPr>
          <a:xfrm>
            <a:off x="4082795" y="3063882"/>
            <a:ext cx="982413" cy="48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65E3078-9072-49CA-8CE2-0997EB16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3880" y="173195"/>
            <a:ext cx="502920" cy="301752"/>
          </a:xfrm>
        </p:spPr>
        <p:txBody>
          <a:bodyPr/>
          <a:lstStyle/>
          <a:p>
            <a:fld id="{FEA1243F-3000-4347-94A4-FBDEAD3122CB}" type="slidenum">
              <a:rPr lang="en-US" sz="1600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BA10-17E4-4BE1-8C1F-66FC0450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anchor="ctr">
            <a:noAutofit/>
          </a:bodyPr>
          <a:lstStyle/>
          <a:p>
            <a:r>
              <a:rPr lang="en-US">
                <a:ea typeface="+mj-lt"/>
                <a:cs typeface="+mj-lt"/>
              </a:rPr>
              <a:t>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A810-5D54-43AD-A52F-296F76A02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27971" cy="2002613"/>
          </a:xfrm>
        </p:spPr>
        <p:txBody>
          <a:bodyPr vert="horz" lIns="91440" tIns="45720" rIns="91440" bIns="45720" anchor="t">
            <a:normAutofit fontScale="70000" lnSpcReduction="20000"/>
          </a:bodyPr>
          <a:lstStyle/>
          <a:p>
            <a:pPr marL="64135" indent="0">
              <a:buNone/>
            </a:pPr>
            <a:r>
              <a:rPr lang="en-US" b="1">
                <a:solidFill>
                  <a:schemeClr val="accent1"/>
                </a:solidFill>
                <a:latin typeface="Segoe UI"/>
                <a:cs typeface="Segoe UI"/>
              </a:rPr>
              <a:t>For Color Detection,</a:t>
            </a:r>
            <a:endParaRPr lang="en-US">
              <a:solidFill>
                <a:schemeClr val="accent1"/>
              </a:solidFill>
              <a:ea typeface="+mn-lt"/>
              <a:cs typeface="+mn-lt"/>
            </a:endParaRPr>
          </a:p>
          <a:p>
            <a:pPr marL="447675" indent="-383540"/>
            <a:r>
              <a:rPr lang="en-US">
                <a:ea typeface="+mn-lt"/>
                <a:cs typeface="+mn-lt"/>
              </a:rPr>
              <a:t>We are using LAB color space method to detect colors in the image.</a:t>
            </a:r>
          </a:p>
          <a:p>
            <a:pPr marL="447675" indent="-383540"/>
            <a:r>
              <a:rPr lang="en-US">
                <a:ea typeface="+mn-lt"/>
                <a:cs typeface="+mn-lt"/>
              </a:rPr>
              <a:t>Converting the RGB values to LAB Color space values (L*,a*,b*)</a:t>
            </a:r>
          </a:p>
          <a:p>
            <a:pPr marL="447675" indent="-383540"/>
            <a:r>
              <a:rPr lang="en-US">
                <a:ea typeface="+mn-lt"/>
                <a:cs typeface="+mn-lt"/>
              </a:rPr>
              <a:t>It takes consideration of Lightness, and saturation.</a:t>
            </a:r>
          </a:p>
          <a:p>
            <a:pPr marL="447675" indent="-383540"/>
            <a:endParaRPr lang="en-US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34AC0-C442-42EA-BC7E-76E871BC3CB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F9D48-CC2F-419C-BA99-A77A07EE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80070" y="173195"/>
            <a:ext cx="502920" cy="301752"/>
          </a:xfrm>
        </p:spPr>
        <p:txBody>
          <a:bodyPr vert="horz" lIns="91440" tIns="45720" rIns="91440" bIns="45720" anchor="b"/>
          <a:lstStyle/>
          <a:p>
            <a:fld id="{FEA1243F-3000-4347-94A4-FBDEAD3122CB}" type="slidenum">
              <a:rPr lang="en-US" sz="1800" dirty="0" smtClean="0"/>
              <a:pPr/>
              <a:t>6</a:t>
            </a:fld>
            <a:endParaRPr lang="en-US" sz="1800">
              <a:cs typeface="Arial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EE49BF3-2D23-419F-97A0-D0F2DF3A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045" y="3339263"/>
            <a:ext cx="4122357" cy="34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30EB0D-E8C9-4BB5-A4B7-8990477B2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64008" lvl="0" indent="0">
              <a:spcBef>
                <a:spcPts val="0"/>
              </a:spcBef>
              <a:buClrTx/>
              <a:buSzTx/>
              <a:buNone/>
            </a:pPr>
            <a:r>
              <a:rPr lang="en-US" sz="1800" b="1">
                <a:solidFill>
                  <a:srgbClr val="C94C25"/>
                </a:solidFill>
              </a:rPr>
              <a:t>Language Breakdown:</a:t>
            </a:r>
            <a:endParaRPr lang="en-US" sz="1600" b="1">
              <a:solidFill>
                <a:srgbClr val="C94C25"/>
              </a:solidFill>
            </a:endParaRPr>
          </a:p>
          <a:p>
            <a:r>
              <a:rPr lang="en-US" sz="1800"/>
              <a:t>For Website – </a:t>
            </a:r>
            <a:r>
              <a:rPr lang="en-US" sz="1800" b="1"/>
              <a:t>PHP</a:t>
            </a:r>
            <a:r>
              <a:rPr lang="en-US" sz="1800"/>
              <a:t>, and Mobile – </a:t>
            </a:r>
            <a:r>
              <a:rPr lang="en-US" sz="1800" b="1"/>
              <a:t>React Native.</a:t>
            </a:r>
          </a:p>
          <a:p>
            <a:r>
              <a:rPr lang="en-US" sz="1800"/>
              <a:t>Designing Styles – </a:t>
            </a:r>
            <a:r>
              <a:rPr lang="en-US" sz="1800" b="1"/>
              <a:t>CSS</a:t>
            </a:r>
            <a:r>
              <a:rPr lang="en-US" sz="1800"/>
              <a:t>.</a:t>
            </a:r>
          </a:p>
          <a:p>
            <a:r>
              <a:rPr lang="en-US" sz="1800"/>
              <a:t>Dynamic Element like Slider, Mobile Menu – </a:t>
            </a:r>
            <a:r>
              <a:rPr lang="en-US" sz="1800" b="1" err="1"/>
              <a:t>Javascript</a:t>
            </a:r>
            <a:r>
              <a:rPr lang="en-US" sz="1800" b="1"/>
              <a:t>.</a:t>
            </a:r>
          </a:p>
          <a:p>
            <a:r>
              <a:rPr lang="en-US" sz="1800"/>
              <a:t>OpenCV processing of image – </a:t>
            </a:r>
            <a:r>
              <a:rPr lang="en-US" sz="1800" b="1"/>
              <a:t>Python.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E7FF2C-0D70-4834-8ECF-4D033CB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7</a:t>
            </a:fld>
            <a:endParaRPr lang="en-US"/>
          </a:p>
        </p:txBody>
      </p:sp>
      <p:graphicFrame>
        <p:nvGraphicFramePr>
          <p:cNvPr id="13" name="Content Placeholder 12" descr="chart design">
            <a:extLst>
              <a:ext uri="{FF2B5EF4-FFF2-40B4-BE49-F238E27FC236}">
                <a16:creationId xmlns:a16="http://schemas.microsoft.com/office/drawing/2014/main" id="{9234606B-C944-4DFF-8B2C-FF5B22ADDF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1788377"/>
              </p:ext>
            </p:extLst>
          </p:nvPr>
        </p:nvGraphicFramePr>
        <p:xfrm>
          <a:off x="533400" y="1295400"/>
          <a:ext cx="4038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DELIVERIES</a:t>
            </a:r>
          </a:p>
        </p:txBody>
      </p:sp>
      <p:graphicFrame>
        <p:nvGraphicFramePr>
          <p:cNvPr id="8" name="Content Placeholder 3" descr="list smart graphic design">
            <a:extLst>
              <a:ext uri="{FF2B5EF4-FFF2-40B4-BE49-F238E27FC236}">
                <a16:creationId xmlns:a16="http://schemas.microsoft.com/office/drawing/2014/main" id="{FB02D28B-B01D-4308-9682-E1335F472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483000"/>
              </p:ext>
            </p:extLst>
          </p:nvPr>
        </p:nvGraphicFramePr>
        <p:xfrm>
          <a:off x="624840" y="18288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C6F3-E4EF-4838-98C2-5EB64FEBB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66725" y="609600"/>
            <a:ext cx="4638674" cy="675926"/>
          </a:xfrm>
        </p:spPr>
        <p:txBody>
          <a:bodyPr/>
          <a:lstStyle/>
          <a:p>
            <a:r>
              <a:rPr lang="en-US" b="0"/>
              <a:t>GOALS FOR </a:t>
            </a:r>
            <a:r>
              <a:rPr lang="en-US"/>
              <a:t>NEXT ITERATION</a:t>
            </a:r>
          </a:p>
        </p:txBody>
      </p:sp>
      <p:graphicFrame>
        <p:nvGraphicFramePr>
          <p:cNvPr id="10" name="Content Placeholder 3" descr="list smart graphic design">
            <a:extLst>
              <a:ext uri="{FF2B5EF4-FFF2-40B4-BE49-F238E27FC236}">
                <a16:creationId xmlns:a16="http://schemas.microsoft.com/office/drawing/2014/main" id="{D1AC5E11-1154-464F-B56E-523DE54E5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254355"/>
              </p:ext>
            </p:extLst>
          </p:nvPr>
        </p:nvGraphicFramePr>
        <p:xfrm>
          <a:off x="624840" y="2286000"/>
          <a:ext cx="7810500" cy="3832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D3F0-7AC4-4012-8A88-BD85CCD05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A1243F-3000-4347-94A4-FBDEAD3122CB}" type="slidenum">
              <a:rPr lang="en-US" sz="1600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48">
      <a:dk1>
        <a:sysClr val="windowText" lastClr="000000"/>
      </a:dk1>
      <a:lt1>
        <a:sysClr val="window" lastClr="FFFFFF"/>
      </a:lt1>
      <a:dk2>
        <a:srgbClr val="262626"/>
      </a:dk2>
      <a:lt2>
        <a:srgbClr val="F2F2F2"/>
      </a:lt2>
      <a:accent1>
        <a:srgbClr val="C94C25"/>
      </a:accent1>
      <a:accent2>
        <a:srgbClr val="EA8640"/>
      </a:accent2>
      <a:accent3>
        <a:srgbClr val="99D9E7"/>
      </a:accent3>
      <a:accent4>
        <a:srgbClr val="FAB17B"/>
      </a:accent4>
      <a:accent5>
        <a:srgbClr val="21B8B3"/>
      </a:accent5>
      <a:accent6>
        <a:srgbClr val="F3786E"/>
      </a:accent6>
      <a:hlink>
        <a:srgbClr val="646567"/>
      </a:hlink>
      <a:folHlink>
        <a:srgbClr val="646567"/>
      </a:folHlink>
    </a:clrScheme>
    <a:fontScheme name="Custom 27">
      <a:majorFont>
        <a:latin typeface="Segoe UI"/>
        <a:ea typeface=""/>
        <a:cs typeface=""/>
      </a:majorFont>
      <a:minorFont>
        <a:latin typeface="Arial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167107_Project status report_RVA_v3.potx" id="{4F81F982-6C51-4092-B8D8-4B9E627EB026}" vid="{408BF7D7-5259-4FB8-AB61-68B3FB5EA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D07AB84774194383D7632753588BB8" ma:contentTypeVersion="9" ma:contentTypeDescription="Create a new document." ma:contentTypeScope="" ma:versionID="0b77f9411ebad84ed955228b3b13ed02">
  <xsd:schema xmlns:xsd="http://www.w3.org/2001/XMLSchema" xmlns:xs="http://www.w3.org/2001/XMLSchema" xmlns:p="http://schemas.microsoft.com/office/2006/metadata/properties" xmlns:ns3="ab27bd89-cfb9-437c-bba6-5edd5f1f20a6" xmlns:ns4="831cafef-a022-485b-afe9-ab220d37f869" targetNamespace="http://schemas.microsoft.com/office/2006/metadata/properties" ma:root="true" ma:fieldsID="efeac91c843cb5559ac621806350c28b" ns3:_="" ns4:_="">
    <xsd:import namespace="ab27bd89-cfb9-437c-bba6-5edd5f1f20a6"/>
    <xsd:import namespace="831cafef-a022-485b-afe9-ab220d37f8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27bd89-cfb9-437c-bba6-5edd5f1f20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1cafef-a022-485b-afe9-ab220d37f86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B47EFB-BDBB-4CE5-A848-1507BE3B798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ab27bd89-cfb9-437c-bba6-5edd5f1f20a6"/>
    <ds:schemaRef ds:uri="http://schemas.microsoft.com/office/infopath/2007/PartnerControls"/>
    <ds:schemaRef ds:uri="http://purl.org/dc/elements/1.1/"/>
    <ds:schemaRef ds:uri="831cafef-a022-485b-afe9-ab220d37f869"/>
  </ds:schemaRefs>
</ds:datastoreItem>
</file>

<file path=customXml/itemProps2.xml><?xml version="1.0" encoding="utf-8"?>
<ds:datastoreItem xmlns:ds="http://schemas.openxmlformats.org/officeDocument/2006/customXml" ds:itemID="{3DC31EBE-A492-4CE5-9650-1E2C8FDDD7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A42FC9-A65C-4565-9328-542DC90609CA}">
  <ds:schemaRefs>
    <ds:schemaRef ds:uri="831cafef-a022-485b-afe9-ab220d37f869"/>
    <ds:schemaRef ds:uri="ab27bd89-cfb9-437c-bba6-5edd5f1f20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tf10167107_win32</Template>
  <TotalTime>82</TotalTime>
  <Words>512</Words>
  <Application>Microsoft Macintosh PowerPoint</Application>
  <PresentationFormat>On-screen Show (4:3)</PresentationFormat>
  <Paragraphs>98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 2</vt:lpstr>
      <vt:lpstr>Verve</vt:lpstr>
      <vt:lpstr>Iteration 1 Status</vt:lpstr>
      <vt:lpstr>STATUS SUMMARY</vt:lpstr>
      <vt:lpstr>PROGRESS</vt:lpstr>
      <vt:lpstr>ALGORITHM</vt:lpstr>
      <vt:lpstr>ALGORITHM</vt:lpstr>
      <vt:lpstr>ALGORITHM</vt:lpstr>
      <vt:lpstr>TECHNOLOGIES</vt:lpstr>
      <vt:lpstr>DELIVERIES</vt:lpstr>
      <vt:lpstr>GOALS FOR NEXT ITERATION</vt:lpstr>
      <vt:lpstr>REFERENCES</vt:lpstr>
      <vt:lpstr>Specification and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 Progress or Status</dc:title>
  <dc:creator>Chaludia, Harsh Vinod</dc:creator>
  <cp:lastModifiedBy>Patel, Deep Bipinbhai</cp:lastModifiedBy>
  <cp:revision>73</cp:revision>
  <dcterms:created xsi:type="dcterms:W3CDTF">2020-09-27T21:32:14Z</dcterms:created>
  <dcterms:modified xsi:type="dcterms:W3CDTF">2020-09-29T05:26:28Z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0x01010034D07AB84774194383D7632753588BB8</vt:lpwstr>
  </property>
</Properties>
</file>