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7" r:id="rId9"/>
    <p:sldId id="266" r:id="rId10"/>
    <p:sldId id="260" r:id="rId11"/>
    <p:sldId id="261" r:id="rId12"/>
    <p:sldId id="265" r:id="rId13"/>
    <p:sldId id="264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48"/>
  </p:normalViewPr>
  <p:slideViewPr>
    <p:cSldViewPr snapToGrid="0"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0000"/>
                      <a:satMod val="160000"/>
                    </a:schemeClr>
                  </a:gs>
                  <a:gs pos="46000">
                    <a:schemeClr val="accent1">
                      <a:tint val="86000"/>
                      <a:satMod val="160000"/>
                    </a:schemeClr>
                  </a:gs>
                  <a:gs pos="100000">
                    <a:schemeClr val="accent1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60000"/>
                      <a:satMod val="160000"/>
                    </a:schemeClr>
                  </a:gs>
                  <a:gs pos="46000">
                    <a:schemeClr val="accent2">
                      <a:tint val="86000"/>
                      <a:satMod val="160000"/>
                    </a:schemeClr>
                  </a:gs>
                  <a:gs pos="100000">
                    <a:schemeClr val="accent2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60000"/>
                      <a:satMod val="160000"/>
                    </a:schemeClr>
                  </a:gs>
                  <a:gs pos="46000">
                    <a:schemeClr val="accent3">
                      <a:tint val="86000"/>
                      <a:satMod val="160000"/>
                    </a:schemeClr>
                  </a:gs>
                  <a:gs pos="100000">
                    <a:schemeClr val="accent3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60000"/>
                      <a:satMod val="160000"/>
                    </a:schemeClr>
                  </a:gs>
                  <a:gs pos="46000">
                    <a:schemeClr val="accent4">
                      <a:tint val="86000"/>
                      <a:satMod val="160000"/>
                    </a:schemeClr>
                  </a:gs>
                  <a:gs pos="100000">
                    <a:schemeClr val="accent4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PHP/ React Native</c:v>
                </c:pt>
                <c:pt idx="1">
                  <c:v>Python</c:v>
                </c:pt>
                <c:pt idx="2">
                  <c:v>Javascript</c:v>
                </c:pt>
                <c:pt idx="3">
                  <c:v>CSS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3.2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>
              <a:solidFill>
                <a:schemeClr val="bg2"/>
              </a:solidFill>
              <a:ea typeface="+mn-ea"/>
              <a:cs typeface="+mn-cs"/>
            </a:rPr>
            <a:t>CRITICAL DELIVERABLES</a:t>
          </a:r>
          <a:endParaRPr lang="en-US" sz="1800" b="1">
            <a:solidFill>
              <a:schemeClr val="bg2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/>
            <a:t>Converting sketches to skeletal design for website with PHP platform.</a:t>
          </a:r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600"/>
            <a:t>Incorporate shapes, colors, numeric digits to have more choices for users.</a:t>
          </a:r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>
              <a:solidFill>
                <a:schemeClr val="bg2"/>
              </a:solidFill>
              <a:ea typeface="+mn-ea"/>
              <a:cs typeface="+mn-cs"/>
            </a:rPr>
            <a:t>More..</a:t>
          </a:r>
          <a:endParaRPr lang="en-US" sz="1800" b="1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>
              <a:ea typeface="+mn-ea"/>
              <a:cs typeface="+mn-cs"/>
            </a:rPr>
            <a:t>Once we achieve the above goals, this could be a big tool which includes multiple styling elements for both website and mobile.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3351A40C-F4A2-4EE1-95A9-795392221D2A}">
      <dgm:prSet custT="1"/>
      <dgm:spPr/>
      <dgm:t>
        <a:bodyPr/>
        <a:lstStyle/>
        <a:p>
          <a:r>
            <a:rPr lang="en-US" sz="1600"/>
            <a:t>Converting sketches to skeletal design for mobile with React Native platform.</a:t>
          </a:r>
        </a:p>
      </dgm:t>
    </dgm:pt>
    <dgm:pt modelId="{3B961B65-9DB4-4F5F-B91B-C771C29E0ED9}" type="parTrans" cxnId="{5E362C0F-0A29-4DAA-8309-8EB27B6F41A2}">
      <dgm:prSet/>
      <dgm:spPr/>
    </dgm:pt>
    <dgm:pt modelId="{27878F1E-3A12-490D-B47B-29BF22550D28}" type="sibTrans" cxnId="{5E362C0F-0A29-4DAA-8309-8EB27B6F41A2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2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5E362C0F-0A29-4DAA-8309-8EB27B6F41A2}" srcId="{6803AE33-8C4D-49FF-A701-3AEB5FFD114C}" destId="{3351A40C-F4A2-4EE1-95A9-795392221D2A}" srcOrd="1" destOrd="0" parTransId="{3B961B65-9DB4-4F5F-B91B-C771C29E0ED9}" sibTransId="{27878F1E-3A12-490D-B47B-29BF22550D28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2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E777F1DB-5BC1-4657-AC44-8C2DFB2252BD}" type="presOf" srcId="{3351A40C-F4A2-4EE1-95A9-795392221D2A}" destId="{64F3F243-0CC4-4CEF-93F2-5776498F90DB}" srcOrd="0" destOrd="1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/>
            <a:t>DATE OF NEXT STATUS UPDATE</a:t>
          </a:r>
          <a:endParaRPr lang="en-US" sz="1800" b="1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/>
            <a:t>LIST GOALS FOR NEXT REVIEW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/>
            <a:t>Show a demo for Sketch of React Native product.</a:t>
          </a:r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/>
            <a:t>Incorporate digits with shapes, and colors.</a:t>
          </a:r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9D917CEA-E1DE-4F82-8267-4F7F8CD888EE}">
      <dgm:prSet/>
      <dgm:spPr/>
      <dgm:t>
        <a:bodyPr/>
        <a:lstStyle/>
        <a:p>
          <a:r>
            <a:rPr lang="en-US"/>
            <a:t>Correcting existing issues.</a:t>
          </a:r>
        </a:p>
      </dgm:t>
    </dgm:pt>
    <dgm:pt modelId="{6114FE61-1325-456B-A0AD-FC7CADFA8674}" type="parTrans" cxnId="{0C4255E5-A099-42C1-A2C4-EDD7AF90B7AB}">
      <dgm:prSet/>
      <dgm:spPr/>
      <dgm:t>
        <a:bodyPr/>
        <a:lstStyle/>
        <a:p>
          <a:endParaRPr lang="en-US"/>
        </a:p>
      </dgm:t>
    </dgm:pt>
    <dgm:pt modelId="{32D7CD6A-211F-4E49-BC44-084FD1018470}" type="sibTrans" cxnId="{0C4255E5-A099-42C1-A2C4-EDD7AF90B7AB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/>
            <a:t>ACTION PLAN REVIEW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ea typeface="+mn-ea"/>
              <a:cs typeface="+mn-cs"/>
            </a:rPr>
            <a:t>Use a cloud service to deploy the product online using any of the cloud platforms that let’s us use command line interface.</a:t>
          </a:r>
          <a:endParaRPr lang="en-US"/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7D893BA5-6EDB-46CC-B53D-282C5338204A}">
      <dgm:prSet/>
      <dgm:spPr/>
      <dgm:t>
        <a:bodyPr/>
        <a:lstStyle/>
        <a:p>
          <a:r>
            <a:rPr lang="en-US"/>
            <a:t>20</a:t>
          </a:r>
          <a:r>
            <a:rPr lang="en-US" baseline="30000"/>
            <a:t>th</a:t>
          </a:r>
          <a:r>
            <a:rPr lang="en-US"/>
            <a:t> of October 2020.</a:t>
          </a:r>
        </a:p>
      </dgm:t>
    </dgm:pt>
    <dgm:pt modelId="{1692FAF5-9CFA-464F-A699-9A680A4373FF}" type="parTrans" cxnId="{EADE252C-57F7-4EAD-BC81-AD4FE0978BB7}">
      <dgm:prSet/>
      <dgm:spPr/>
      <dgm:t>
        <a:bodyPr/>
        <a:lstStyle/>
        <a:p>
          <a:endParaRPr lang="en-US"/>
        </a:p>
      </dgm:t>
    </dgm:pt>
    <dgm:pt modelId="{1A2B6E59-2B25-40D4-B940-7EE1A30F6B05}" type="sibTrans" cxnId="{EADE252C-57F7-4EAD-BC81-AD4FE0978BB7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</dgm:pt>
    <dgm:pt modelId="{E022AD64-6C14-41D5-BC9F-2BFBC0D6C3E0}" type="pres">
      <dgm:prSet presAssocID="{35CE50FE-FA6B-438A-BDBA-9B273E6736BA}" presName="parentText" presStyleLbl="node1" presStyleIdx="1" presStyleCnt="3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</dgm:pt>
    <dgm:pt modelId="{51995420-F191-467D-9BF2-AC4D4D44A822}" type="pres">
      <dgm:prSet presAssocID="{FAB0D79A-6A73-465B-8361-1FE36EEDCA6C}" presName="parentText" presStyleLbl="node1" presStyleIdx="2" presStyleCnt="3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EADE252C-57F7-4EAD-BC81-AD4FE0978BB7}" srcId="{6803AE33-8C4D-49FF-A701-3AEB5FFD114C}" destId="{7D893BA5-6EDB-46CC-B53D-282C5338204A}" srcOrd="0" destOrd="0" parTransId="{1692FAF5-9CFA-464F-A699-9A680A4373FF}" sibTransId="{1A2B6E59-2B25-40D4-B940-7EE1A30F6B05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3378AF40-8B13-4184-A666-55230E141836}" type="presOf" srcId="{9D917CEA-E1DE-4F82-8267-4F7F8CD888EE}" destId="{F901923D-E6E1-47FE-BE41-8B8C66EFA3AF}" srcOrd="0" destOrd="2" presId="urn:microsoft.com/office/officeart/2005/8/layout/list1#2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714FAC93-73A7-416A-89A6-005138A3347B}" type="presOf" srcId="{7D893BA5-6EDB-46CC-B53D-282C5338204A}" destId="{64F3F243-0CC4-4CEF-93F2-5776498F90DB}" srcOrd="0" destOrd="0" presId="urn:microsoft.com/office/officeart/2005/8/layout/list1#2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DE4C98CE-7EF8-48A0-A0C4-4E2C192BC7A5}" type="presOf" srcId="{D6414279-7CD1-4D24-AE91-BA432968A40C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3564"/>
          <a:ext cx="7810500" cy="1912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Converting sketches to skeletal design for website with PHP platform.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Converting sketches to skeletal design for mobile with React Native platform.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Incorporate shapes, colors, numeric digits to have more choices for users.</a:t>
          </a:r>
        </a:p>
      </dsp:txBody>
      <dsp:txXfrm>
        <a:off x="0" y="273564"/>
        <a:ext cx="7810500" cy="1912145"/>
      </dsp:txXfrm>
    </dsp:sp>
    <dsp:sp modelId="{9D1AF6DF-8EBD-4BA9-AB1C-83666B416551}">
      <dsp:nvSpPr>
        <dsp:cNvPr id="0" name=""/>
        <dsp:cNvSpPr/>
      </dsp:nvSpPr>
      <dsp:spPr>
        <a:xfrm>
          <a:off x="390525" y="7884"/>
          <a:ext cx="5467350" cy="5313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2"/>
              </a:solidFill>
              <a:ea typeface="+mn-ea"/>
              <a:cs typeface="+mn-cs"/>
            </a:rPr>
            <a:t>CRITICAL DELIVERABLES</a:t>
          </a:r>
          <a:endParaRPr lang="en-US" sz="1800" b="1" kern="1200">
            <a:solidFill>
              <a:schemeClr val="bg2"/>
            </a:solidFill>
          </a:endParaRPr>
        </a:p>
      </dsp:txBody>
      <dsp:txXfrm>
        <a:off x="390525" y="7884"/>
        <a:ext cx="5467350" cy="531360"/>
      </dsp:txXfrm>
    </dsp:sp>
    <dsp:sp modelId="{84309B57-9335-4504-ADE7-0F6F02733EE1}">
      <dsp:nvSpPr>
        <dsp:cNvPr id="0" name=""/>
        <dsp:cNvSpPr/>
      </dsp:nvSpPr>
      <dsp:spPr>
        <a:xfrm>
          <a:off x="0" y="2548590"/>
          <a:ext cx="78105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ea typeface="+mn-ea"/>
              <a:cs typeface="+mn-cs"/>
            </a:rPr>
            <a:t>Once we achieve the above goals, this could be a big tool which includes multiple styling elements for both website and mobile.</a:t>
          </a:r>
        </a:p>
      </dsp:txBody>
      <dsp:txXfrm>
        <a:off x="0" y="2548590"/>
        <a:ext cx="7810500" cy="1275750"/>
      </dsp:txXfrm>
    </dsp:sp>
    <dsp:sp modelId="{D2B8060E-5C25-48B8-8A2C-C7E31B9A4C0B}">
      <dsp:nvSpPr>
        <dsp:cNvPr id="0" name=""/>
        <dsp:cNvSpPr/>
      </dsp:nvSpPr>
      <dsp:spPr>
        <a:xfrm>
          <a:off x="390525" y="2282910"/>
          <a:ext cx="5467350" cy="5313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2"/>
              </a:solidFill>
              <a:ea typeface="+mn-ea"/>
              <a:cs typeface="+mn-cs"/>
            </a:rPr>
            <a:t>More..</a:t>
          </a:r>
          <a:endParaRPr lang="en-US" sz="1800" b="1" kern="1200">
            <a:solidFill>
              <a:schemeClr val="bg2"/>
            </a:solidFill>
          </a:endParaRPr>
        </a:p>
      </dsp:txBody>
      <dsp:txXfrm>
        <a:off x="390525" y="2282910"/>
        <a:ext cx="5467350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33559"/>
          <a:ext cx="7810500" cy="714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20</a:t>
          </a:r>
          <a:r>
            <a:rPr lang="en-US" sz="1600" kern="1200" baseline="30000"/>
            <a:t>th</a:t>
          </a:r>
          <a:r>
            <a:rPr lang="en-US" sz="1600" kern="1200"/>
            <a:t> of October 2020.</a:t>
          </a:r>
        </a:p>
      </dsp:txBody>
      <dsp:txXfrm>
        <a:off x="0" y="333559"/>
        <a:ext cx="7810500" cy="714946"/>
      </dsp:txXfrm>
    </dsp:sp>
    <dsp:sp modelId="{9D1AF6DF-8EBD-4BA9-AB1C-83666B416551}">
      <dsp:nvSpPr>
        <dsp:cNvPr id="0" name=""/>
        <dsp:cNvSpPr/>
      </dsp:nvSpPr>
      <dsp:spPr>
        <a:xfrm>
          <a:off x="390525" y="97399"/>
          <a:ext cx="4126209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DATE OF NEXT STATUS UPDATE</a:t>
          </a:r>
          <a:endParaRPr lang="en-US" sz="1800" b="1" kern="1200"/>
        </a:p>
      </dsp:txBody>
      <dsp:txXfrm>
        <a:off x="390525" y="97399"/>
        <a:ext cx="4126209" cy="472320"/>
      </dsp:txXfrm>
    </dsp:sp>
    <dsp:sp modelId="{F901923D-E6E1-47FE-BE41-8B8C66EFA3AF}">
      <dsp:nvSpPr>
        <dsp:cNvPr id="0" name=""/>
        <dsp:cNvSpPr/>
      </dsp:nvSpPr>
      <dsp:spPr>
        <a:xfrm>
          <a:off x="0" y="1371065"/>
          <a:ext cx="78105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Show a demo for Sketch of React Native product.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Incorporate digits with shapes, and colors.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Correcting existing issues.</a:t>
          </a:r>
        </a:p>
      </dsp:txBody>
      <dsp:txXfrm>
        <a:off x="0" y="1371065"/>
        <a:ext cx="7810500" cy="1159200"/>
      </dsp:txXfrm>
    </dsp:sp>
    <dsp:sp modelId="{E022AD64-6C14-41D5-BC9F-2BFBC0D6C3E0}">
      <dsp:nvSpPr>
        <dsp:cNvPr id="0" name=""/>
        <dsp:cNvSpPr/>
      </dsp:nvSpPr>
      <dsp:spPr>
        <a:xfrm>
          <a:off x="390525" y="1134905"/>
          <a:ext cx="4095755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LIST GOALS FOR NEXT REVIEW</a:t>
          </a:r>
        </a:p>
      </dsp:txBody>
      <dsp:txXfrm>
        <a:off x="390525" y="1134905"/>
        <a:ext cx="4095755" cy="472320"/>
      </dsp:txXfrm>
    </dsp:sp>
    <dsp:sp modelId="{3C6D13E9-035D-48C2-B157-0FA2B30F21B6}">
      <dsp:nvSpPr>
        <dsp:cNvPr id="0" name=""/>
        <dsp:cNvSpPr/>
      </dsp:nvSpPr>
      <dsp:spPr>
        <a:xfrm>
          <a:off x="0" y="2852825"/>
          <a:ext cx="78105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ea typeface="+mn-ea"/>
              <a:cs typeface="+mn-cs"/>
            </a:rPr>
            <a:t>Use a cloud service to deploy the product online using any of the cloud platforms that let’s us use command line interface.</a:t>
          </a:r>
          <a:endParaRPr lang="en-US" sz="1600" kern="1200"/>
        </a:p>
      </dsp:txBody>
      <dsp:txXfrm>
        <a:off x="0" y="2852825"/>
        <a:ext cx="7810500" cy="882000"/>
      </dsp:txXfrm>
    </dsp:sp>
    <dsp:sp modelId="{51995420-F191-467D-9BF2-AC4D4D44A822}">
      <dsp:nvSpPr>
        <dsp:cNvPr id="0" name=""/>
        <dsp:cNvSpPr/>
      </dsp:nvSpPr>
      <dsp:spPr>
        <a:xfrm>
          <a:off x="390525" y="2616665"/>
          <a:ext cx="3017594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 PLAN REVIEW</a:t>
          </a:r>
        </a:p>
      </dsp:txBody>
      <dsp:txXfrm>
        <a:off x="390525" y="2616665"/>
        <a:ext cx="3017594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10/19/2020</a:t>
            </a:fld>
            <a:endParaRPr lang="en-US" sz="1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astudents/ShapeReceip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LAB_color_spa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mer%E2%80%93Douglas%E2%80%93Peucker_algorith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colored%2Epng&amp;parent=%2Fpersonal%2Fdeepbipinbhai%5Fpatel%5Fmavs%5Futa%5Fedu%2FDocuments%2FCSE6324%2FIteration%201%2FFlow%20diagram%20images" TargetMode="External"/><Relationship Id="rId13" Type="http://schemas.openxmlformats.org/officeDocument/2006/relationships/image" Target="../media/image27.JPG"/><Relationship Id="rId18" Type="http://schemas.openxmlformats.org/officeDocument/2006/relationships/hyperlink" Target="https://github.com/utastudents/ShapeReceipe/blob/master/target.php" TargetMode="External"/><Relationship Id="rId3" Type="http://schemas.openxmlformats.org/officeDocument/2006/relationships/image" Target="../media/image30.svg"/><Relationship Id="rId21" Type="http://schemas.openxmlformats.org/officeDocument/2006/relationships/hyperlink" Target="https://github.com/utastudents/ShapeReceipe/blob/master/ShapeReceipe.md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Capture%2EJPG&amp;parent=%2Fpersonal%2Fdeepbipinbhai%5Fpatel%5Fmavs%5Futa%5Fedu%2FDocuments%2FCSE6324%2FIteration%201%2FFlow%20diagram%20images" TargetMode="External"/><Relationship Id="rId17" Type="http://schemas.openxmlformats.org/officeDocument/2006/relationships/image" Target="../media/image26.jpeg"/><Relationship Id="rId2" Type="http://schemas.openxmlformats.org/officeDocument/2006/relationships/image" Target="../media/image29.png"/><Relationship Id="rId16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Shape%5Frecognized%2Ejpg&amp;parent=%2Fpersonal%2Fdeepbipinbhai%5Fpatel%5Fmavs%5Futa%5Fedu%2FDocuments%2FCSE6324%2FIteration%201%2FFlow%20diagram%20images" TargetMode="Externa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Untitled%2Epng&amp;parent=%2Fpersonal%2Fdeepbipinbhai%5Fpatel%5Fmavs%5Futa%5Fedu%2FDocuments%2FCSE6324%2FIteration%201%2FFlow%20diagram%20images" TargetMode="External"/><Relationship Id="rId11" Type="http://schemas.openxmlformats.org/officeDocument/2006/relationships/hyperlink" Target="https://github.com/utastudents/ShapeReceipe/blob/master/main.py" TargetMode="External"/><Relationship Id="rId5" Type="http://schemas.openxmlformats.org/officeDocument/2006/relationships/image" Target="../media/image32.svg"/><Relationship Id="rId15" Type="http://schemas.openxmlformats.org/officeDocument/2006/relationships/image" Target="../media/image28.jpeg"/><Relationship Id="rId10" Type="http://schemas.openxmlformats.org/officeDocument/2006/relationships/image" Target="../media/image34.jpg"/><Relationship Id="rId19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screencapture%2Dfile%2DC%2Dxampp%2Dhtdocs%2Dsketch%2Dhtml%2Dtest%2Dhtml%2D2020%2D09%2D28%2D22%5F24%5F12%2Epng&amp;parent=%2Fpersonal%2Fdeepbipinbhai%5Fpatel%5Fmavs%5Futa%5Fedu%2FDocuments%2FCSE6324%2FIteration%201%2FFlow%20diagram%20images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dilate%2Ejpg&amp;parent=%2Fpersonal%2Fdeepbipinbhai%5Fpatel%5Fmavs%5Futa%5Fedu%2FDocuments%2FCSE6324%2FIteration%201%2FFlow%20diagram%20images" TargetMode="External"/><Relationship Id="rId14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Shape%5Frecognized%20%281%29%2Ejpg&amp;parent=%2Fpersonal%2Fdeepbipinbhai%5Fpatel%5Fmavs%5Futa%5Fedu%2FDocuments%2FCSE6324%2FIteration%201%2FFlow%20diagram%20imag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581400" y="609600"/>
            <a:ext cx="5326856" cy="1425577"/>
          </a:xfrm>
          <a:solidFill>
            <a:srgbClr val="000000">
              <a:alpha val="40000"/>
            </a:srgb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Iteration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48200" y="5029200"/>
            <a:ext cx="4260056" cy="1560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CSE-6324-001 TEAM 1</a:t>
            </a:r>
          </a:p>
          <a:p>
            <a:pPr algn="ctr"/>
            <a:r>
              <a:rPr lang="en-US" sz="2400"/>
              <a:t>Harsh Chaludia</a:t>
            </a:r>
          </a:p>
          <a:p>
            <a:pPr algn="ctr"/>
            <a:r>
              <a:rPr lang="en-US" sz="2400"/>
              <a:t>Deep Patel</a:t>
            </a:r>
            <a:r>
              <a:rPr lang="en-US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4EF638-0C57-45EB-9B93-5CD0BDABFEE7}"/>
              </a:ext>
            </a:extLst>
          </p:cNvPr>
          <p:cNvSpPr txBox="1">
            <a:spLocks/>
          </p:cNvSpPr>
          <p:nvPr/>
        </p:nvSpPr>
        <p:spPr>
          <a:xfrm>
            <a:off x="3429000" y="3657600"/>
            <a:ext cx="6012656" cy="609600"/>
          </a:xfrm>
          <a:prstGeom prst="rect">
            <a:avLst/>
          </a:prstGeom>
          <a:noFill/>
        </p:spPr>
        <p:txBody>
          <a:bodyPr vert="horz" anchor="t">
            <a:normAutofit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GUI Automation using OpenCV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D1AEE-7ADC-4D0B-A2C6-9C25D005938D}"/>
              </a:ext>
            </a:extLst>
          </p:cNvPr>
          <p:cNvSpPr txBox="1"/>
          <p:nvPr/>
        </p:nvSpPr>
        <p:spPr>
          <a:xfrm>
            <a:off x="3810000" y="4191000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github.com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utastudents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ShapeReceipe.git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3BFF77-C936-485E-8846-86DCC8B2C512}"/>
              </a:ext>
            </a:extLst>
          </p:cNvPr>
          <p:cNvSpPr txBox="1">
            <a:spLocks/>
          </p:cNvSpPr>
          <p:nvPr/>
        </p:nvSpPr>
        <p:spPr>
          <a:xfrm>
            <a:off x="8179166" y="165592"/>
            <a:ext cx="502920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 smtClean="0"/>
              <a:pPr/>
              <a:t>1</a:t>
            </a:fld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65757" cy="4572000"/>
          </a:xfrm>
        </p:spPr>
        <p:txBody>
          <a:bodyPr vert="horz" lIns="91440" tIns="45720" rIns="91440" bIns="45720" anchor="t">
            <a:normAutofit/>
          </a:bodyPr>
          <a:lstStyle/>
          <a:p>
            <a:pPr marL="63500" indent="0">
              <a:buNone/>
            </a:pPr>
            <a:r>
              <a:rPr lang="en-US" sz="2000" b="1">
                <a:solidFill>
                  <a:schemeClr val="accent1"/>
                </a:solidFill>
              </a:rPr>
              <a:t>ONLINE RESOURCES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 sz="1600">
                <a:ea typeface="+mn-lt"/>
                <a:cs typeface="+mn-lt"/>
                <a:hlinkClick r:id="rId3"/>
              </a:rPr>
              <a:t>https://en.wikipedia.org/wiki/CIELAB_color_space</a:t>
            </a:r>
            <a:r>
              <a:rPr lang="en-US" sz="1600">
                <a:ea typeface="+mn-lt"/>
                <a:cs typeface="+mn-lt"/>
              </a:rPr>
              <a:t> [2]</a:t>
            </a:r>
            <a:endParaRPr lang="en-US"/>
          </a:p>
          <a:p>
            <a:pPr lvl="1"/>
            <a:r>
              <a:rPr lang="en-US" sz="1600">
                <a:ea typeface="+mn-lt"/>
                <a:cs typeface="+mn-lt"/>
                <a:hlinkClick r:id="rId4"/>
              </a:rPr>
              <a:t>https://en.wikipedia.org/wiki/Ramer%E2%80%93Douglas%E2%80%93Peucker_algorithm</a:t>
            </a:r>
            <a:r>
              <a:rPr lang="en-US" sz="1600">
                <a:ea typeface="+mn-lt"/>
                <a:cs typeface="+mn-lt"/>
              </a:rPr>
              <a:t> [1]</a:t>
            </a:r>
            <a:endParaRPr lang="en-US">
              <a:ea typeface="+mn-lt"/>
              <a:cs typeface="+mn-lt"/>
            </a:endParaRPr>
          </a:p>
          <a:p>
            <a:pPr marL="63500" indent="0">
              <a:buNone/>
            </a:pPr>
            <a:endParaRPr lang="en-US" sz="2000" b="1">
              <a:solidFill>
                <a:schemeClr val="accent1"/>
              </a:solidFill>
              <a:cs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298-3812-4691-B2BD-70451454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88" y="375118"/>
            <a:ext cx="2998695" cy="675926"/>
          </a:xfrm>
        </p:spPr>
        <p:txBody>
          <a:bodyPr vert="horz" lIns="0" tIns="45720" rIns="0" bIns="45720" anchor="ctr">
            <a:noAutofit/>
          </a:bodyPr>
          <a:lstStyle/>
          <a:p>
            <a:r>
              <a:rPr lang="en-US" sz="3200" dirty="0">
                <a:cs typeface="Segoe UI"/>
              </a:rPr>
              <a:t>Flow &amp; Code</a:t>
            </a:r>
            <a:endParaRPr lang="en-US" sz="3200" dirty="0"/>
          </a:p>
        </p:txBody>
      </p:sp>
      <p:pic>
        <p:nvPicPr>
          <p:cNvPr id="15" name="Graphic 15" descr="Man">
            <a:extLst>
              <a:ext uri="{FF2B5EF4-FFF2-40B4-BE49-F238E27FC236}">
                <a16:creationId xmlns:a16="http://schemas.microsoft.com/office/drawing/2014/main" id="{1E36F688-0C81-4D8E-824B-6D90B3F0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88" y="1356585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AE3424-CE91-4544-9F68-E6BA2F260D64}"/>
              </a:ext>
            </a:extLst>
          </p:cNvPr>
          <p:cNvSpPr txBox="1"/>
          <p:nvPr/>
        </p:nvSpPr>
        <p:spPr>
          <a:xfrm>
            <a:off x="433488" y="2431946"/>
            <a:ext cx="5842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User</a:t>
            </a:r>
          </a:p>
        </p:txBody>
      </p:sp>
      <p:pic>
        <p:nvPicPr>
          <p:cNvPr id="17" name="Graphic 17" descr="Arrow Right">
            <a:extLst>
              <a:ext uri="{FF2B5EF4-FFF2-40B4-BE49-F238E27FC236}">
                <a16:creationId xmlns:a16="http://schemas.microsoft.com/office/drawing/2014/main" id="{A673E627-47CD-4084-B909-47624E140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876" y="1698817"/>
            <a:ext cx="914400" cy="554567"/>
          </a:xfrm>
          <a:prstGeom prst="rect">
            <a:avLst/>
          </a:prstGeom>
        </p:spPr>
      </p:pic>
      <p:pic>
        <p:nvPicPr>
          <p:cNvPr id="18" name="Picture 18" descr="A screenshot of a cell phon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0E125744-5F08-4CEF-A12C-9F42D0D4F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9488" y="1235298"/>
            <a:ext cx="1362076" cy="14816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FF7EB3-E945-4059-9C1A-A3E2CEB66A30}"/>
              </a:ext>
            </a:extLst>
          </p:cNvPr>
          <p:cNvSpPr txBox="1"/>
          <p:nvPr/>
        </p:nvSpPr>
        <p:spPr>
          <a:xfrm>
            <a:off x="1023942" y="1542716"/>
            <a:ext cx="1219201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Uploads Image</a:t>
            </a:r>
            <a:endParaRPr 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A9AA2-55A7-476E-9812-83020DA46873}"/>
              </a:ext>
            </a:extLst>
          </p:cNvPr>
          <p:cNvSpPr txBox="1"/>
          <p:nvPr/>
        </p:nvSpPr>
        <p:spPr>
          <a:xfrm>
            <a:off x="3486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E4A71-2C2C-CD43-B486-0F51B8114F3E}"/>
              </a:ext>
            </a:extLst>
          </p:cNvPr>
          <p:cNvSpPr txBox="1"/>
          <p:nvPr/>
        </p:nvSpPr>
        <p:spPr>
          <a:xfrm>
            <a:off x="2470498" y="2684370"/>
            <a:ext cx="900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Web Form</a:t>
            </a:r>
          </a:p>
        </p:txBody>
      </p:sp>
      <p:pic>
        <p:nvPicPr>
          <p:cNvPr id="10" name="Graphic 17" descr="Arrow Right">
            <a:extLst>
              <a:ext uri="{FF2B5EF4-FFF2-40B4-BE49-F238E27FC236}">
                <a16:creationId xmlns:a16="http://schemas.microsoft.com/office/drawing/2014/main" id="{27EBFCE8-3285-3747-94E6-AEE3C4A9E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40786">
            <a:off x="3584555" y="1345194"/>
            <a:ext cx="914400" cy="554567"/>
          </a:xfrm>
          <a:prstGeom prst="rect">
            <a:avLst/>
          </a:prstGeom>
        </p:spPr>
      </p:pic>
      <p:pic>
        <p:nvPicPr>
          <p:cNvPr id="6" name="Picture 5">
            <a:hlinkClick r:id="rId9"/>
            <a:extLst>
              <a:ext uri="{FF2B5EF4-FFF2-40B4-BE49-F238E27FC236}">
                <a16:creationId xmlns:a16="http://schemas.microsoft.com/office/drawing/2014/main" id="{E1A2BB9B-C03D-5C46-B9E0-E249C2BD3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5991" y="337281"/>
            <a:ext cx="1411753" cy="157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2D896-47CE-1B47-B966-4859BD886648}"/>
              </a:ext>
            </a:extLst>
          </p:cNvPr>
          <p:cNvSpPr txBox="1"/>
          <p:nvPr/>
        </p:nvSpPr>
        <p:spPr>
          <a:xfrm rot="19823526">
            <a:off x="3517966" y="1160479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Dilate Image</a:t>
            </a:r>
          </a:p>
        </p:txBody>
      </p:sp>
      <p:pic>
        <p:nvPicPr>
          <p:cNvPr id="21" name="Graphic 17" descr="Arrow Right">
            <a:extLst>
              <a:ext uri="{FF2B5EF4-FFF2-40B4-BE49-F238E27FC236}">
                <a16:creationId xmlns:a16="http://schemas.microsoft.com/office/drawing/2014/main" id="{D0255617-1C58-1D4E-84EC-D90A63862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1294" y="1014928"/>
            <a:ext cx="914400" cy="554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01F64-B7C6-A440-8CDF-C4E4FEF56CA5}"/>
              </a:ext>
            </a:extLst>
          </p:cNvPr>
          <p:cNvSpPr txBox="1"/>
          <p:nvPr/>
        </p:nvSpPr>
        <p:spPr>
          <a:xfrm>
            <a:off x="6083906" y="758833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11"/>
              </a:rPr>
              <a:t>Recognize Shapes,</a:t>
            </a:r>
          </a:p>
          <a:p>
            <a:r>
              <a:rPr lang="en-US" sz="1200" dirty="0">
                <a:solidFill>
                  <a:schemeClr val="bg1"/>
                </a:solidFill>
                <a:hlinkClick r:id="rId11"/>
              </a:rPr>
              <a:t>Colors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12"/>
            <a:extLst>
              <a:ext uri="{FF2B5EF4-FFF2-40B4-BE49-F238E27FC236}">
                <a16:creationId xmlns:a16="http://schemas.microsoft.com/office/drawing/2014/main" id="{C4717F52-D14F-6B4E-9B9B-D18F1BD67A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3631" y="447963"/>
            <a:ext cx="1527853" cy="1324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1583E4-0E55-DF4F-861C-C7342F1D9512}"/>
              </a:ext>
            </a:extLst>
          </p:cNvPr>
          <p:cNvSpPr txBox="1"/>
          <p:nvPr/>
        </p:nvSpPr>
        <p:spPr>
          <a:xfrm>
            <a:off x="4572000" y="1903941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Black &amp; White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F025A-83E9-1644-8987-A8AF6FAF82F2}"/>
              </a:ext>
            </a:extLst>
          </p:cNvPr>
          <p:cNvSpPr txBox="1"/>
          <p:nvPr/>
        </p:nvSpPr>
        <p:spPr>
          <a:xfrm>
            <a:off x="7791649" y="177281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 CV 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recognize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total shapes</a:t>
            </a:r>
          </a:p>
        </p:txBody>
      </p:sp>
      <p:pic>
        <p:nvPicPr>
          <p:cNvPr id="22" name="Graphic 17" descr="Arrow Right">
            <a:extLst>
              <a:ext uri="{FF2B5EF4-FFF2-40B4-BE49-F238E27FC236}">
                <a16:creationId xmlns:a16="http://schemas.microsoft.com/office/drawing/2014/main" id="{012E050F-85C0-FE45-9808-1E062386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798671">
            <a:off x="6599170" y="2024213"/>
            <a:ext cx="914400" cy="5545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F4B639-D531-384E-A41F-3D2B13D929A5}"/>
              </a:ext>
            </a:extLst>
          </p:cNvPr>
          <p:cNvSpPr txBox="1"/>
          <p:nvPr/>
        </p:nvSpPr>
        <p:spPr>
          <a:xfrm rot="18778949">
            <a:off x="6358372" y="201205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Label Colors</a:t>
            </a:r>
          </a:p>
        </p:txBody>
      </p:sp>
      <p:pic>
        <p:nvPicPr>
          <p:cNvPr id="24" name="Picture 23">
            <a:hlinkClick r:id="rId14"/>
            <a:extLst>
              <a:ext uri="{FF2B5EF4-FFF2-40B4-BE49-F238E27FC236}">
                <a16:creationId xmlns:a16="http://schemas.microsoft.com/office/drawing/2014/main" id="{9A632D72-F646-0A42-BC95-25BEE3FA2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0517" y="2557460"/>
            <a:ext cx="1329810" cy="1560552"/>
          </a:xfrm>
          <a:prstGeom prst="rect">
            <a:avLst/>
          </a:prstGeom>
          <a:solidFill>
            <a:schemeClr val="tx1"/>
          </a:solidFill>
          <a:effectLst>
            <a:outerShdw blurRad="38100" dir="480000" sx="104000" sy="104000" algn="ctr" rotWithShape="0">
              <a:schemeClr val="bg1"/>
            </a:outerShdw>
            <a:softEdge rad="0"/>
          </a:effectLst>
        </p:spPr>
      </p:pic>
      <p:pic>
        <p:nvPicPr>
          <p:cNvPr id="25" name="Graphic 17" descr="Arrow Right">
            <a:extLst>
              <a:ext uri="{FF2B5EF4-FFF2-40B4-BE49-F238E27FC236}">
                <a16:creationId xmlns:a16="http://schemas.microsoft.com/office/drawing/2014/main" id="{F0AD16AA-8C4C-9F48-AFEE-D817F2291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951473" y="2694517"/>
            <a:ext cx="914400" cy="5545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2B2DC6-FA58-2145-BFB9-65A79B29ED38}"/>
              </a:ext>
            </a:extLst>
          </p:cNvPr>
          <p:cNvSpPr txBox="1"/>
          <p:nvPr/>
        </p:nvSpPr>
        <p:spPr>
          <a:xfrm>
            <a:off x="7346655" y="267144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Label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Shapes</a:t>
            </a:r>
          </a:p>
        </p:txBody>
      </p:sp>
      <p:pic>
        <p:nvPicPr>
          <p:cNvPr id="28" name="Picture 27">
            <a:hlinkClick r:id="rId16"/>
            <a:extLst>
              <a:ext uri="{FF2B5EF4-FFF2-40B4-BE49-F238E27FC236}">
                <a16:creationId xmlns:a16="http://schemas.microsoft.com/office/drawing/2014/main" id="{98A921F7-2E9E-514E-87A6-3482CC0EE3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62598" y="3429000"/>
            <a:ext cx="1282170" cy="1609116"/>
          </a:xfrm>
          <a:prstGeom prst="rect">
            <a:avLst/>
          </a:prstGeom>
          <a:effectLst>
            <a:outerShdw blurRad="114300" sx="102000" sy="102000" algn="ctr" rotWithShape="0">
              <a:srgbClr val="000000"/>
            </a:outerShdw>
          </a:effectLst>
        </p:spPr>
      </p:pic>
      <p:pic>
        <p:nvPicPr>
          <p:cNvPr id="29" name="Graphic 17" descr="Arrow Right">
            <a:extLst>
              <a:ext uri="{FF2B5EF4-FFF2-40B4-BE49-F238E27FC236}">
                <a16:creationId xmlns:a16="http://schemas.microsoft.com/office/drawing/2014/main" id="{C1C8B56F-E9BD-074D-9DFB-BEDD25EDE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052574" y="4609977"/>
            <a:ext cx="914400" cy="554567"/>
          </a:xfrm>
          <a:prstGeom prst="rect">
            <a:avLst/>
          </a:prstGeom>
        </p:spPr>
      </p:pic>
      <p:pic>
        <p:nvPicPr>
          <p:cNvPr id="30" name="Graphic 17" descr="Arrow Right">
            <a:extLst>
              <a:ext uri="{FF2B5EF4-FFF2-40B4-BE49-F238E27FC236}">
                <a16:creationId xmlns:a16="http://schemas.microsoft.com/office/drawing/2014/main" id="{32AFC39B-A586-644F-8BA0-6AEAAC3C0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46875">
            <a:off x="6642128" y="4651763"/>
            <a:ext cx="914400" cy="554567"/>
          </a:xfrm>
          <a:prstGeom prst="rect">
            <a:avLst/>
          </a:prstGeom>
        </p:spPr>
      </p:pic>
      <p:sp>
        <p:nvSpPr>
          <p:cNvPr id="31" name="TextBox 30">
            <a:hlinkClick r:id="rId18"/>
            <a:extLst>
              <a:ext uri="{FF2B5EF4-FFF2-40B4-BE49-F238E27FC236}">
                <a16:creationId xmlns:a16="http://schemas.microsoft.com/office/drawing/2014/main" id="{C6D4F5D0-3937-4341-8DF7-720096E58C62}"/>
              </a:ext>
            </a:extLst>
          </p:cNvPr>
          <p:cNvSpPr txBox="1"/>
          <p:nvPr/>
        </p:nvSpPr>
        <p:spPr>
          <a:xfrm>
            <a:off x="4615990" y="5452577"/>
            <a:ext cx="343470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Target.php</a:t>
            </a:r>
            <a:r>
              <a:rPr lang="en-US" dirty="0">
                <a:solidFill>
                  <a:schemeClr val="bg1"/>
                </a:solidFill>
              </a:rPr>
              <a:t> Maps shapes with Web/React Native Element based on </a:t>
            </a:r>
            <a:r>
              <a:rPr lang="en-US" dirty="0" err="1">
                <a:solidFill>
                  <a:schemeClr val="bg1"/>
                </a:solidFill>
              </a:rPr>
              <a:t>Receipe</a:t>
            </a:r>
            <a:r>
              <a:rPr lang="en-US" dirty="0">
                <a:solidFill>
                  <a:schemeClr val="bg1"/>
                </a:solidFill>
              </a:rPr>
              <a:t>/Code.</a:t>
            </a:r>
          </a:p>
        </p:txBody>
      </p:sp>
      <p:pic>
        <p:nvPicPr>
          <p:cNvPr id="32" name="Graphic 17" descr="Arrow Right">
            <a:extLst>
              <a:ext uri="{FF2B5EF4-FFF2-40B4-BE49-F238E27FC236}">
                <a16:creationId xmlns:a16="http://schemas.microsoft.com/office/drawing/2014/main" id="{21834D24-A683-3D43-87DB-6C5F1BDBF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424737" y="5636957"/>
            <a:ext cx="914400" cy="5545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A0F845-AAC5-2C43-8C41-26642742B882}"/>
              </a:ext>
            </a:extLst>
          </p:cNvPr>
          <p:cNvSpPr txBox="1"/>
          <p:nvPr/>
        </p:nvSpPr>
        <p:spPr>
          <a:xfrm>
            <a:off x="2995088" y="5359958"/>
            <a:ext cx="1581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Final output Website</a:t>
            </a:r>
          </a:p>
        </p:txBody>
      </p:sp>
      <p:pic>
        <p:nvPicPr>
          <p:cNvPr id="35" name="Picture 34">
            <a:hlinkClick r:id="rId19"/>
            <a:extLst>
              <a:ext uri="{FF2B5EF4-FFF2-40B4-BE49-F238E27FC236}">
                <a16:creationId xmlns:a16="http://schemas.microsoft.com/office/drawing/2014/main" id="{76A304DF-4FE0-1246-AB2E-4E917C8648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2215" y="4426329"/>
            <a:ext cx="1466326" cy="21442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0EBF7B-DBE9-8749-9BD9-F6F5A8BCDD01}"/>
              </a:ext>
            </a:extLst>
          </p:cNvPr>
          <p:cNvSpPr txBox="1"/>
          <p:nvPr/>
        </p:nvSpPr>
        <p:spPr>
          <a:xfrm>
            <a:off x="5510672" y="645470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1"/>
              </a:rPr>
              <a:t>Shape Recipe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86539C-CC81-D449-A746-C1CA2A1EECAC}"/>
              </a:ext>
            </a:extLst>
          </p:cNvPr>
          <p:cNvSpPr/>
          <p:nvPr/>
        </p:nvSpPr>
        <p:spPr>
          <a:xfrm>
            <a:off x="382885" y="6191241"/>
            <a:ext cx="42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5098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99327-E5F2-4F6C-89EB-166E468E8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612" y="1477283"/>
            <a:ext cx="5326856" cy="1425577"/>
          </a:xfrm>
        </p:spPr>
        <p:txBody>
          <a:bodyPr/>
          <a:lstStyle/>
          <a:p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829DB9-F078-44B8-B077-A4CD27C6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0915" y="4119513"/>
            <a:ext cx="4776174" cy="115007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TIME FOR A DEMO</a:t>
            </a:r>
          </a:p>
        </p:txBody>
      </p:sp>
    </p:spTree>
    <p:extLst>
      <p:ext uri="{BB962C8B-B14F-4D97-AF65-F5344CB8AC3E}">
        <p14:creationId xmlns:p14="http://schemas.microsoft.com/office/powerpoint/2010/main" val="26746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STATUS</a:t>
            </a:r>
            <a:r>
              <a:rPr lang="en-US"/>
              <a:t> 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59797" y="1406665"/>
            <a:ext cx="5776279" cy="958552"/>
            <a:chOff x="0" y="1554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What new detection methods can be added ?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81927" y="2435982"/>
            <a:ext cx="4754880" cy="9660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How many filters are to be considered?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4532" y="4450153"/>
            <a:ext cx="2722109" cy="1061045"/>
            <a:chOff x="-65320" y="3262093"/>
            <a:chExt cx="2809859" cy="1291943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-65320" y="3262093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EXPO – A native app platform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4532" y="4891313"/>
            <a:ext cx="2655708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Android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4532" y="5335116"/>
            <a:ext cx="2655707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IOS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AFA8B5-754C-414E-A90E-906A74CE8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49453" y="3524081"/>
            <a:ext cx="3996965" cy="794852"/>
            <a:chOff x="-344040" y="2500538"/>
            <a:chExt cx="8573640" cy="1261798"/>
          </a:xfrm>
          <a:solidFill>
            <a:schemeClr val="accent5">
              <a:lumMod val="75000"/>
            </a:schemeClr>
          </a:solidFill>
        </p:grpSpPr>
        <p:sp>
          <p:nvSpPr>
            <p:cNvPr id="36" name="Callout: Up Arrow 35">
              <a:extLst>
                <a:ext uri="{FF2B5EF4-FFF2-40B4-BE49-F238E27FC236}">
                  <a16:creationId xmlns:a16="http://schemas.microsoft.com/office/drawing/2014/main" id="{0205ACE3-13E9-4AD7-B47A-0C6BCB6A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allout: Up Arrow 12">
              <a:extLst>
                <a:ext uri="{FF2B5EF4-FFF2-40B4-BE49-F238E27FC236}">
                  <a16:creationId xmlns:a16="http://schemas.microsoft.com/office/drawing/2014/main" id="{1109ECF3-FE4B-4270-9084-2185235D9A62}"/>
                </a:ext>
              </a:extLst>
            </p:cNvPr>
            <p:cNvSpPr txBox="1"/>
            <p:nvPr/>
          </p:nvSpPr>
          <p:spPr>
            <a:xfrm>
              <a:off x="-344040" y="2500540"/>
              <a:ext cx="8573640" cy="8198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ea typeface="+mn-ea"/>
                  <a:cs typeface="+mn-cs"/>
                </a:rPr>
                <a:t>How are we going for Mobile Design ?</a:t>
              </a:r>
              <a:endParaRPr lang="en-US" sz="1600" b="1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3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From last Iteration, we had the following observations.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996365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739576" y="2119314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685800" y="3014463"/>
            <a:ext cx="3505200" cy="32319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The hardcoded shapes with MS paint were working fine , but we saw that the hand drawn sketches were breaking while decoding the shapes</a:t>
            </a:r>
            <a:r>
              <a:rPr lang="en-US" sz="1400" dirty="0"/>
              <a:t>. 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We were confused about what to incorporate, or something which is easy to make.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</a:rPr>
              <a:t>Also, we were missing to have an instruction manual for users to draw.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We were not sure, how to generate code for both Android/IOS with React Native.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401" y="1995343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180824" y="2121933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1"/>
                </a:solidFill>
              </a:rPr>
              <a:t>MODIFICATIONS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105399" y="2963990"/>
            <a:ext cx="3733800" cy="335864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To overcome this issue, we decided to have a filters for colored, and black &amp; white sketch.</a:t>
            </a: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We now have finally decided to include numbers, and will try to get alphabets, if we can pass the initial methods of detection.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2060"/>
                </a:solidFill>
                <a:cs typeface="Arial"/>
              </a:rPr>
              <a:t>Now, we will be including a manual to draw shapes mapped to website elements.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We got to know about EXPO, and decided to use this Platform to render applications on both android and IOS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38116"/>
          </a:xfrm>
        </p:spPr>
        <p:txBody>
          <a:bodyPr vert="horz" lIns="91440" tIns="45720" rIns="91440" bIns="45720" anchor="t">
            <a:normAutofit/>
          </a:bodyPr>
          <a:lstStyle/>
          <a:p>
            <a:pPr marL="6350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For Number Detection,</a:t>
            </a:r>
            <a:endParaRPr lang="en-US" dirty="0"/>
          </a:p>
          <a:p>
            <a:pPr marL="447675" indent="-383540"/>
            <a:r>
              <a:rPr lang="en-US" sz="1800" dirty="0"/>
              <a:t>We are using the Ramer–Douglas–</a:t>
            </a:r>
            <a:r>
              <a:rPr lang="en-US" sz="1800" dirty="0" err="1"/>
              <a:t>Peucker</a:t>
            </a:r>
            <a:r>
              <a:rPr lang="en-US" sz="1800" dirty="0"/>
              <a:t> algorithm.	</a:t>
            </a:r>
            <a:endParaRPr lang="en-US" sz="1800" dirty="0">
              <a:cs typeface="Arial"/>
            </a:endParaRPr>
          </a:p>
          <a:p>
            <a:pPr marL="447675" indent="-383540"/>
            <a:r>
              <a:rPr lang="en-US" sz="1800" dirty="0"/>
              <a:t>“An algorithm that decimates a curve composed of line segments to a more simpler curve with fewer points” [1]</a:t>
            </a:r>
            <a:endParaRPr lang="en-US" sz="1800" dirty="0">
              <a:cs typeface="Arial"/>
            </a:endParaRPr>
          </a:p>
          <a:p>
            <a:pPr marL="447675" indent="-383540"/>
            <a:endParaRPr lang="en-US" sz="1800" dirty="0">
              <a:cs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4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F77D8C6-F772-4E59-9EBB-A225D159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34" y="3499849"/>
            <a:ext cx="3791737" cy="3192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BC-FF1E-4A3F-AB05-54489E5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anchor="ctr">
            <a:noAutofit/>
          </a:bodyPr>
          <a:lstStyle/>
          <a:p>
            <a:r>
              <a:rPr lang="en-US">
                <a:cs typeface="Segoe UI"/>
              </a:rPr>
              <a:t>ALGORITHM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3AACB4-A17D-4335-8C1F-019D0378A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44" y="1719183"/>
            <a:ext cx="3477569" cy="2935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1181439-0A40-4C93-8D1D-8161DAB2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36" y="1705057"/>
            <a:ext cx="3536687" cy="2956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D47736-103A-4862-AD42-BF027380887A}"/>
              </a:ext>
            </a:extLst>
          </p:cNvPr>
          <p:cNvSpPr/>
          <p:nvPr/>
        </p:nvSpPr>
        <p:spPr>
          <a:xfrm>
            <a:off x="4082795" y="3063882"/>
            <a:ext cx="982413" cy="48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5E3078-9072-49CA-8CE2-0997EB16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z="1600" smtClean="0"/>
              <a:pPr/>
              <a:t>5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B264531-E0FD-43F1-8EF0-FA3588FD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07" y="4804593"/>
            <a:ext cx="5700744" cy="19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BA10-17E4-4BE1-8C1F-66FC0450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anchor="ctr">
            <a:noAutofit/>
          </a:bodyPr>
          <a:lstStyle/>
          <a:p>
            <a:r>
              <a:rPr lang="en-US">
                <a:ea typeface="+mj-lt"/>
                <a:cs typeface="+mj-lt"/>
              </a:rPr>
              <a:t>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A810-5D54-43AD-A52F-296F76A0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27971" cy="2002613"/>
          </a:xfrm>
        </p:spPr>
        <p:txBody>
          <a:bodyPr vert="horz" lIns="91440" tIns="45720" rIns="91440" bIns="45720" anchor="t">
            <a:normAutofit fontScale="70000" lnSpcReduction="20000"/>
          </a:bodyPr>
          <a:lstStyle/>
          <a:p>
            <a:pPr marL="64135" indent="0">
              <a:buNone/>
            </a:pPr>
            <a:r>
              <a:rPr lang="en-US" b="1">
                <a:solidFill>
                  <a:schemeClr val="accent1"/>
                </a:solidFill>
                <a:latin typeface="Segoe UI"/>
                <a:cs typeface="Segoe UI"/>
              </a:rPr>
              <a:t>For Color Detection,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447675" indent="-383540"/>
            <a:r>
              <a:rPr lang="en-US">
                <a:ea typeface="+mn-lt"/>
                <a:cs typeface="+mn-lt"/>
              </a:rPr>
              <a:t>We are using LAB color space method to detect colors in the image.</a:t>
            </a:r>
          </a:p>
          <a:p>
            <a:pPr marL="447675" indent="-383540"/>
            <a:r>
              <a:rPr lang="en-US">
                <a:ea typeface="+mn-lt"/>
                <a:cs typeface="+mn-lt"/>
              </a:rPr>
              <a:t>Converting the RGB values to LAB Color space values (L*,a*,b*)</a:t>
            </a:r>
          </a:p>
          <a:p>
            <a:pPr marL="447675" indent="-383540"/>
            <a:r>
              <a:rPr lang="en-US">
                <a:ea typeface="+mn-lt"/>
                <a:cs typeface="+mn-lt"/>
              </a:rPr>
              <a:t>It takes consideration of Lightness, and saturation.</a:t>
            </a:r>
          </a:p>
          <a:p>
            <a:pPr marL="447675" indent="-383540"/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34AC0-C442-42EA-BC7E-76E871BC3CB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9D48-CC2F-419C-BA99-A77A07EE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vert="horz" lIns="91440" tIns="45720" rIns="91440" bIns="45720" anchor="b"/>
          <a:lstStyle/>
          <a:p>
            <a:fld id="{FEA1243F-3000-4347-94A4-FBDEAD3122CB}" type="slidenum">
              <a:rPr lang="en-US" sz="1800" dirty="0" smtClean="0"/>
              <a:pPr/>
              <a:t>6</a:t>
            </a:fld>
            <a:endParaRPr lang="en-US" sz="1800"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EE49BF3-2D23-419F-97A0-D0F2DF3A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45" y="3339263"/>
            <a:ext cx="4122357" cy="34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>
                <a:solidFill>
                  <a:srgbClr val="C94C25"/>
                </a:solidFill>
              </a:rPr>
              <a:t>Language Breakdown:</a:t>
            </a:r>
            <a:endParaRPr lang="en-US" sz="1600" b="1">
              <a:solidFill>
                <a:srgbClr val="C94C25"/>
              </a:solidFill>
            </a:endParaRPr>
          </a:p>
          <a:p>
            <a:r>
              <a:rPr lang="en-US" sz="1800"/>
              <a:t>For Website – </a:t>
            </a:r>
            <a:r>
              <a:rPr lang="en-US" sz="1800" b="1"/>
              <a:t>PHP</a:t>
            </a:r>
            <a:r>
              <a:rPr lang="en-US" sz="1800"/>
              <a:t>, and Mobile – </a:t>
            </a:r>
            <a:r>
              <a:rPr lang="en-US" sz="1800" b="1"/>
              <a:t>React Native.</a:t>
            </a:r>
          </a:p>
          <a:p>
            <a:r>
              <a:rPr lang="en-US" sz="1800"/>
              <a:t>Designing Styles – </a:t>
            </a:r>
            <a:r>
              <a:rPr lang="en-US" sz="1800" b="1"/>
              <a:t>CSS</a:t>
            </a:r>
            <a:r>
              <a:rPr lang="en-US" sz="1800"/>
              <a:t>.</a:t>
            </a:r>
          </a:p>
          <a:p>
            <a:r>
              <a:rPr lang="en-US" sz="1800"/>
              <a:t>Dynamic Element like Slider, Mobile Menu – </a:t>
            </a:r>
            <a:r>
              <a:rPr lang="en-US" sz="1800" b="1" err="1"/>
              <a:t>Javascript</a:t>
            </a:r>
            <a:r>
              <a:rPr lang="en-US" sz="1800" b="1"/>
              <a:t>.</a:t>
            </a:r>
          </a:p>
          <a:p>
            <a:r>
              <a:rPr lang="en-US" sz="1800"/>
              <a:t>OpenCV processing of image – </a:t>
            </a:r>
            <a:r>
              <a:rPr lang="en-US" sz="1800" b="1"/>
              <a:t>Python.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7</a:t>
            </a:fld>
            <a:endParaRPr lang="en-US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1788377"/>
              </p:ext>
            </p:extLst>
          </p:nvPr>
        </p:nvGraphicFramePr>
        <p:xfrm>
          <a:off x="533400" y="12954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DELIVERIES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483000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b="0"/>
              <a:t>GOALS FOR </a:t>
            </a:r>
            <a:r>
              <a:rPr lang="en-US"/>
              <a:t>NEXT ITERATION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54355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07AB84774194383D7632753588BB8" ma:contentTypeVersion="9" ma:contentTypeDescription="Create a new document." ma:contentTypeScope="" ma:versionID="0b77f9411ebad84ed955228b3b13ed02">
  <xsd:schema xmlns:xsd="http://www.w3.org/2001/XMLSchema" xmlns:xs="http://www.w3.org/2001/XMLSchema" xmlns:p="http://schemas.microsoft.com/office/2006/metadata/properties" xmlns:ns3="ab27bd89-cfb9-437c-bba6-5edd5f1f20a6" xmlns:ns4="831cafef-a022-485b-afe9-ab220d37f869" targetNamespace="http://schemas.microsoft.com/office/2006/metadata/properties" ma:root="true" ma:fieldsID="efeac91c843cb5559ac621806350c28b" ns3:_="" ns4:_="">
    <xsd:import namespace="ab27bd89-cfb9-437c-bba6-5edd5f1f20a6"/>
    <xsd:import namespace="831cafef-a022-485b-afe9-ab220d37f8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7bd89-cfb9-437c-bba6-5edd5f1f20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cafef-a022-485b-afe9-ab220d37f86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ab27bd89-cfb9-437c-bba6-5edd5f1f20a6"/>
    <ds:schemaRef ds:uri="http://schemas.microsoft.com/office/infopath/2007/PartnerControls"/>
    <ds:schemaRef ds:uri="http://purl.org/dc/elements/1.1/"/>
    <ds:schemaRef ds:uri="831cafef-a022-485b-afe9-ab220d37f869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42FC9-A65C-4565-9328-542DC90609CA}">
  <ds:schemaRefs>
    <ds:schemaRef ds:uri="831cafef-a022-485b-afe9-ab220d37f869"/>
    <ds:schemaRef ds:uri="ab27bd89-cfb9-437c-bba6-5edd5f1f20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289</TotalTime>
  <Words>610</Words>
  <Application>Microsoft Office PowerPoint</Application>
  <PresentationFormat>On-screen Show (4:3)</PresentationFormat>
  <Paragraphs>102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 2</vt:lpstr>
      <vt:lpstr>Verve</vt:lpstr>
      <vt:lpstr>Iteration 2 Status</vt:lpstr>
      <vt:lpstr>STATUS SUMMARY</vt:lpstr>
      <vt:lpstr>PROGRESS</vt:lpstr>
      <vt:lpstr>ALGORITHM</vt:lpstr>
      <vt:lpstr>ALGORITHM</vt:lpstr>
      <vt:lpstr>ALGORITHM</vt:lpstr>
      <vt:lpstr>TECHNOLOGIES</vt:lpstr>
      <vt:lpstr>DELIVERIES</vt:lpstr>
      <vt:lpstr>GOALS FOR NEXT ITERATION</vt:lpstr>
      <vt:lpstr>REFERENCES</vt:lpstr>
      <vt:lpstr>Flow &amp;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 Progress or Status</dc:title>
  <dc:creator>Chaludia, Harsh Vinod</dc:creator>
  <cp:lastModifiedBy>Chaludia, Harsh</cp:lastModifiedBy>
  <cp:revision>83</cp:revision>
  <dcterms:created xsi:type="dcterms:W3CDTF">2020-09-27T21:32:14Z</dcterms:created>
  <dcterms:modified xsi:type="dcterms:W3CDTF">2020-10-20T02:14:33Z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0x01010034D07AB84774194383D7632753588BB8</vt:lpwstr>
  </property>
</Properties>
</file>