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3" r:id="rId8"/>
    <p:sldId id="274" r:id="rId9"/>
    <p:sldId id="262" r:id="rId10"/>
    <p:sldId id="267" r:id="rId11"/>
    <p:sldId id="271" r:id="rId12"/>
    <p:sldId id="270" r:id="rId13"/>
    <p:sldId id="261" r:id="rId14"/>
    <p:sldId id="265" r:id="rId15"/>
    <p:sldId id="26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ludia, Harsh" initials="CH" lastIdx="1" clrIdx="0">
    <p:extLst>
      <p:ext uri="{19B8F6BF-5375-455C-9EA6-DF929625EA0E}">
        <p15:presenceInfo xmlns:p15="http://schemas.microsoft.com/office/powerpoint/2012/main" userId="Chaludia, Har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3"/>
    <p:restoredTop sz="94648"/>
  </p:normalViewPr>
  <p:slideViewPr>
    <p:cSldViewPr snapToGrid="0">
      <p:cViewPr varScale="1">
        <p:scale>
          <a:sx n="121" d="100"/>
          <a:sy n="121" d="100"/>
        </p:scale>
        <p:origin x="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Deep Bipinbhai" userId="44488911-6ea0-49dd-92b0-b91dd369b102" providerId="ADAL" clId="{4652CAAA-D12C-5145-9A04-6B1F329AE04A}"/>
    <pc:docChg chg="undo custSel modSld">
      <pc:chgData name="Patel, Deep Bipinbhai" userId="44488911-6ea0-49dd-92b0-b91dd369b102" providerId="ADAL" clId="{4652CAAA-D12C-5145-9A04-6B1F329AE04A}" dt="2020-11-12T07:00:12.452" v="31" actId="20577"/>
      <pc:docMkLst>
        <pc:docMk/>
      </pc:docMkLst>
      <pc:sldChg chg="modSp mod">
        <pc:chgData name="Patel, Deep Bipinbhai" userId="44488911-6ea0-49dd-92b0-b91dd369b102" providerId="ADAL" clId="{4652CAAA-D12C-5145-9A04-6B1F329AE04A}" dt="2020-11-12T07:00:12.452" v="31" actId="20577"/>
        <pc:sldMkLst>
          <pc:docMk/>
          <pc:sldMk cId="0" sldId="257"/>
        </pc:sldMkLst>
        <pc:spChg chg="mod">
          <ac:chgData name="Patel, Deep Bipinbhai" userId="44488911-6ea0-49dd-92b0-b91dd369b102" providerId="ADAL" clId="{4652CAAA-D12C-5145-9A04-6B1F329AE04A}" dt="2020-11-12T07:00:04.051" v="29" actId="20577"/>
          <ac:spMkLst>
            <pc:docMk/>
            <pc:sldMk cId="0" sldId="257"/>
            <ac:spMk id="25" creationId="{6F6F0E5B-C28D-49F0-ABA5-2E5EFDC4F4F7}"/>
          </ac:spMkLst>
        </pc:spChg>
        <pc:spChg chg="mod">
          <ac:chgData name="Patel, Deep Bipinbhai" userId="44488911-6ea0-49dd-92b0-b91dd369b102" providerId="ADAL" clId="{4652CAAA-D12C-5145-9A04-6B1F329AE04A}" dt="2020-11-12T07:00:12.452" v="31" actId="20577"/>
          <ac:spMkLst>
            <pc:docMk/>
            <pc:sldMk cId="0" sldId="257"/>
            <ac:spMk id="37" creationId="{1109ECF3-FE4B-4270-9084-2185235D9A6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tx1"/>
              </a:solidFill>
              <a:ea typeface="+mn-ea"/>
              <a:cs typeface="+mn-cs"/>
            </a:rPr>
            <a:t>CRITICAL DELIVERABLES</a:t>
          </a:r>
          <a:endParaRPr lang="en-US" sz="1800" b="1" dirty="0">
            <a:solidFill>
              <a:schemeClr val="tx1"/>
            </a:solidFill>
          </a:endParaRP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17DD9A22-3560-4887-9CD0-4328EC1893F2}">
      <dgm:prSet custT="1"/>
      <dgm:spPr/>
      <dgm:t>
        <a:bodyPr tIns="548640"/>
        <a:lstStyle/>
        <a:p>
          <a:pPr rtl="0"/>
          <a:r>
            <a:rPr lang="en-US" sz="1600" dirty="0"/>
            <a:t>The Number recognition module is complete.</a:t>
          </a:r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en-US"/>
        </a:p>
      </dgm:t>
    </dgm:pt>
    <dgm:pt modelId="{21E99324-078C-4308-B67B-F30AFE4A54BE}">
      <dgm:prSet custT="1"/>
      <dgm:spPr/>
      <dgm:t>
        <a:bodyPr tIns="548640"/>
        <a:lstStyle/>
        <a:p>
          <a:pPr rtl="0"/>
          <a:r>
            <a:rPr lang="en-US" sz="1600" dirty="0"/>
            <a:t>The React Native Mobile View, is now available.</a:t>
          </a:r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en-US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en-US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tx1"/>
              </a:solidFill>
              <a:ea typeface="+mn-ea"/>
              <a:cs typeface="+mn-cs"/>
            </a:rPr>
            <a:t>More..</a:t>
          </a:r>
          <a:endParaRPr lang="en-US" sz="1800" b="1" dirty="0">
            <a:solidFill>
              <a:schemeClr val="tx1"/>
            </a:solidFill>
          </a:endParaRPr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en-US"/>
        </a:p>
      </dgm:t>
    </dgm:pt>
    <dgm:pt modelId="{82650E3F-D6E2-4296-921D-7DB7037AB094}">
      <dgm:prSet custT="1"/>
      <dgm:spPr/>
      <dgm:t>
        <a:bodyPr tIns="731520"/>
        <a:lstStyle/>
        <a:p>
          <a:pPr rtl="0">
            <a:spcBef>
              <a:spcPts val="0"/>
            </a:spcBef>
          </a:pPr>
          <a:r>
            <a:rPr lang="en-US" sz="1600" dirty="0">
              <a:ea typeface="+mn-ea"/>
              <a:cs typeface="+mn-cs"/>
            </a:rPr>
            <a:t>To decide a one page strategy for users, to know before they sketch the design.</a:t>
          </a: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en-US"/>
        </a:p>
      </dgm:t>
    </dgm:pt>
    <dgm:pt modelId="{3351A40C-F4A2-4EE1-95A9-795392221D2A}">
      <dgm:prSet custT="1"/>
      <dgm:spPr/>
      <dgm:t>
        <a:bodyPr/>
        <a:lstStyle/>
        <a:p>
          <a:r>
            <a:rPr lang="en-US" sz="1600" dirty="0"/>
            <a:t>Now, we have a filter for numbers, for users to design with digits.</a:t>
          </a:r>
        </a:p>
      </dgm:t>
    </dgm:pt>
    <dgm:pt modelId="{3B961B65-9DB4-4F5F-B91B-C771C29E0ED9}" type="parTrans" cxnId="{5E362C0F-0A29-4DAA-8309-8EB27B6F41A2}">
      <dgm:prSet/>
      <dgm:spPr/>
      <dgm:t>
        <a:bodyPr/>
        <a:lstStyle/>
        <a:p>
          <a:endParaRPr lang="en-US"/>
        </a:p>
      </dgm:t>
    </dgm:pt>
    <dgm:pt modelId="{27878F1E-3A12-490D-B47B-29BF22550D28}" type="sibTrans" cxnId="{5E362C0F-0A29-4DAA-8309-8EB27B6F41A2}">
      <dgm:prSet/>
      <dgm:spPr/>
      <dgm:t>
        <a:bodyPr/>
        <a:lstStyle/>
        <a:p>
          <a:endParaRPr lang="en-US"/>
        </a:p>
      </dgm:t>
    </dgm:pt>
    <dgm:pt modelId="{83089046-291E-4C0A-BDEA-CE6BCA0DAF75}">
      <dgm:prSet custT="1"/>
      <dgm:spPr/>
      <dgm:t>
        <a:bodyPr tIns="731520"/>
        <a:lstStyle/>
        <a:p>
          <a:pPr rtl="0">
            <a:spcBef>
              <a:spcPts val="0"/>
            </a:spcBef>
          </a:pPr>
          <a:endParaRPr lang="en-US" sz="1600" dirty="0">
            <a:ea typeface="+mn-ea"/>
            <a:cs typeface="+mn-cs"/>
          </a:endParaRPr>
        </a:p>
      </dgm:t>
    </dgm:pt>
    <dgm:pt modelId="{258B5D1E-BBA4-4F7A-84CC-1B81D7862BC1}" type="parTrans" cxnId="{1626DFEA-B78F-45D2-9420-02FB6439E9E8}">
      <dgm:prSet/>
      <dgm:spPr/>
      <dgm:t>
        <a:bodyPr/>
        <a:lstStyle/>
        <a:p>
          <a:endParaRPr lang="en-US"/>
        </a:p>
      </dgm:t>
    </dgm:pt>
    <dgm:pt modelId="{50F3D728-0F7C-4F14-A909-A3BE291D085E}" type="sibTrans" cxnId="{1626DFEA-B78F-45D2-9420-02FB6439E9E8}">
      <dgm:prSet/>
      <dgm:spPr/>
      <dgm:t>
        <a:bodyPr/>
        <a:lstStyle/>
        <a:p>
          <a:endParaRPr lang="en-US"/>
        </a:p>
      </dgm:t>
    </dgm:pt>
    <dgm:pt modelId="{4F0EDFAB-4FE6-42C0-8653-6A27BF4C106C}">
      <dgm:prSet custT="1"/>
      <dgm:spPr/>
      <dgm:t>
        <a:bodyPr tIns="548640"/>
        <a:lstStyle/>
        <a:p>
          <a:pPr rtl="0"/>
          <a:r>
            <a:rPr lang="en-US" sz="1600" dirty="0"/>
            <a:t>We tested the mobile view, and pretty much the code works all good.</a:t>
          </a:r>
        </a:p>
      </dgm:t>
    </dgm:pt>
    <dgm:pt modelId="{8CBB5FCD-42D1-4999-8C63-5879215A5A71}" type="parTrans" cxnId="{BB441AB3-9F0D-4F5F-8935-DEE721B1B67D}">
      <dgm:prSet/>
      <dgm:spPr/>
      <dgm:t>
        <a:bodyPr/>
        <a:lstStyle/>
        <a:p>
          <a:endParaRPr lang="en-US"/>
        </a:p>
      </dgm:t>
    </dgm:pt>
    <dgm:pt modelId="{729981AD-CFBC-48AD-B1C5-E867BD768C58}" type="sibTrans" cxnId="{BB441AB3-9F0D-4F5F-8935-DEE721B1B67D}">
      <dgm:prSet/>
      <dgm:spPr/>
      <dgm:t>
        <a:bodyPr/>
        <a:lstStyle/>
        <a:p>
          <a:endParaRPr lang="en-US"/>
        </a:p>
      </dgm:t>
    </dgm:pt>
    <dgm:pt modelId="{4FF2C3DB-3C75-4771-BECE-23BD68E49A6E}">
      <dgm:prSet custT="1"/>
      <dgm:spPr/>
      <dgm:t>
        <a:bodyPr tIns="548640"/>
        <a:lstStyle/>
        <a:p>
          <a:pPr rtl="0"/>
          <a:r>
            <a:rPr lang="en-US" sz="1600" dirty="0"/>
            <a:t>Pass all the tests for digit recognition.</a:t>
          </a:r>
        </a:p>
      </dgm:t>
    </dgm:pt>
    <dgm:pt modelId="{F62B4E3B-7726-4320-B6F7-8BE5B3CF756B}" type="parTrans" cxnId="{EA5C0668-5BBE-4AAF-B790-E661BC215B86}">
      <dgm:prSet/>
      <dgm:spPr/>
      <dgm:t>
        <a:bodyPr/>
        <a:lstStyle/>
        <a:p>
          <a:endParaRPr lang="en-US"/>
        </a:p>
      </dgm:t>
    </dgm:pt>
    <dgm:pt modelId="{5589D4FD-6A6B-4DEC-8FB6-D1ECCB204F19}" type="sibTrans" cxnId="{EA5C0668-5BBE-4AAF-B790-E661BC215B86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 custScaleY="10657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2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5E362C0F-0A29-4DAA-8309-8EB27B6F41A2}" srcId="{6803AE33-8C4D-49FF-A701-3AEB5FFD114C}" destId="{3351A40C-F4A2-4EE1-95A9-795392221D2A}" srcOrd="1" destOrd="0" parTransId="{3B961B65-9DB4-4F5F-B91B-C771C29E0ED9}" sibTransId="{27878F1E-3A12-490D-B47B-29BF22550D28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1FD9CB66-AE73-414E-A72D-1081DA2837F3}" type="presOf" srcId="{4F0EDFAB-4FE6-42C0-8653-6A27BF4C106C}" destId="{64F3F243-0CC4-4CEF-93F2-5776498F90DB}" srcOrd="0" destOrd="3" presId="urn:microsoft.com/office/officeart/2005/8/layout/list1#2"/>
    <dgm:cxn modelId="{EA5C0668-5BBE-4AAF-B790-E661BC215B86}" srcId="{6803AE33-8C4D-49FF-A701-3AEB5FFD114C}" destId="{4FF2C3DB-3C75-4771-BECE-23BD68E49A6E}" srcOrd="4" destOrd="0" parTransId="{F62B4E3B-7726-4320-B6F7-8BE5B3CF756B}" sibTransId="{5589D4FD-6A6B-4DEC-8FB6-D1ECCB204F19}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D63EB17F-5D62-4114-ADF7-640BD0CDE95D}" type="presOf" srcId="{83089046-291E-4C0A-BDEA-CE6BCA0DAF75}" destId="{84309B57-9335-4504-ADE7-0F6F02733EE1}" srcOrd="0" destOrd="1" presId="urn:microsoft.com/office/officeart/2005/8/layout/list1#2"/>
    <dgm:cxn modelId="{7B7D9993-2304-4E3A-AE8E-E98369208F57}" type="presOf" srcId="{21E99324-078C-4308-B67B-F30AFE4A54BE}" destId="{64F3F243-0CC4-4CEF-93F2-5776498F90DB}" srcOrd="0" destOrd="2" presId="urn:microsoft.com/office/officeart/2005/8/layout/list1#2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BB441AB3-9F0D-4F5F-8935-DEE721B1B67D}" srcId="{6803AE33-8C4D-49FF-A701-3AEB5FFD114C}" destId="{4F0EDFAB-4FE6-42C0-8653-6A27BF4C106C}" srcOrd="3" destOrd="0" parTransId="{8CBB5FCD-42D1-4999-8C63-5879215A5A71}" sibTransId="{729981AD-CFBC-48AD-B1C5-E867BD768C58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E777F1DB-5BC1-4657-AC44-8C2DFB2252BD}" type="presOf" srcId="{3351A40C-F4A2-4EE1-95A9-795392221D2A}" destId="{64F3F243-0CC4-4CEF-93F2-5776498F90DB}" srcOrd="0" destOrd="1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1626DFEA-B78F-45D2-9420-02FB6439E9E8}" srcId="{D5BDCD57-3FE2-4364-8697-EF0B3F551B8B}" destId="{83089046-291E-4C0A-BDEA-CE6BCA0DAF75}" srcOrd="1" destOrd="0" parTransId="{258B5D1E-BBA4-4F7A-84CC-1B81D7862BC1}" sibTransId="{50F3D728-0F7C-4F14-A909-A3BE291D085E}"/>
    <dgm:cxn modelId="{378B74EF-3E91-4862-B337-7FF31D4FBBB3}" type="presOf" srcId="{4FF2C3DB-3C75-4771-BECE-23BD68E49A6E}" destId="{64F3F243-0CC4-4CEF-93F2-5776498F90DB}" srcOrd="0" destOrd="4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/>
      <dgm:t>
        <a:bodyPr/>
        <a:lstStyle/>
        <a:p>
          <a:pPr rtl="0"/>
          <a:r>
            <a:rPr lang="en-US" sz="1800"/>
            <a:t>DATE OF NEXT STATUS UPDATE</a:t>
          </a:r>
          <a:endParaRPr lang="en-US" sz="1800" b="1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/>
            <a:t>LIST GOALS FOR NEXT ITERATION</a:t>
          </a:r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CAD6BAE-C3D8-4C9E-99F7-B8721A5E98BA}">
      <dgm:prSet/>
      <dgm:spPr/>
      <dgm:t>
        <a:bodyPr/>
        <a:lstStyle/>
        <a:p>
          <a:pPr rtl="0"/>
          <a:r>
            <a:rPr lang="en-US" dirty="0"/>
            <a:t>Complete the MOBILE tests.</a:t>
          </a:r>
        </a:p>
      </dgm:t>
    </dgm:pt>
    <dgm:pt modelId="{8DB6AA9C-2239-43DF-9839-D6CB1D543D54}" type="parTrans" cxnId="{E3A69125-6FFB-45E4-9E9E-B6EA314C1766}">
      <dgm:prSet/>
      <dgm:spPr/>
      <dgm:t>
        <a:bodyPr/>
        <a:lstStyle/>
        <a:p>
          <a:endParaRPr lang="en-US"/>
        </a:p>
      </dgm:t>
    </dgm:pt>
    <dgm:pt modelId="{24056423-FE4B-4F8C-AC4A-01D94F90392B}" type="sibTrans" cxnId="{E3A69125-6FFB-45E4-9E9E-B6EA314C1766}">
      <dgm:prSet/>
      <dgm:spPr/>
      <dgm:t>
        <a:bodyPr/>
        <a:lstStyle/>
        <a:p>
          <a:endParaRPr lang="en-US"/>
        </a:p>
      </dgm:t>
    </dgm:pt>
    <dgm:pt modelId="{D6414279-7CD1-4D24-AE91-BA432968A40C}">
      <dgm:prSet/>
      <dgm:spPr/>
      <dgm:t>
        <a:bodyPr/>
        <a:lstStyle/>
        <a:p>
          <a:pPr rtl="0"/>
          <a:r>
            <a:rPr lang="en-US" dirty="0"/>
            <a:t>Go for the alphabets recognition module.</a:t>
          </a:r>
        </a:p>
      </dgm:t>
    </dgm:pt>
    <dgm:pt modelId="{F14F7C14-29A3-48EE-8205-455780C49B79}" type="parTrans" cxnId="{59C39AC4-AE50-42A8-BA55-45C7704BABCF}">
      <dgm:prSet/>
      <dgm:spPr/>
      <dgm:t>
        <a:bodyPr/>
        <a:lstStyle/>
        <a:p>
          <a:endParaRPr lang="en-US"/>
        </a:p>
      </dgm:t>
    </dgm:pt>
    <dgm:pt modelId="{E8B989D6-9BCC-4169-92BB-9F4F2A8F4A69}" type="sibTrans" cxnId="{59C39AC4-AE50-42A8-BA55-45C7704BABCF}">
      <dgm:prSet/>
      <dgm:spPr/>
      <dgm:t>
        <a:bodyPr/>
        <a:lstStyle/>
        <a:p>
          <a:endParaRPr lang="en-US"/>
        </a:p>
      </dgm:t>
    </dgm:pt>
    <dgm:pt modelId="{9D917CEA-E1DE-4F82-8267-4F7F8CD888EE}">
      <dgm:prSet/>
      <dgm:spPr/>
      <dgm:t>
        <a:bodyPr/>
        <a:lstStyle/>
        <a:p>
          <a:r>
            <a:rPr lang="en-US" dirty="0"/>
            <a:t>Introduce a feature to download the design as well.</a:t>
          </a:r>
        </a:p>
      </dgm:t>
    </dgm:pt>
    <dgm:pt modelId="{6114FE61-1325-456B-A0AD-FC7CADFA8674}" type="parTrans" cxnId="{0C4255E5-A099-42C1-A2C4-EDD7AF90B7AB}">
      <dgm:prSet/>
      <dgm:spPr/>
      <dgm:t>
        <a:bodyPr/>
        <a:lstStyle/>
        <a:p>
          <a:endParaRPr lang="en-US"/>
        </a:p>
      </dgm:t>
    </dgm:pt>
    <dgm:pt modelId="{32D7CD6A-211F-4E49-BC44-084FD1018470}" type="sibTrans" cxnId="{0C4255E5-A099-42C1-A2C4-EDD7AF90B7AB}">
      <dgm:prSet/>
      <dgm:spPr/>
      <dgm:t>
        <a:bodyPr/>
        <a:lstStyle/>
        <a:p>
          <a:endParaRPr lang="en-US"/>
        </a:p>
      </dgm:t>
    </dgm:pt>
    <dgm:pt modelId="{FAB0D79A-6A73-465B-8361-1FE36EEDCA6C}">
      <dgm:prSet/>
      <dgm:spPr/>
      <dgm:t>
        <a:bodyPr/>
        <a:lstStyle/>
        <a:p>
          <a:pPr rtl="0"/>
          <a:r>
            <a:rPr lang="en-US"/>
            <a:t>ACTION PLAN REVIEW</a:t>
          </a:r>
        </a:p>
      </dgm:t>
    </dgm:pt>
    <dgm:pt modelId="{33450DC6-26F7-411A-BD9F-F57016F3B766}" type="parTrans" cxnId="{A2F622A2-E4DB-4477-942D-FD44AEB4E764}">
      <dgm:prSet/>
      <dgm:spPr/>
      <dgm:t>
        <a:bodyPr/>
        <a:lstStyle/>
        <a:p>
          <a:endParaRPr lang="en-US"/>
        </a:p>
      </dgm:t>
    </dgm:pt>
    <dgm:pt modelId="{5104A0D4-D885-4FBB-8599-D9DDBD387BC4}" type="sibTrans" cxnId="{A2F622A2-E4DB-4477-942D-FD44AEB4E764}">
      <dgm:prSet/>
      <dgm:spPr/>
      <dgm:t>
        <a:bodyPr/>
        <a:lstStyle/>
        <a:p>
          <a:endParaRPr lang="en-US"/>
        </a:p>
      </dgm:t>
    </dgm:pt>
    <dgm:pt modelId="{69C06211-77AB-4945-9617-FE72D51436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The user can have a way to save the design onto the UTA cloud. If she/he doesn’t want to download the code.</a:t>
          </a:r>
        </a:p>
      </dgm:t>
    </dgm:pt>
    <dgm:pt modelId="{E4A86DB6-52D1-44D9-9B48-953F9A9F4DCE}" type="parTrans" cxnId="{768DF3E5-91D6-43C5-9FA3-C64C84C67A26}">
      <dgm:prSet/>
      <dgm:spPr/>
      <dgm:t>
        <a:bodyPr/>
        <a:lstStyle/>
        <a:p>
          <a:endParaRPr lang="en-US"/>
        </a:p>
      </dgm:t>
    </dgm:pt>
    <dgm:pt modelId="{B618DDCC-A5A9-44B3-AC48-7ED49C7AFCBB}" type="sibTrans" cxnId="{768DF3E5-91D6-43C5-9FA3-C64C84C67A26}">
      <dgm:prSet/>
      <dgm:spPr/>
      <dgm:t>
        <a:bodyPr/>
        <a:lstStyle/>
        <a:p>
          <a:endParaRPr lang="en-US"/>
        </a:p>
      </dgm:t>
    </dgm:pt>
    <dgm:pt modelId="{7D893BA5-6EDB-46CC-B53D-282C5338204A}">
      <dgm:prSet/>
      <dgm:spPr/>
      <dgm:t>
        <a:bodyPr/>
        <a:lstStyle/>
        <a:p>
          <a:r>
            <a:rPr lang="en-US" dirty="0"/>
            <a:t>December 1, 2020</a:t>
          </a:r>
        </a:p>
      </dgm:t>
    </dgm:pt>
    <dgm:pt modelId="{1692FAF5-9CFA-464F-A699-9A680A4373FF}" type="parTrans" cxnId="{EADE252C-57F7-4EAD-BC81-AD4FE0978BB7}">
      <dgm:prSet/>
      <dgm:spPr/>
      <dgm:t>
        <a:bodyPr/>
        <a:lstStyle/>
        <a:p>
          <a:endParaRPr lang="en-US"/>
        </a:p>
      </dgm:t>
    </dgm:pt>
    <dgm:pt modelId="{1A2B6E59-2B25-40D4-B940-7EE1A30F6B05}" type="sibTrans" cxnId="{EADE252C-57F7-4EAD-BC81-AD4FE0978BB7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3"/>
      <dgm:spPr/>
    </dgm:pt>
    <dgm:pt modelId="{9D1AF6DF-8EBD-4BA9-AB1C-83666B416551}" type="pres">
      <dgm:prSet presAssocID="{6803AE33-8C4D-49FF-A701-3AEB5FFD114C}" presName="parentText" presStyleLbl="node1" presStyleIdx="0" presStyleCnt="3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3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3"/>
      <dgm:spPr/>
    </dgm:pt>
    <dgm:pt modelId="{E022AD64-6C14-41D5-BC9F-2BFBC0D6C3E0}" type="pres">
      <dgm:prSet presAssocID="{35CE50FE-FA6B-438A-BDBA-9B273E6736BA}" presName="parentText" presStyleLbl="node1" presStyleIdx="1" presStyleCnt="3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3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1" presStyleCnt="3"/>
      <dgm:spPr/>
    </dgm:pt>
    <dgm:pt modelId="{51995420-F191-467D-9BF2-AC4D4D44A822}" type="pres">
      <dgm:prSet presAssocID="{FAB0D79A-6A73-465B-8361-1FE36EEDCA6C}" presName="parentText" presStyleLbl="node1" presStyleIdx="2" presStyleCnt="3" custScaleX="551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2" presStyleCnt="3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EADE252C-57F7-4EAD-BC81-AD4FE0978BB7}" srcId="{6803AE33-8C4D-49FF-A701-3AEB5FFD114C}" destId="{7D893BA5-6EDB-46CC-B53D-282C5338204A}" srcOrd="0" destOrd="0" parTransId="{1692FAF5-9CFA-464F-A699-9A680A4373FF}" sibTransId="{1A2B6E59-2B25-40D4-B940-7EE1A30F6B05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3378AF40-8B13-4184-A666-55230E141836}" type="presOf" srcId="{9D917CEA-E1DE-4F82-8267-4F7F8CD888EE}" destId="{F901923D-E6E1-47FE-BE41-8B8C66EFA3AF}" srcOrd="0" destOrd="2" presId="urn:microsoft.com/office/officeart/2005/8/layout/list1#2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714FAC93-73A7-416A-89A6-005138A3347B}" type="presOf" srcId="{7D893BA5-6EDB-46CC-B53D-282C5338204A}" destId="{64F3F243-0CC4-4CEF-93F2-5776498F90DB}" srcOrd="0" destOrd="0" presId="urn:microsoft.com/office/officeart/2005/8/layout/list1#2"/>
    <dgm:cxn modelId="{A2F622A2-E4DB-4477-942D-FD44AEB4E764}" srcId="{B7B4D503-0B80-4460-922F-678D7B3B9A0D}" destId="{FAB0D79A-6A73-465B-8361-1FE36EEDCA6C}" srcOrd="2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9C39AC4-AE50-42A8-BA55-45C7704BABCF}" srcId="{35CE50FE-FA6B-438A-BDBA-9B273E6736BA}" destId="{D6414279-7CD1-4D24-AE91-BA432968A40C}" srcOrd="1" destOrd="0" parTransId="{F14F7C14-29A3-48EE-8205-455780C49B79}" sibTransId="{E8B989D6-9BCC-4169-92BB-9F4F2A8F4A69}"/>
    <dgm:cxn modelId="{DE4C98CE-7EF8-48A0-A0C4-4E2C192BC7A5}" type="presOf" srcId="{D6414279-7CD1-4D24-AE91-BA432968A40C}" destId="{F901923D-E6E1-47FE-BE41-8B8C66EFA3AF}" srcOrd="0" destOrd="1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0C4255E5-A099-42C1-A2C4-EDD7AF90B7AB}" srcId="{35CE50FE-FA6B-438A-BDBA-9B273E6736BA}" destId="{9D917CEA-E1DE-4F82-8267-4F7F8CD888EE}" srcOrd="2" destOrd="0" parTransId="{6114FE61-1325-456B-A0AD-FC7CADFA8674}" sibTransId="{32D7CD6A-211F-4E49-BC44-084FD1018470}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  <dgm:cxn modelId="{1DF9D7DA-C448-496C-8B8B-E830E4A0814F}" type="presParOf" srcId="{01DD0F12-12F5-4D40-B8E1-50F8BA73202A}" destId="{CC18E8B9-19B1-4F96-A127-5A94E08F615B}" srcOrd="7" destOrd="0" presId="urn:microsoft.com/office/officeart/2005/8/layout/list1#2"/>
    <dgm:cxn modelId="{F929161F-4AAF-4766-A387-286B2ECEBC11}" type="presParOf" srcId="{01DD0F12-12F5-4D40-B8E1-50F8BA73202A}" destId="{EE85961F-4A4D-4EDE-855D-760D922C48F6}" srcOrd="8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9" destOrd="0" presId="urn:microsoft.com/office/officeart/2005/8/layout/list1#2"/>
    <dgm:cxn modelId="{C202862A-7E7B-4B84-B809-41170FB083E1}" type="presParOf" srcId="{01DD0F12-12F5-4D40-B8E1-50F8BA73202A}" destId="{3C6D13E9-035D-48C2-B157-0FA2B30F21B6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148046"/>
          <a:ext cx="7810500" cy="19964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Number recognition module is complete.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Now, we have a filter for numbers, for users to design with digits.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React Native Mobile View, is now available.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tested the mobile view, and pretty much the code works all good.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Pass all the tests for digit recognition.</a:t>
          </a:r>
        </a:p>
      </dsp:txBody>
      <dsp:txXfrm>
        <a:off x="0" y="148046"/>
        <a:ext cx="7810500" cy="1996454"/>
      </dsp:txXfrm>
    </dsp:sp>
    <dsp:sp modelId="{9D1AF6DF-8EBD-4BA9-AB1C-83666B416551}">
      <dsp:nvSpPr>
        <dsp:cNvPr id="0" name=""/>
        <dsp:cNvSpPr/>
      </dsp:nvSpPr>
      <dsp:spPr>
        <a:xfrm>
          <a:off x="390525" y="14443"/>
          <a:ext cx="5467350" cy="251682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ea typeface="+mn-ea"/>
              <a:cs typeface="+mn-cs"/>
            </a:rPr>
            <a:t>CRITICAL DELIVERABLES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90525" y="14443"/>
        <a:ext cx="5467350" cy="251682"/>
      </dsp:txXfrm>
    </dsp:sp>
    <dsp:sp modelId="{84309B57-9335-4504-ADE7-0F6F02733EE1}">
      <dsp:nvSpPr>
        <dsp:cNvPr id="0" name=""/>
        <dsp:cNvSpPr/>
      </dsp:nvSpPr>
      <dsp:spPr>
        <a:xfrm>
          <a:off x="0" y="2305781"/>
          <a:ext cx="78105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To decide a one page strategy for users, to know before they sketch the design.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ea typeface="+mn-ea"/>
            <a:cs typeface="+mn-cs"/>
          </a:endParaRPr>
        </a:p>
      </dsp:txBody>
      <dsp:txXfrm>
        <a:off x="0" y="2305781"/>
        <a:ext cx="7810500" cy="1512000"/>
      </dsp:txXfrm>
    </dsp:sp>
    <dsp:sp modelId="{D2B8060E-5C25-48B8-8A2C-C7E31B9A4C0B}">
      <dsp:nvSpPr>
        <dsp:cNvPr id="0" name=""/>
        <dsp:cNvSpPr/>
      </dsp:nvSpPr>
      <dsp:spPr>
        <a:xfrm>
          <a:off x="390525" y="2187701"/>
          <a:ext cx="5467350" cy="2361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ea typeface="+mn-ea"/>
              <a:cs typeface="+mn-cs"/>
            </a:rPr>
            <a:t>More..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90525" y="2187701"/>
        <a:ext cx="5467350" cy="23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333559"/>
          <a:ext cx="7810500" cy="714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33248" rIns="60618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December 1, 2020</a:t>
          </a:r>
        </a:p>
      </dsp:txBody>
      <dsp:txXfrm>
        <a:off x="0" y="333559"/>
        <a:ext cx="7810500" cy="714946"/>
      </dsp:txXfrm>
    </dsp:sp>
    <dsp:sp modelId="{9D1AF6DF-8EBD-4BA9-AB1C-83666B416551}">
      <dsp:nvSpPr>
        <dsp:cNvPr id="0" name=""/>
        <dsp:cNvSpPr/>
      </dsp:nvSpPr>
      <dsp:spPr>
        <a:xfrm>
          <a:off x="390525" y="97399"/>
          <a:ext cx="4126209" cy="472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DATE OF NEXT STATUS UPDATE</a:t>
          </a:r>
          <a:endParaRPr lang="en-US" sz="1800" b="1" kern="1200"/>
        </a:p>
      </dsp:txBody>
      <dsp:txXfrm>
        <a:off x="390525" y="97399"/>
        <a:ext cx="4126209" cy="472320"/>
      </dsp:txXfrm>
    </dsp:sp>
    <dsp:sp modelId="{F901923D-E6E1-47FE-BE41-8B8C66EFA3AF}">
      <dsp:nvSpPr>
        <dsp:cNvPr id="0" name=""/>
        <dsp:cNvSpPr/>
      </dsp:nvSpPr>
      <dsp:spPr>
        <a:xfrm>
          <a:off x="0" y="1371065"/>
          <a:ext cx="78105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33248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the MOBILE tests.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Go for the alphabets recognition module.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Introduce a feature to download the design as well.</a:t>
          </a:r>
        </a:p>
      </dsp:txBody>
      <dsp:txXfrm>
        <a:off x="0" y="1371065"/>
        <a:ext cx="7810500" cy="1159200"/>
      </dsp:txXfrm>
    </dsp:sp>
    <dsp:sp modelId="{E022AD64-6C14-41D5-BC9F-2BFBC0D6C3E0}">
      <dsp:nvSpPr>
        <dsp:cNvPr id="0" name=""/>
        <dsp:cNvSpPr/>
      </dsp:nvSpPr>
      <dsp:spPr>
        <a:xfrm>
          <a:off x="390525" y="1134905"/>
          <a:ext cx="4095755" cy="472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 GOALS FOR NEXT ITERATION</a:t>
          </a:r>
        </a:p>
      </dsp:txBody>
      <dsp:txXfrm>
        <a:off x="390525" y="1134905"/>
        <a:ext cx="4095755" cy="472320"/>
      </dsp:txXfrm>
    </dsp:sp>
    <dsp:sp modelId="{3C6D13E9-035D-48C2-B157-0FA2B30F21B6}">
      <dsp:nvSpPr>
        <dsp:cNvPr id="0" name=""/>
        <dsp:cNvSpPr/>
      </dsp:nvSpPr>
      <dsp:spPr>
        <a:xfrm>
          <a:off x="0" y="2852825"/>
          <a:ext cx="78105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33248" rIns="60618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The user can have a way to save the design onto the UTA cloud. If she/he doesn’t want to download the code.</a:t>
          </a:r>
        </a:p>
      </dsp:txBody>
      <dsp:txXfrm>
        <a:off x="0" y="2852825"/>
        <a:ext cx="7810500" cy="882000"/>
      </dsp:txXfrm>
    </dsp:sp>
    <dsp:sp modelId="{51995420-F191-467D-9BF2-AC4D4D44A822}">
      <dsp:nvSpPr>
        <dsp:cNvPr id="0" name=""/>
        <dsp:cNvSpPr/>
      </dsp:nvSpPr>
      <dsp:spPr>
        <a:xfrm>
          <a:off x="390525" y="2616665"/>
          <a:ext cx="3017594" cy="472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ACTION PLAN REVIEW</a:t>
          </a:r>
        </a:p>
      </dsp:txBody>
      <dsp:txXfrm>
        <a:off x="390525" y="2616665"/>
        <a:ext cx="3017594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11/12/20</a:t>
            </a:fld>
            <a:endParaRPr lang="en-US" sz="10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astudents/ShapeRecipe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Samples-of-all-letters-and-digits-in-the-EMNIST-dataset_fig2_33495757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onwenkel.com/2019/07/16/exploring-EMNIST.html" TargetMode="External"/><Relationship Id="rId4" Type="http://schemas.openxmlformats.org/officeDocument/2006/relationships/hyperlink" Target="https://www.researchgate.net/figure/An-example-of-histogram-oriented-gradient-features-6-applied-to-digit-recognition_fig2_320410861%20%5b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581400" y="609600"/>
            <a:ext cx="5326856" cy="1425577"/>
          </a:xfrm>
          <a:solidFill>
            <a:srgbClr val="000000">
              <a:alpha val="40000"/>
            </a:srgb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Iteration 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48200" y="5029200"/>
            <a:ext cx="4260056" cy="15605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CSE-6324-001 TEAM 1</a:t>
            </a:r>
          </a:p>
          <a:p>
            <a:pPr algn="ctr"/>
            <a:r>
              <a:rPr lang="en-US" sz="2400"/>
              <a:t>Harsh Chaludia</a:t>
            </a:r>
          </a:p>
          <a:p>
            <a:pPr algn="ctr"/>
            <a:r>
              <a:rPr lang="en-US" sz="2400"/>
              <a:t>Deep Patel</a:t>
            </a:r>
            <a:r>
              <a:rPr lang="en-US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4EF638-0C57-45EB-9B93-5CD0BDABFEE7}"/>
              </a:ext>
            </a:extLst>
          </p:cNvPr>
          <p:cNvSpPr txBox="1">
            <a:spLocks/>
          </p:cNvSpPr>
          <p:nvPr/>
        </p:nvSpPr>
        <p:spPr>
          <a:xfrm>
            <a:off x="3429000" y="3657600"/>
            <a:ext cx="6012656" cy="609600"/>
          </a:xfrm>
          <a:prstGeom prst="rect">
            <a:avLst/>
          </a:prstGeom>
          <a:noFill/>
        </p:spPr>
        <p:txBody>
          <a:bodyPr vert="horz" anchor="t">
            <a:normAutofit/>
          </a:bodyPr>
          <a:lstStyle>
            <a:lvl1pPr marL="0" marR="36576" indent="0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800" kern="120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GUI Automation using OpenCV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D1AEE-7ADC-4D0B-A2C6-9C25D005938D}"/>
              </a:ext>
            </a:extLst>
          </p:cNvPr>
          <p:cNvSpPr txBox="1"/>
          <p:nvPr/>
        </p:nvSpPr>
        <p:spPr>
          <a:xfrm>
            <a:off x="3810000" y="4191000"/>
            <a:ext cx="53340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https://github.com/utastudents/ShapeRecipe.git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3BFF77-C936-485E-8846-86DCC8B2C512}"/>
              </a:ext>
            </a:extLst>
          </p:cNvPr>
          <p:cNvSpPr txBox="1">
            <a:spLocks/>
          </p:cNvSpPr>
          <p:nvPr/>
        </p:nvSpPr>
        <p:spPr>
          <a:xfrm>
            <a:off x="8179166" y="165592"/>
            <a:ext cx="502920" cy="3017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 smtClean="0"/>
              <a:pPr/>
              <a:t>1</a:t>
            </a:fld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DELIVERIES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025107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b="0"/>
              <a:t>GOALS FOR </a:t>
            </a:r>
            <a:r>
              <a:rPr lang="en-US"/>
              <a:t>NEXT ITERATION</a:t>
            </a:r>
          </a:p>
        </p:txBody>
      </p:sp>
      <p:graphicFrame>
        <p:nvGraphicFramePr>
          <p:cNvPr id="10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567856"/>
              </p:ext>
            </p:extLst>
          </p:nvPr>
        </p:nvGraphicFramePr>
        <p:xfrm>
          <a:off x="624840" y="22860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65757" cy="4572000"/>
          </a:xfrm>
        </p:spPr>
        <p:txBody>
          <a:bodyPr vert="horz" lIns="91440" tIns="45720" rIns="91440" bIns="45720" anchor="t">
            <a:normAutofit/>
          </a:bodyPr>
          <a:lstStyle/>
          <a:p>
            <a:pPr marL="6350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ONLINE RESOURCES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1600" dirty="0">
                <a:ea typeface="+mn-lt"/>
                <a:cs typeface="+mn-lt"/>
                <a:hlinkClick r:id="rId3"/>
              </a:rPr>
              <a:t>https://www.researchgate.net/figure/Samples-of-all-letters-and-digits-in-the-EMNIST-dataset_fig2_334957576</a:t>
            </a:r>
            <a:r>
              <a:rPr lang="en-US" sz="1600" dirty="0">
                <a:ea typeface="+mn-lt"/>
                <a:cs typeface="+mn-lt"/>
              </a:rPr>
              <a:t> [1]</a:t>
            </a:r>
            <a:endParaRPr lang="en-US" dirty="0"/>
          </a:p>
          <a:p>
            <a:pPr lvl="1"/>
            <a:r>
              <a:rPr lang="en-US" sz="1600" dirty="0">
                <a:solidFill>
                  <a:srgbClr val="646567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https://arxiv.org/pdf/1803.01900.pdf 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]</a:t>
            </a:r>
          </a:p>
          <a:p>
            <a:pPr lvl="1"/>
            <a:r>
              <a:rPr lang="en-US" sz="1600" u="sng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  <a:hlinkClick r:id="rId5"/>
              </a:rPr>
              <a:t>https://www.simonwenkel.com/2019/07/16/exploring-EMNIST.html</a:t>
            </a:r>
            <a:r>
              <a:rPr lang="en-US" sz="1600" u="sng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. [3</a:t>
            </a:r>
            <a:r>
              <a:rPr lang="en-US" sz="1600" u="sng" dirty="0">
                <a:solidFill>
                  <a:schemeClr val="bg1"/>
                </a:solidFill>
                <a:ea typeface="+mn-lt"/>
                <a:cs typeface="+mn-lt"/>
              </a:rPr>
              <a:t>]</a:t>
            </a:r>
            <a:endParaRPr lang="en-US" sz="1800" b="1" u="sng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99327-E5F2-4F6C-89EB-166E468E8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612" y="1477283"/>
            <a:ext cx="5326856" cy="1425577"/>
          </a:xfrm>
        </p:spPr>
        <p:txBody>
          <a:bodyPr/>
          <a:lstStyle/>
          <a:p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829DB9-F078-44B8-B077-A4CD27C6D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0915" y="4119513"/>
            <a:ext cx="4776174" cy="115007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TIME FOR A DEMO</a:t>
            </a:r>
          </a:p>
        </p:txBody>
      </p:sp>
    </p:spTree>
    <p:extLst>
      <p:ext uri="{BB962C8B-B14F-4D97-AF65-F5344CB8AC3E}">
        <p14:creationId xmlns:p14="http://schemas.microsoft.com/office/powerpoint/2010/main" val="267466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STATUS</a:t>
            </a:r>
            <a:r>
              <a:rPr lang="en-US"/>
              <a:t> SUMMARY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32220" y="1397445"/>
            <a:ext cx="6862034" cy="1138729"/>
            <a:chOff x="0" y="1554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How can we improve the CURRENT DESIGN ?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87471" y="2708020"/>
            <a:ext cx="5351532" cy="1087274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How do we move forward with ALPHABETS ?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3737" y="5107043"/>
            <a:ext cx="4274215" cy="1666037"/>
            <a:chOff x="-65320" y="3262093"/>
            <a:chExt cx="2809859" cy="1291943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-65320" y="3262093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Download the EXPO Code</a:t>
              </a: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3737" y="5548203"/>
            <a:ext cx="4169954" cy="486668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Provide Instructions for Android / 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3737" y="5992006"/>
            <a:ext cx="4169953" cy="486668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Zip the code to the USER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AFA8B5-754C-414E-A90E-906A74CE8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45616" y="3948762"/>
            <a:ext cx="5052768" cy="1004813"/>
            <a:chOff x="-344040" y="2500538"/>
            <a:chExt cx="8573640" cy="1261798"/>
          </a:xfrm>
          <a:solidFill>
            <a:schemeClr val="accent5">
              <a:lumMod val="75000"/>
            </a:schemeClr>
          </a:solidFill>
        </p:grpSpPr>
        <p:sp>
          <p:nvSpPr>
            <p:cNvPr id="36" name="Callout: Up Arrow 35">
              <a:extLst>
                <a:ext uri="{FF2B5EF4-FFF2-40B4-BE49-F238E27FC236}">
                  <a16:creationId xmlns:a16="http://schemas.microsoft.com/office/drawing/2014/main" id="{0205ACE3-13E9-4AD7-B47A-0C6BCB6A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allout: Up Arrow 12">
              <a:extLst>
                <a:ext uri="{FF2B5EF4-FFF2-40B4-BE49-F238E27FC236}">
                  <a16:creationId xmlns:a16="http://schemas.microsoft.com/office/drawing/2014/main" id="{1109ECF3-FE4B-4270-9084-2185235D9A62}"/>
                </a:ext>
              </a:extLst>
            </p:cNvPr>
            <p:cNvSpPr txBox="1"/>
            <p:nvPr/>
          </p:nvSpPr>
          <p:spPr>
            <a:xfrm>
              <a:off x="-344040" y="2500540"/>
              <a:ext cx="8573640" cy="8198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ea typeface="+mn-ea"/>
                  <a:cs typeface="+mn-cs"/>
                </a:rPr>
                <a:t>How we are going with REACT NATIVE ?</a:t>
              </a:r>
              <a:endParaRPr lang="en-US" sz="1600" b="1" kern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From last Iteration, we had the following observations.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1000" y="1996365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739576" y="2119314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1"/>
                </a:solidFill>
              </a:rPr>
              <a:t>IMPLICATIONS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304800" y="3014463"/>
            <a:ext cx="4012676" cy="3565445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50" dirty="0">
                <a:solidFill>
                  <a:schemeClr val="accent3">
                    <a:lumMod val="50000"/>
                  </a:schemeClr>
                </a:solidFill>
              </a:rPr>
              <a:t>Last time we discussed about incorporating NUMBERS with SHAPES. And, while testing with both the entities, we faced design issues.</a:t>
            </a:r>
            <a:endParaRPr lang="en-US" sz="1450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50" dirty="0">
                <a:solidFill>
                  <a:schemeClr val="accent2">
                    <a:lumMod val="50000"/>
                  </a:schemeClr>
                </a:solidFill>
              </a:rPr>
              <a:t>To visualize the responsive code on React Native, we were not sure about how to visualize the code before the user downloads the code.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50" dirty="0">
                <a:solidFill>
                  <a:srgbClr val="002060"/>
                </a:solidFill>
              </a:rPr>
              <a:t>We  didn’t have any strategy for alphabets to be incorporated.	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50" dirty="0"/>
              <a:t>Before, we were not having, something for the user to download code for website, or react native.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endParaRPr lang="en-US" sz="1450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endParaRPr lang="en-US" sz="1450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endParaRPr lang="en-US" sz="145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0401" y="1995343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180824" y="2121933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1"/>
                </a:solidFill>
              </a:rPr>
              <a:t>MODIFICATIONS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4572000" y="2963989"/>
            <a:ext cx="4267200" cy="3615919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50" dirty="0">
                <a:solidFill>
                  <a:schemeClr val="accent3">
                    <a:lumMod val="50000"/>
                  </a:schemeClr>
                </a:solidFill>
              </a:rPr>
              <a:t>To overcome the complex design, we took feedback from two users, and we decided to keep shapes, and numbers in a separate filter.</a:t>
            </a:r>
            <a:endParaRPr lang="en-US" sz="1450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50" dirty="0">
                <a:solidFill>
                  <a:schemeClr val="accent2">
                    <a:lumMod val="50000"/>
                  </a:schemeClr>
                </a:solidFill>
              </a:rPr>
              <a:t>We will provide instructions, for the code to be rendered on USERs device. Like will provide commands, and will tell them what apps to download to test the DESIGNED APP.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50" dirty="0">
                <a:solidFill>
                  <a:srgbClr val="002060"/>
                </a:solidFill>
                <a:cs typeface="Arial"/>
              </a:rPr>
              <a:t>Now, just as we did for numbers using MNIST dataset, and we are going to use the EMNIST Dataset for using alphabets (a-z).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en-US" sz="1450" dirty="0"/>
              <a:t>Now, we have decided to show buttons, which will help the user to download the design into website or mobile, as per their selection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B47D-2D99-428A-A6C0-BB1AE707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DIGIT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48FF-189E-4450-9860-CDDDF1CA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4758329"/>
          </a:xfrm>
        </p:spPr>
        <p:txBody>
          <a:bodyPr/>
          <a:lstStyle/>
          <a:p>
            <a:r>
              <a:rPr lang="en-US" dirty="0"/>
              <a:t>What do we have in DIGIT Recognition Feature ?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dirty="0"/>
              <a:t>We can now have 0-9 digits being used in our design.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dirty="0"/>
              <a:t>Each of these digits can now be matched to a particular element of an HTML.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dirty="0"/>
              <a:t>Currently, we just have mapped 0-6 digit, same like shapes, because as said before, we will use digits feature as a separate design to be integrated.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dirty="0"/>
              <a:t>After Shapes, and Numbers, this is going to be our third feature.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dirty="0"/>
              <a:t>We will see how things are working in the next slide……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D72B-B445-49C6-B5E2-FBE0B5AF86D0}"/>
              </a:ext>
            </a:extLst>
          </p:cNvPr>
          <p:cNvSpPr txBox="1">
            <a:spLocks/>
          </p:cNvSpPr>
          <p:nvPr/>
        </p:nvSpPr>
        <p:spPr>
          <a:xfrm>
            <a:off x="8183880" y="1272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sz="1600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4568E2A-3149-485C-9842-614B1DF4C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458" y="3715942"/>
            <a:ext cx="2158738" cy="2878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213916-362F-4EAD-8BAF-7FFD0AF94FC8}"/>
              </a:ext>
            </a:extLst>
          </p:cNvPr>
          <p:cNvSpPr txBox="1">
            <a:spLocks/>
          </p:cNvSpPr>
          <p:nvPr/>
        </p:nvSpPr>
        <p:spPr>
          <a:xfrm>
            <a:off x="457200" y="354489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DIGIT RECOGNITION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BC9D001-3EDA-415E-9C2F-EE871D91CC22}"/>
              </a:ext>
            </a:extLst>
          </p:cNvPr>
          <p:cNvSpPr txBox="1">
            <a:spLocks/>
          </p:cNvSpPr>
          <p:nvPr/>
        </p:nvSpPr>
        <p:spPr>
          <a:xfrm>
            <a:off x="8183880" y="1272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sz="1600" smtClean="0"/>
              <a:pPr/>
              <a:t>5</a:t>
            </a:fld>
            <a:endParaRPr lang="en-US" dirty="0"/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E60EE4BE-A6D9-4A70-86EF-329A5D9A9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88289"/>
            <a:ext cx="1953951" cy="2605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rrow&#10;&#10;Description automatically generated">
            <a:extLst>
              <a:ext uri="{FF2B5EF4-FFF2-40B4-BE49-F238E27FC236}">
                <a16:creationId xmlns:a16="http://schemas.microsoft.com/office/drawing/2014/main" id="{EAE20781-7BF9-4465-B8B8-BBB724CA3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162" y="2549833"/>
            <a:ext cx="1953951" cy="2605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7CDD6E-D364-4777-A87D-8E421AC95FE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535810" y="1828800"/>
            <a:ext cx="1945328" cy="721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1982B4-7D8E-41A7-96B8-2060EBD2312A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5458113" y="3852467"/>
            <a:ext cx="1244345" cy="1302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F1A4C2-F2D0-444A-BDC0-D939D586A0F1}"/>
              </a:ext>
            </a:extLst>
          </p:cNvPr>
          <p:cNvSpPr txBox="1"/>
          <p:nvPr/>
        </p:nvSpPr>
        <p:spPr>
          <a:xfrm>
            <a:off x="581859" y="450378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23FE14-FDD2-420D-B7DF-35CAF55244D1}"/>
              </a:ext>
            </a:extLst>
          </p:cNvPr>
          <p:cNvSpPr txBox="1"/>
          <p:nvPr/>
        </p:nvSpPr>
        <p:spPr>
          <a:xfrm>
            <a:off x="3638598" y="530663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Dilated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256071-F201-4A83-9C56-866E65C2E3C7}"/>
              </a:ext>
            </a:extLst>
          </p:cNvPr>
          <p:cNvSpPr txBox="1"/>
          <p:nvPr/>
        </p:nvSpPr>
        <p:spPr>
          <a:xfrm>
            <a:off x="6926464" y="324433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Labeled Image</a:t>
            </a:r>
          </a:p>
        </p:txBody>
      </p:sp>
    </p:spTree>
    <p:extLst>
      <p:ext uri="{BB962C8B-B14F-4D97-AF65-F5344CB8AC3E}">
        <p14:creationId xmlns:p14="http://schemas.microsoft.com/office/powerpoint/2010/main" val="323631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199" y="1382450"/>
            <a:ext cx="8413423" cy="1863670"/>
          </a:xfrm>
        </p:spPr>
        <p:txBody>
          <a:bodyPr vert="horz" lIns="91440" tIns="45720" rIns="91440" bIns="45720" anchor="t">
            <a:normAutofit fontScale="92500" lnSpcReduction="20000"/>
          </a:bodyPr>
          <a:lstStyle/>
          <a:p>
            <a:pPr marL="6350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For Letters (a-z) Detection,</a:t>
            </a:r>
            <a:endParaRPr lang="en-US" dirty="0"/>
          </a:p>
          <a:p>
            <a:pPr marL="447675" indent="-383540"/>
            <a:r>
              <a:rPr lang="en-US" sz="1800" dirty="0"/>
              <a:t>We are using EMNIST letter dataset sample. It was made with the same idea of MNIST, but with alphabets.</a:t>
            </a:r>
          </a:p>
          <a:p>
            <a:pPr marL="447675" indent="-383540"/>
            <a:r>
              <a:rPr lang="en-US" sz="1800" dirty="0"/>
              <a:t>First, we will go pre-processing(</a:t>
            </a:r>
            <a:r>
              <a:rPr lang="en-US" sz="1800" dirty="0" err="1"/>
              <a:t>Deskewing</a:t>
            </a:r>
            <a:r>
              <a:rPr lang="en-US" sz="1800" dirty="0"/>
              <a:t>), next we calculate HOG (Histogram of Oriented  Gradients) descriptor, and finally we train the model, followed by testing some letters to get accuracies.</a:t>
            </a:r>
            <a:endParaRPr lang="en-US" sz="1800" dirty="0">
              <a:cs typeface="Arial"/>
            </a:endParaRPr>
          </a:p>
          <a:p>
            <a:pPr marL="447675" indent="-383540"/>
            <a:endParaRPr lang="en-US" sz="1800" dirty="0">
              <a:cs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10BA0-5D56-4E0F-BDA8-5FD60DB6912C}"/>
              </a:ext>
            </a:extLst>
          </p:cNvPr>
          <p:cNvSpPr txBox="1"/>
          <p:nvPr/>
        </p:nvSpPr>
        <p:spPr>
          <a:xfrm>
            <a:off x="2667786" y="6404669"/>
            <a:ext cx="458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Letter Dataset from EMNIST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478E412-A801-440A-99F5-6F37C9E79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2"/>
          <a:stretch/>
        </p:blipFill>
        <p:spPr>
          <a:xfrm>
            <a:off x="1715678" y="3633496"/>
            <a:ext cx="7154944" cy="25723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4BC-FF1E-4A3F-AB05-54489E5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anchor="ctr">
            <a:noAutofit/>
          </a:bodyPr>
          <a:lstStyle/>
          <a:p>
            <a:r>
              <a:rPr lang="en-US" dirty="0">
                <a:cs typeface="Segoe UI"/>
              </a:rPr>
              <a:t>ALGORITHM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ED47736-103A-4862-AD42-BF027380887A}"/>
              </a:ext>
            </a:extLst>
          </p:cNvPr>
          <p:cNvSpPr/>
          <p:nvPr/>
        </p:nvSpPr>
        <p:spPr>
          <a:xfrm>
            <a:off x="2479249" y="2361400"/>
            <a:ext cx="982413" cy="481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5E3078-9072-49CA-8CE2-0997EB16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388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z="1600" smtClean="0"/>
              <a:pPr/>
              <a:t>7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E5051A1-F8F4-4FA3-B706-2728E1313916}"/>
              </a:ext>
            </a:extLst>
          </p:cNvPr>
          <p:cNvSpPr txBox="1">
            <a:spLocks/>
          </p:cNvSpPr>
          <p:nvPr/>
        </p:nvSpPr>
        <p:spPr>
          <a:xfrm>
            <a:off x="457200" y="3863272"/>
            <a:ext cx="2022049" cy="530459"/>
          </a:xfrm>
          <a:prstGeom prst="rect">
            <a:avLst/>
          </a:prstGeom>
        </p:spPr>
        <p:txBody>
          <a:bodyPr vert="horz" lIns="0" tIns="45720" rIns="0" bIns="4572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cs typeface="Segoe UI"/>
              </a:rPr>
              <a:t>1. </a:t>
            </a:r>
            <a:r>
              <a:rPr lang="en-US" sz="1800" dirty="0" err="1">
                <a:solidFill>
                  <a:schemeClr val="bg1"/>
                </a:solidFill>
                <a:cs typeface="Segoe UI"/>
              </a:rPr>
              <a:t>Deskewing</a:t>
            </a:r>
            <a:r>
              <a:rPr lang="en-US" sz="1800" dirty="0">
                <a:solidFill>
                  <a:schemeClr val="bg1"/>
                </a:solidFill>
                <a:cs typeface="Segoe UI"/>
              </a:rPr>
              <a:t> [1]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769BA-C4C2-44EE-B873-9E18E771DB9D}"/>
              </a:ext>
            </a:extLst>
          </p:cNvPr>
          <p:cNvSpPr txBox="1"/>
          <p:nvPr/>
        </p:nvSpPr>
        <p:spPr>
          <a:xfrm>
            <a:off x="3140541" y="3579106"/>
            <a:ext cx="5043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Segoe UI"/>
              </a:rPr>
              <a:t>2. Histogram of Oriented Gradients descriptor [2]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19FCD684-C305-400F-9314-B1E38E2B3A9F}"/>
              </a:ext>
            </a:extLst>
          </p:cNvPr>
          <p:cNvSpPr/>
          <p:nvPr/>
        </p:nvSpPr>
        <p:spPr>
          <a:xfrm>
            <a:off x="8183880" y="3780666"/>
            <a:ext cx="947374" cy="15756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4-08D7-46C3-8F96-289786065667}"/>
              </a:ext>
            </a:extLst>
          </p:cNvPr>
          <p:cNvSpPr txBox="1"/>
          <p:nvPr/>
        </p:nvSpPr>
        <p:spPr>
          <a:xfrm>
            <a:off x="1564734" y="5663845"/>
            <a:ext cx="397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Segoe UI"/>
              </a:rPr>
              <a:t>3</a:t>
            </a:r>
            <a:r>
              <a:rPr lang="en-US" sz="1800" b="1" dirty="0">
                <a:solidFill>
                  <a:schemeClr val="bg1"/>
                </a:solidFill>
                <a:cs typeface="Segoe UI"/>
              </a:rPr>
              <a:t>. Training and testing model. [3]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68FF3F-04A6-46B0-8B2B-E84D05925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6" b="48220"/>
          <a:stretch/>
        </p:blipFill>
        <p:spPr bwMode="auto">
          <a:xfrm>
            <a:off x="3650922" y="1814476"/>
            <a:ext cx="5403388" cy="157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0AA7C29-F0AA-482C-9268-71BE80BD3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7" y="1748722"/>
            <a:ext cx="1884397" cy="18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15658CF-7ABA-4E58-B9AB-B498E8FF7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291" y="4568470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5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5B94-FCCB-4AC0-97D7-E47C9EF7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76BBB-2CAD-4A20-831C-DB2E8087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47675" indent="-383540"/>
            <a:r>
              <a:rPr lang="en-US" dirty="0"/>
              <a:t>What do we have in here?</a:t>
            </a:r>
          </a:p>
          <a:p>
            <a:pPr marL="895604" lvl="1" indent="-457200"/>
            <a:r>
              <a:rPr lang="en-US" dirty="0"/>
              <a:t>We found a way to map the website code onto react native environment. And, the website code already being responsive, made it easy for us to integrate. </a:t>
            </a:r>
            <a:endParaRPr lang="en-US" dirty="0">
              <a:cs typeface="Arial"/>
            </a:endParaRPr>
          </a:p>
          <a:p>
            <a:pPr marL="447675" indent="-383540"/>
            <a:r>
              <a:rPr lang="en-US" dirty="0"/>
              <a:t>What more can we include ?</a:t>
            </a:r>
          </a:p>
          <a:p>
            <a:pPr marL="822579" lvl="1" indent="-383540"/>
            <a:r>
              <a:rPr lang="en-US" dirty="0"/>
              <a:t> We can actually create some download functionality where the user gets the zipped expo code (</a:t>
            </a:r>
            <a:r>
              <a:rPr lang="en-US" dirty="0" err="1"/>
              <a:t>i.e</a:t>
            </a:r>
            <a:r>
              <a:rPr lang="en-US" dirty="0"/>
              <a:t> React Native). This code when converted into respective binaries, can be deployed on android/ </a:t>
            </a:r>
            <a:r>
              <a:rPr lang="en-US" dirty="0" err="1"/>
              <a:t>ios</a:t>
            </a:r>
            <a:r>
              <a:rPr lang="en-US" dirty="0"/>
              <a:t>.</a:t>
            </a:r>
            <a:endParaRPr lang="en-US" dirty="0">
              <a:cs typeface="Arial"/>
            </a:endParaRPr>
          </a:p>
          <a:p>
            <a:pPr marL="447675" indent="-383540"/>
            <a:endParaRPr lang="en-US" dirty="0">
              <a:cs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9AE551-0D18-4E74-A2F7-D067C2474F58}"/>
              </a:ext>
            </a:extLst>
          </p:cNvPr>
          <p:cNvSpPr txBox="1">
            <a:spLocks/>
          </p:cNvSpPr>
          <p:nvPr/>
        </p:nvSpPr>
        <p:spPr>
          <a:xfrm>
            <a:off x="8183880" y="214519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sz="1600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BF6A-8B92-476D-B028-FC5F5CE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DESIGN	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A2CC84-2C8A-42F7-9BF3-D985688EB241}"/>
              </a:ext>
            </a:extLst>
          </p:cNvPr>
          <p:cNvSpPr txBox="1">
            <a:spLocks/>
          </p:cNvSpPr>
          <p:nvPr/>
        </p:nvSpPr>
        <p:spPr>
          <a:xfrm>
            <a:off x="8183880" y="214519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sz="1600" smtClean="0"/>
              <a:pPr/>
              <a:t>9</a:t>
            </a:fld>
            <a:endParaRPr lang="en-US" dirty="0"/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7D7FCFA0-8A1C-41D2-BFE3-CB882FCBD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1263" y="1373957"/>
            <a:ext cx="1976365" cy="4282125"/>
          </a:xfrm>
        </p:spPr>
      </p:pic>
      <p:pic>
        <p:nvPicPr>
          <p:cNvPr id="10" name="Picture 9" descr="A picture containing website&#10;&#10;Description automatically generated">
            <a:extLst>
              <a:ext uri="{FF2B5EF4-FFF2-40B4-BE49-F238E27FC236}">
                <a16:creationId xmlns:a16="http://schemas.microsoft.com/office/drawing/2014/main" id="{16ACAF8D-AD89-4016-A219-B0294C99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2" y="1538926"/>
            <a:ext cx="1900226" cy="4117156"/>
          </a:xfrm>
          <a:prstGeom prst="rect">
            <a:avLst/>
          </a:prstGeo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B1628F3-449D-41BF-B43D-47F9A831D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526" y="1538926"/>
            <a:ext cx="1900226" cy="411715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22B73-D715-43F9-A84C-1E34E598C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228" y="1449371"/>
            <a:ext cx="1941559" cy="42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4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07AB84774194383D7632753588BB8" ma:contentTypeVersion="10" ma:contentTypeDescription="Create a new document." ma:contentTypeScope="" ma:versionID="e54e980f61dccc43a8392018fcc1d24d">
  <xsd:schema xmlns:xsd="http://www.w3.org/2001/XMLSchema" xmlns:xs="http://www.w3.org/2001/XMLSchema" xmlns:p="http://schemas.microsoft.com/office/2006/metadata/properties" xmlns:ns3="ab27bd89-cfb9-437c-bba6-5edd5f1f20a6" xmlns:ns4="831cafef-a022-485b-afe9-ab220d37f869" targetNamespace="http://schemas.microsoft.com/office/2006/metadata/properties" ma:root="true" ma:fieldsID="837f9c4a2935bc4993123205b1fa8dcd" ns3:_="" ns4:_="">
    <xsd:import namespace="ab27bd89-cfb9-437c-bba6-5edd5f1f20a6"/>
    <xsd:import namespace="831cafef-a022-485b-afe9-ab220d37f8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7bd89-cfb9-437c-bba6-5edd5f1f20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cafef-a022-485b-afe9-ab220d37f86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53B111-FDD2-4844-9F3E-35E38298F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7bd89-cfb9-437c-bba6-5edd5f1f20a6"/>
    <ds:schemaRef ds:uri="831cafef-a022-485b-afe9-ab220d37f8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831cafef-a022-485b-afe9-ab220d37f869"/>
    <ds:schemaRef ds:uri="ab27bd89-cfb9-437c-bba6-5edd5f1f20a6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tf10167107_win32</Template>
  <TotalTime>1050</TotalTime>
  <Words>792</Words>
  <Application>Microsoft Macintosh PowerPoint</Application>
  <PresentationFormat>On-screen Show (4:3)</PresentationFormat>
  <Paragraphs>96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 2</vt:lpstr>
      <vt:lpstr>Verve</vt:lpstr>
      <vt:lpstr>Iteration 3 Status</vt:lpstr>
      <vt:lpstr>STATUS SUMMARY</vt:lpstr>
      <vt:lpstr>PROGRESS</vt:lpstr>
      <vt:lpstr>DIGIT RECOGNITION</vt:lpstr>
      <vt:lpstr>PowerPoint Presentation</vt:lpstr>
      <vt:lpstr>ALGORITHM</vt:lpstr>
      <vt:lpstr>ALGORITHM</vt:lpstr>
      <vt:lpstr>MOBILE DESIGN</vt:lpstr>
      <vt:lpstr>MOBILE DESIGN </vt:lpstr>
      <vt:lpstr>DELIVERIES</vt:lpstr>
      <vt:lpstr>GOALS FOR NEXT ITERATION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1 Progress or Status</dc:title>
  <dc:creator>Chaludia, Harsh Vinod</dc:creator>
  <cp:lastModifiedBy>Patel, Deep Bipinbhai</cp:lastModifiedBy>
  <cp:revision>105</cp:revision>
  <dcterms:created xsi:type="dcterms:W3CDTF">2020-09-27T21:32:14Z</dcterms:created>
  <dcterms:modified xsi:type="dcterms:W3CDTF">2020-11-12T07:00:14Z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0x01010034D07AB84774194383D7632753588BB8</vt:lpwstr>
  </property>
</Properties>
</file>