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73" r:id="rId8"/>
    <p:sldId id="275" r:id="rId9"/>
    <p:sldId id="276" r:id="rId10"/>
    <p:sldId id="261" r:id="rId11"/>
    <p:sldId id="264"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F4C50-E746-450B-B8C6-FBCB6D7545CD}">
          <p14:sldIdLst>
            <p14:sldId id="256"/>
            <p14:sldId id="257"/>
            <p14:sldId id="258"/>
            <p14:sldId id="273"/>
            <p14:sldId id="275"/>
            <p14:sldId id="276"/>
          </p14:sldIdLst>
        </p14:section>
        <p14:section name="Untitled Section" id="{D4626B60-BCAB-44EA-B9A5-D0FA14BF8915}">
          <p14:sldIdLst>
            <p14:sldId id="261"/>
            <p14:sldId id="264"/>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ludia, Harsh" initials="CH" lastIdx="1" clrIdx="0">
    <p:extLst>
      <p:ext uri="{19B8F6BF-5375-455C-9EA6-DF929625EA0E}">
        <p15:presenceInfo xmlns:p15="http://schemas.microsoft.com/office/powerpoint/2012/main" userId="Chaludia, Har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6E6E6"/>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03"/>
    <p:restoredTop sz="94648"/>
  </p:normalViewPr>
  <p:slideViewPr>
    <p:cSldViewPr snapToGrid="0">
      <p:cViewPr varScale="1">
        <p:scale>
          <a:sx n="81" d="100"/>
          <a:sy n="81" d="100"/>
        </p:scale>
        <p:origin x="917"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Deep Bipinbhai" userId="44488911-6ea0-49dd-92b0-b91dd369b102" providerId="ADAL" clId="{4652CAAA-D12C-5145-9A04-6B1F329AE04A}"/>
    <pc:docChg chg="undo custSel modSld">
      <pc:chgData name="Patel, Deep Bipinbhai" userId="44488911-6ea0-49dd-92b0-b91dd369b102" providerId="ADAL" clId="{4652CAAA-D12C-5145-9A04-6B1F329AE04A}" dt="2020-11-12T07:00:12.452" v="31" actId="20577"/>
      <pc:docMkLst>
        <pc:docMk/>
      </pc:docMkLst>
      <pc:sldChg chg="modSp mod">
        <pc:chgData name="Patel, Deep Bipinbhai" userId="44488911-6ea0-49dd-92b0-b91dd369b102" providerId="ADAL" clId="{4652CAAA-D12C-5145-9A04-6B1F329AE04A}" dt="2020-11-12T07:00:12.452" v="31" actId="20577"/>
        <pc:sldMkLst>
          <pc:docMk/>
          <pc:sldMk cId="0" sldId="257"/>
        </pc:sldMkLst>
        <pc:spChg chg="mod">
          <ac:chgData name="Patel, Deep Bipinbhai" userId="44488911-6ea0-49dd-92b0-b91dd369b102" providerId="ADAL" clId="{4652CAAA-D12C-5145-9A04-6B1F329AE04A}" dt="2020-11-12T07:00:04.051" v="29" actId="20577"/>
          <ac:spMkLst>
            <pc:docMk/>
            <pc:sldMk cId="0" sldId="257"/>
            <ac:spMk id="25" creationId="{6F6F0E5B-C28D-49F0-ABA5-2E5EFDC4F4F7}"/>
          </ac:spMkLst>
        </pc:spChg>
        <pc:spChg chg="mod">
          <ac:chgData name="Patel, Deep Bipinbhai" userId="44488911-6ea0-49dd-92b0-b91dd369b102" providerId="ADAL" clId="{4652CAAA-D12C-5145-9A04-6B1F329AE04A}" dt="2020-11-12T07:00:12.452" v="31" actId="20577"/>
          <ac:spMkLst>
            <pc:docMk/>
            <pc:sldMk cId="0" sldId="257"/>
            <ac:spMk id="37" creationId="{1109ECF3-FE4B-4270-9084-2185235D9A6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9" qsCatId="simple" csTypeId="urn:microsoft.com/office/officeart/2005/8/colors/accent1_2#3" csCatId="accent1" phldr="1"/>
      <dgm:spPr/>
      <dgm:t>
        <a:bodyPr/>
        <a:lstStyle/>
        <a:p>
          <a:endParaRPr lang="en-US"/>
        </a:p>
      </dgm:t>
    </dgm:pt>
    <dgm:pt modelId="{6803AE33-8C4D-49FF-A701-3AEB5FFD114C}">
      <dgm:prSet custT="1"/>
      <dgm:spPr>
        <a:solidFill>
          <a:schemeClr val="accent2"/>
        </a:solidFill>
        <a:ln>
          <a:noFill/>
        </a:ln>
      </dgm:spPr>
      <dgm:t>
        <a:bodyPr/>
        <a:lstStyle/>
        <a:p>
          <a:pPr rtl="0"/>
          <a:r>
            <a:rPr lang="en-US" sz="1800" b="1" dirty="0">
              <a:solidFill>
                <a:schemeClr val="tx1"/>
              </a:solidFill>
              <a:ea typeface="+mn-ea"/>
              <a:cs typeface="+mn-cs"/>
            </a:rPr>
            <a:t>Features</a:t>
          </a:r>
          <a:endParaRPr lang="en-US" sz="1800" b="1" dirty="0">
            <a:solidFill>
              <a:schemeClr val="tx1"/>
            </a:solidFill>
          </a:endParaRPr>
        </a:p>
      </dgm:t>
    </dgm:pt>
    <dgm:pt modelId="{71CB2A66-749B-4C8F-9BAC-3469E95A323C}" type="parTrans" cxnId="{B3A9A309-4955-47E0-A62F-54101AE9EF22}">
      <dgm:prSet/>
      <dgm:spPr/>
      <dgm:t>
        <a:bodyPr/>
        <a:lstStyle/>
        <a:p>
          <a:endParaRPr lang="en-US"/>
        </a:p>
      </dgm:t>
    </dgm:pt>
    <dgm:pt modelId="{0BE976F9-0D26-497C-8000-721D61B1AB27}" type="sibTrans" cxnId="{B3A9A309-4955-47E0-A62F-54101AE9EF22}">
      <dgm:prSet/>
      <dgm:spPr/>
      <dgm:t>
        <a:bodyPr/>
        <a:lstStyle/>
        <a:p>
          <a:endParaRPr lang="en-US"/>
        </a:p>
      </dgm:t>
    </dgm:pt>
    <dgm:pt modelId="{17DD9A22-3560-4887-9CD0-4328EC1893F2}">
      <dgm:prSet custT="1"/>
      <dgm:spPr/>
      <dgm:t>
        <a:bodyPr tIns="548640"/>
        <a:lstStyle/>
        <a:p>
          <a:pPr rtl="0"/>
          <a:r>
            <a:rPr lang="en-US" sz="1600" dirty="0"/>
            <a:t>Extremely Responsive Code across all the platforms, and devices.</a:t>
          </a:r>
        </a:p>
      </dgm:t>
    </dgm:pt>
    <dgm:pt modelId="{6CDBEF9D-8BB3-417C-B64A-90A621C2D4D1}" type="parTrans" cxnId="{F3F11361-EABA-447A-BD1F-C1C7849D2FC0}">
      <dgm:prSet/>
      <dgm:spPr/>
      <dgm:t>
        <a:bodyPr/>
        <a:lstStyle/>
        <a:p>
          <a:endParaRPr lang="en-US"/>
        </a:p>
      </dgm:t>
    </dgm:pt>
    <dgm:pt modelId="{68E9A712-056F-47F4-B65E-C6230D7C168B}" type="sibTrans" cxnId="{F3F11361-EABA-447A-BD1F-C1C7849D2FC0}">
      <dgm:prSet/>
      <dgm:spPr/>
      <dgm:t>
        <a:bodyPr/>
        <a:lstStyle/>
        <a:p>
          <a:endParaRPr lang="en-US"/>
        </a:p>
      </dgm:t>
    </dgm:pt>
    <dgm:pt modelId="{D5BDCD57-3FE2-4364-8697-EF0B3F551B8B}">
      <dgm:prSet custT="1"/>
      <dgm:spPr>
        <a:solidFill>
          <a:schemeClr val="accent2"/>
        </a:solidFill>
        <a:ln>
          <a:noFill/>
        </a:ln>
      </dgm:spPr>
      <dgm:t>
        <a:bodyPr/>
        <a:lstStyle/>
        <a:p>
          <a:pPr rtl="0"/>
          <a:r>
            <a:rPr lang="en-US" sz="1800" b="1" dirty="0">
              <a:solidFill>
                <a:schemeClr val="tx1"/>
              </a:solidFill>
              <a:ea typeface="+mn-ea"/>
              <a:cs typeface="+mn-cs"/>
            </a:rPr>
            <a:t>Future Scope..</a:t>
          </a:r>
          <a:endParaRPr lang="en-US" sz="1800" b="1" dirty="0">
            <a:solidFill>
              <a:schemeClr val="tx1"/>
            </a:solidFill>
          </a:endParaRPr>
        </a:p>
      </dgm:t>
    </dgm:pt>
    <dgm:pt modelId="{A770BF92-35AC-487F-A40C-40816D8005B1}" type="parTrans" cxnId="{867B387E-F046-467F-BB26-26F02B9A33D5}">
      <dgm:prSet/>
      <dgm:spPr/>
      <dgm:t>
        <a:bodyPr/>
        <a:lstStyle/>
        <a:p>
          <a:endParaRPr lang="en-US"/>
        </a:p>
      </dgm:t>
    </dgm:pt>
    <dgm:pt modelId="{3562BF13-FCE3-4E06-B80D-E18FA8FFCB30}" type="sibTrans" cxnId="{867B387E-F046-467F-BB26-26F02B9A33D5}">
      <dgm:prSet/>
      <dgm:spPr/>
      <dgm:t>
        <a:bodyPr/>
        <a:lstStyle/>
        <a:p>
          <a:endParaRPr lang="en-US"/>
        </a:p>
      </dgm:t>
    </dgm:pt>
    <dgm:pt modelId="{82650E3F-D6E2-4296-921D-7DB7037AB094}">
      <dgm:prSet custT="1"/>
      <dgm:spPr/>
      <dgm:t>
        <a:bodyPr tIns="731520"/>
        <a:lstStyle/>
        <a:p>
          <a:pPr rtl="0">
            <a:spcBef>
              <a:spcPts val="0"/>
            </a:spcBef>
          </a:pPr>
          <a:r>
            <a:rPr lang="en-US" sz="1600" dirty="0">
              <a:ea typeface="+mn-ea"/>
              <a:cs typeface="+mn-cs"/>
            </a:rPr>
            <a:t>To push it to AWS, and make it publicly live.</a:t>
          </a:r>
        </a:p>
      </dgm:t>
    </dgm:pt>
    <dgm:pt modelId="{DBD02D16-6447-4B3F-9162-19CEE4EAC286}" type="parTrans" cxnId="{349378A1-CC1D-4FEC-8461-BE0D39266705}">
      <dgm:prSet/>
      <dgm:spPr/>
      <dgm:t>
        <a:bodyPr/>
        <a:lstStyle/>
        <a:p>
          <a:endParaRPr lang="en-US"/>
        </a:p>
      </dgm:t>
    </dgm:pt>
    <dgm:pt modelId="{31C96943-601E-48F3-A1B6-1CE9BD7B88BA}" type="sibTrans" cxnId="{349378A1-CC1D-4FEC-8461-BE0D39266705}">
      <dgm:prSet/>
      <dgm:spPr/>
      <dgm:t>
        <a:bodyPr/>
        <a:lstStyle/>
        <a:p>
          <a:endParaRPr lang="en-US"/>
        </a:p>
      </dgm:t>
    </dgm:pt>
    <dgm:pt modelId="{83089046-291E-4C0A-BDEA-CE6BCA0DAF75}">
      <dgm:prSet custT="1"/>
      <dgm:spPr/>
      <dgm:t>
        <a:bodyPr tIns="731520"/>
        <a:lstStyle/>
        <a:p>
          <a:pPr rtl="0">
            <a:spcBef>
              <a:spcPts val="0"/>
            </a:spcBef>
          </a:pPr>
          <a:endParaRPr lang="en-US" sz="1600" dirty="0">
            <a:ea typeface="+mn-ea"/>
            <a:cs typeface="+mn-cs"/>
          </a:endParaRPr>
        </a:p>
      </dgm:t>
    </dgm:pt>
    <dgm:pt modelId="{258B5D1E-BBA4-4F7A-84CC-1B81D7862BC1}" type="parTrans" cxnId="{1626DFEA-B78F-45D2-9420-02FB6439E9E8}">
      <dgm:prSet/>
      <dgm:spPr/>
      <dgm:t>
        <a:bodyPr/>
        <a:lstStyle/>
        <a:p>
          <a:endParaRPr lang="en-US"/>
        </a:p>
      </dgm:t>
    </dgm:pt>
    <dgm:pt modelId="{50F3D728-0F7C-4F14-A909-A3BE291D085E}" type="sibTrans" cxnId="{1626DFEA-B78F-45D2-9420-02FB6439E9E8}">
      <dgm:prSet/>
      <dgm:spPr/>
      <dgm:t>
        <a:bodyPr/>
        <a:lstStyle/>
        <a:p>
          <a:endParaRPr lang="en-US"/>
        </a:p>
      </dgm:t>
    </dgm:pt>
    <dgm:pt modelId="{AFB0CF13-15D8-4021-903E-07B5DC64E5C3}">
      <dgm:prSet custT="1"/>
      <dgm:spPr/>
      <dgm:t>
        <a:bodyPr tIns="548640"/>
        <a:lstStyle/>
        <a:p>
          <a:pPr rtl="0"/>
          <a:r>
            <a:rPr lang="en-US" sz="1600" dirty="0"/>
            <a:t>Shapes Module [5], Shapes with Colors Module (3x5) =&gt; [15].</a:t>
          </a:r>
        </a:p>
      </dgm:t>
    </dgm:pt>
    <dgm:pt modelId="{26A5C8B3-016D-4CCB-86D6-CE0411D0C26E}" type="parTrans" cxnId="{467F96AA-5674-4149-9666-BF150BE727F8}">
      <dgm:prSet/>
      <dgm:spPr/>
      <dgm:t>
        <a:bodyPr/>
        <a:lstStyle/>
        <a:p>
          <a:endParaRPr lang="en-US"/>
        </a:p>
      </dgm:t>
    </dgm:pt>
    <dgm:pt modelId="{7BA3F628-E1B3-4A77-A4D1-A428BA499C6B}" type="sibTrans" cxnId="{467F96AA-5674-4149-9666-BF150BE727F8}">
      <dgm:prSet/>
      <dgm:spPr/>
      <dgm:t>
        <a:bodyPr/>
        <a:lstStyle/>
        <a:p>
          <a:endParaRPr lang="en-US"/>
        </a:p>
      </dgm:t>
    </dgm:pt>
    <dgm:pt modelId="{E4E553B3-D356-4826-833E-626606080AF9}">
      <dgm:prSet custT="1"/>
      <dgm:spPr/>
      <dgm:t>
        <a:bodyPr tIns="548640"/>
        <a:lstStyle/>
        <a:p>
          <a:pPr rtl="0"/>
          <a:r>
            <a:rPr lang="en-US" sz="1600" dirty="0"/>
            <a:t>Numbers Module (0-9) [9].</a:t>
          </a:r>
        </a:p>
      </dgm:t>
    </dgm:pt>
    <dgm:pt modelId="{79D72B4D-40EF-4B8B-8F30-C020B2A1E77B}" type="parTrans" cxnId="{3120559C-DE4B-4B94-A63A-33EDA5511BF1}">
      <dgm:prSet/>
      <dgm:spPr/>
      <dgm:t>
        <a:bodyPr/>
        <a:lstStyle/>
        <a:p>
          <a:endParaRPr lang="en-US"/>
        </a:p>
      </dgm:t>
    </dgm:pt>
    <dgm:pt modelId="{2F3360DA-8BEA-4CA8-BCC2-2C81F41EB814}" type="sibTrans" cxnId="{3120559C-DE4B-4B94-A63A-33EDA5511BF1}">
      <dgm:prSet/>
      <dgm:spPr/>
      <dgm:t>
        <a:bodyPr/>
        <a:lstStyle/>
        <a:p>
          <a:endParaRPr lang="en-US"/>
        </a:p>
      </dgm:t>
    </dgm:pt>
    <dgm:pt modelId="{A18AFA03-7DD1-43E3-8C7B-6950A172F524}">
      <dgm:prSet custT="1"/>
      <dgm:spPr/>
      <dgm:t>
        <a:bodyPr tIns="548640"/>
        <a:lstStyle/>
        <a:p>
          <a:pPr rtl="0"/>
          <a:r>
            <a:rPr lang="en-US" sz="1600" dirty="0"/>
            <a:t>Characters Module (A-Z) [26].</a:t>
          </a:r>
        </a:p>
      </dgm:t>
    </dgm:pt>
    <dgm:pt modelId="{F0069696-A4DA-41F9-B592-9B6FFF4EB394}" type="parTrans" cxnId="{58E57007-3D91-4D7C-A092-8AC77228FBCA}">
      <dgm:prSet/>
      <dgm:spPr/>
      <dgm:t>
        <a:bodyPr/>
        <a:lstStyle/>
        <a:p>
          <a:endParaRPr lang="en-US"/>
        </a:p>
      </dgm:t>
    </dgm:pt>
    <dgm:pt modelId="{D3FF0539-7710-4462-A032-4B065BF4FDEF}" type="sibTrans" cxnId="{58E57007-3D91-4D7C-A092-8AC77228FBCA}">
      <dgm:prSet/>
      <dgm:spPr/>
      <dgm:t>
        <a:bodyPr/>
        <a:lstStyle/>
        <a:p>
          <a:endParaRPr lang="en-US"/>
        </a:p>
      </dgm:t>
    </dgm:pt>
    <dgm:pt modelId="{FB5C537A-8761-425B-9CE5-BD476057A038}">
      <dgm:prSet custT="1"/>
      <dgm:spPr/>
      <dgm:t>
        <a:bodyPr tIns="548640"/>
        <a:lstStyle/>
        <a:p>
          <a:pPr rtl="0"/>
          <a:r>
            <a:rPr lang="en-US" sz="1600" dirty="0"/>
            <a:t>Out of all the 50 designs we created (), 45 of them passed, and 5 failed due inaccurate ROI because of low lighting, and noises in the images.</a:t>
          </a:r>
        </a:p>
      </dgm:t>
    </dgm:pt>
    <dgm:pt modelId="{53BF419A-B3CC-4FC1-A108-AA8994A6B86F}" type="parTrans" cxnId="{3DE097FD-159E-4199-93EB-5783874C2316}">
      <dgm:prSet/>
      <dgm:spPr/>
      <dgm:t>
        <a:bodyPr/>
        <a:lstStyle/>
        <a:p>
          <a:endParaRPr lang="en-US"/>
        </a:p>
      </dgm:t>
    </dgm:pt>
    <dgm:pt modelId="{FF3D0A1A-17C7-4558-826B-A125BB807034}" type="sibTrans" cxnId="{3DE097FD-159E-4199-93EB-5783874C2316}">
      <dgm:prSet/>
      <dgm:spPr/>
      <dgm:t>
        <a:bodyPr/>
        <a:lstStyle/>
        <a:p>
          <a:endParaRPr lang="en-US"/>
        </a:p>
      </dgm:t>
    </dgm:pt>
    <dgm:pt modelId="{B1354329-2A2F-4CC9-8CE2-3C11D97D0AA7}">
      <dgm:prSet custT="1"/>
      <dgm:spPr/>
      <dgm:t>
        <a:bodyPr tIns="731520"/>
        <a:lstStyle/>
        <a:p>
          <a:pPr rtl="0">
            <a:spcBef>
              <a:spcPts val="0"/>
            </a:spcBef>
          </a:pPr>
          <a:r>
            <a:rPr lang="en-US" sz="1600" dirty="0">
              <a:ea typeface="+mn-ea"/>
              <a:cs typeface="+mn-cs"/>
            </a:rPr>
            <a:t>Design a separate REACT NATIVE project, which can be almost similar to current website project. </a:t>
          </a:r>
        </a:p>
      </dgm:t>
    </dgm:pt>
    <dgm:pt modelId="{B1ECDAFB-F36B-4076-9509-F96C4A7B1337}" type="parTrans" cxnId="{074847F5-6882-49D4-AB10-B63E65EFE6E6}">
      <dgm:prSet/>
      <dgm:spPr/>
      <dgm:t>
        <a:bodyPr/>
        <a:lstStyle/>
        <a:p>
          <a:endParaRPr lang="en-US"/>
        </a:p>
      </dgm:t>
    </dgm:pt>
    <dgm:pt modelId="{253B43A5-5B13-4D69-919D-4B536D132A55}" type="sibTrans" cxnId="{074847F5-6882-49D4-AB10-B63E65EFE6E6}">
      <dgm:prSet/>
      <dgm:spPr/>
      <dgm:t>
        <a:bodyPr/>
        <a:lstStyle/>
        <a:p>
          <a:endParaRPr lang="en-US"/>
        </a:p>
      </dgm:t>
    </dgm:pt>
    <dgm:pt modelId="{01DD0F12-12F5-4D40-B8E1-50F8BA73202A}" type="pres">
      <dgm:prSet presAssocID="{B7B4D503-0B80-4460-922F-678D7B3B9A0D}" presName="linear" presStyleCnt="0">
        <dgm:presLayoutVars>
          <dgm:dir/>
          <dgm:animLvl val="lvl"/>
          <dgm:resizeHandles val="exact"/>
        </dgm:presLayoutVars>
      </dgm:prSet>
      <dgm:spPr/>
    </dgm:pt>
    <dgm:pt modelId="{709D80A6-72FB-4616-B5E3-B5DD741D5F23}" type="pres">
      <dgm:prSet presAssocID="{6803AE33-8C4D-49FF-A701-3AEB5FFD114C}" presName="parentLin" presStyleCnt="0"/>
      <dgm:spPr/>
    </dgm:pt>
    <dgm:pt modelId="{76495F65-323E-4916-B636-C8D6D15ABDE0}" type="pres">
      <dgm:prSet presAssocID="{6803AE33-8C4D-49FF-A701-3AEB5FFD114C}" presName="parentLeftMargin" presStyleLbl="node1" presStyleIdx="0" presStyleCnt="2"/>
      <dgm:spPr/>
    </dgm:pt>
    <dgm:pt modelId="{9D1AF6DF-8EBD-4BA9-AB1C-83666B416551}" type="pres">
      <dgm:prSet presAssocID="{6803AE33-8C4D-49FF-A701-3AEB5FFD114C}" presName="parentText" presStyleLbl="node1" presStyleIdx="0" presStyleCnt="2" custScaleY="106573">
        <dgm:presLayoutVars>
          <dgm:chMax val="0"/>
          <dgm:bulletEnabled val="1"/>
        </dgm:presLayoutVars>
      </dgm:prSet>
      <dgm:spPr>
        <a:prstGeom prst="rect">
          <a:avLst/>
        </a:prstGeom>
      </dgm:spPr>
    </dgm:pt>
    <dgm:pt modelId="{71934524-F682-452D-88D9-5DEC2E6B5015}" type="pres">
      <dgm:prSet presAssocID="{6803AE33-8C4D-49FF-A701-3AEB5FFD114C}" presName="negativeSpace" presStyleCnt="0"/>
      <dgm:spPr/>
    </dgm:pt>
    <dgm:pt modelId="{64F3F243-0CC4-4CEF-93F2-5776498F90DB}" type="pres">
      <dgm:prSet presAssocID="{6803AE33-8C4D-49FF-A701-3AEB5FFD114C}" presName="childText" presStyleLbl="alignAcc1" presStyleIdx="0" presStyleCnt="2" custScaleY="107060">
        <dgm:presLayoutVars>
          <dgm:bulletEnabled val="1"/>
        </dgm:presLayoutVars>
      </dgm:prSet>
      <dgm:spPr/>
    </dgm:pt>
    <dgm:pt modelId="{45C074A4-D50D-4582-A1CA-82DFC52CD331}" type="pres">
      <dgm:prSet presAssocID="{0BE976F9-0D26-497C-8000-721D61B1AB27}" presName="spaceBetweenRectangles" presStyleCnt="0"/>
      <dgm:spPr/>
    </dgm:pt>
    <dgm:pt modelId="{E4533D0C-9DAF-48DA-84A6-520527060381}" type="pres">
      <dgm:prSet presAssocID="{D5BDCD57-3FE2-4364-8697-EF0B3F551B8B}" presName="parentLin" presStyleCnt="0"/>
      <dgm:spPr/>
    </dgm:pt>
    <dgm:pt modelId="{A4395476-9DE8-4F6F-8320-3E3F1F0BB7B7}" type="pres">
      <dgm:prSet presAssocID="{D5BDCD57-3FE2-4364-8697-EF0B3F551B8B}" presName="parentLeftMargin" presStyleLbl="node1" presStyleIdx="0" presStyleCnt="2"/>
      <dgm:spPr/>
    </dgm:pt>
    <dgm:pt modelId="{D2B8060E-5C25-48B8-8A2C-C7E31B9A4C0B}" type="pres">
      <dgm:prSet presAssocID="{D5BDCD57-3FE2-4364-8697-EF0B3F551B8B}" presName="parentText" presStyleLbl="node1" presStyleIdx="1" presStyleCnt="2">
        <dgm:presLayoutVars>
          <dgm:chMax val="0"/>
          <dgm:bulletEnabled val="1"/>
        </dgm:presLayoutVars>
      </dgm:prSet>
      <dgm:spPr>
        <a:prstGeom prst="rect">
          <a:avLst/>
        </a:prstGeom>
      </dgm:spPr>
    </dgm:pt>
    <dgm:pt modelId="{34E5DCBF-B6A4-4E52-90C6-8639E330299B}" type="pres">
      <dgm:prSet presAssocID="{D5BDCD57-3FE2-4364-8697-EF0B3F551B8B}" presName="negativeSpace" presStyleCnt="0"/>
      <dgm:spPr/>
    </dgm:pt>
    <dgm:pt modelId="{84309B57-9335-4504-ADE7-0F6F02733EE1}" type="pres">
      <dgm:prSet presAssocID="{D5BDCD57-3FE2-4364-8697-EF0B3F551B8B}" presName="childText" presStyleLbl="alignAcc1" presStyleIdx="1" presStyleCnt="2">
        <dgm:presLayoutVars>
          <dgm:bulletEnabled val="1"/>
        </dgm:presLayoutVars>
      </dgm:prSet>
      <dgm:spPr/>
    </dgm:pt>
  </dgm:ptLst>
  <dgm:cxnLst>
    <dgm:cxn modelId="{58E57007-3D91-4D7C-A092-8AC77228FBCA}" srcId="{6803AE33-8C4D-49FF-A701-3AEB5FFD114C}" destId="{A18AFA03-7DD1-43E3-8C7B-6950A172F524}" srcOrd="2" destOrd="0" parTransId="{F0069696-A4DA-41F9-B592-9B6FFF4EB394}" sibTransId="{D3FF0539-7710-4462-A032-4B065BF4FDEF}"/>
    <dgm:cxn modelId="{B3A9A309-4955-47E0-A62F-54101AE9EF22}" srcId="{B7B4D503-0B80-4460-922F-678D7B3B9A0D}" destId="{6803AE33-8C4D-49FF-A701-3AEB5FFD114C}" srcOrd="0" destOrd="0" parTransId="{71CB2A66-749B-4C8F-9BAC-3469E95A323C}" sibTransId="{0BE976F9-0D26-497C-8000-721D61B1AB27}"/>
    <dgm:cxn modelId="{DD525215-D2F0-4809-819A-7302E4194AD9}" type="presOf" srcId="{D5BDCD57-3FE2-4364-8697-EF0B3F551B8B}" destId="{D2B8060E-5C25-48B8-8A2C-C7E31B9A4C0B}" srcOrd="1" destOrd="0" presId="urn:microsoft.com/office/officeart/2005/8/layout/list1#2"/>
    <dgm:cxn modelId="{C4F8DD1B-633C-46F6-80C7-69AF8D087DC9}" type="presOf" srcId="{6803AE33-8C4D-49FF-A701-3AEB5FFD114C}" destId="{76495F65-323E-4916-B636-C8D6D15ABDE0}" srcOrd="0" destOrd="0" presId="urn:microsoft.com/office/officeart/2005/8/layout/list1#2"/>
    <dgm:cxn modelId="{5805AD22-362A-4090-939F-1078228FD9BE}" type="presOf" srcId="{82650E3F-D6E2-4296-921D-7DB7037AB094}" destId="{84309B57-9335-4504-ADE7-0F6F02733EE1}" srcOrd="0" destOrd="0" presId="urn:microsoft.com/office/officeart/2005/8/layout/list1#2"/>
    <dgm:cxn modelId="{0AC8452A-A345-41EB-9FEF-A7EBCE00AFCD}" type="presOf" srcId="{A18AFA03-7DD1-43E3-8C7B-6950A172F524}" destId="{64F3F243-0CC4-4CEF-93F2-5776498F90DB}" srcOrd="0" destOrd="2" presId="urn:microsoft.com/office/officeart/2005/8/layout/list1#2"/>
    <dgm:cxn modelId="{78700935-61A9-4C9A-A00B-B00567B006CC}" type="presOf" srcId="{17DD9A22-3560-4887-9CD0-4328EC1893F2}" destId="{64F3F243-0CC4-4CEF-93F2-5776498F90DB}" srcOrd="0" destOrd="3" presId="urn:microsoft.com/office/officeart/2005/8/layout/list1#2"/>
    <dgm:cxn modelId="{F3F11361-EABA-447A-BD1F-C1C7849D2FC0}" srcId="{6803AE33-8C4D-49FF-A701-3AEB5FFD114C}" destId="{17DD9A22-3560-4887-9CD0-4328EC1893F2}" srcOrd="3" destOrd="0" parTransId="{6CDBEF9D-8BB3-417C-B64A-90A621C2D4D1}" sibTransId="{68E9A712-056F-47F4-B65E-C6230D7C168B}"/>
    <dgm:cxn modelId="{A75EDA4B-E70E-495D-8873-77FC84ED1E03}" type="presOf" srcId="{D5BDCD57-3FE2-4364-8697-EF0B3F551B8B}" destId="{A4395476-9DE8-4F6F-8320-3E3F1F0BB7B7}" srcOrd="0" destOrd="0" presId="urn:microsoft.com/office/officeart/2005/8/layout/list1#2"/>
    <dgm:cxn modelId="{867B387E-F046-467F-BB26-26F02B9A33D5}" srcId="{B7B4D503-0B80-4460-922F-678D7B3B9A0D}" destId="{D5BDCD57-3FE2-4364-8697-EF0B3F551B8B}" srcOrd="1" destOrd="0" parTransId="{A770BF92-35AC-487F-A40C-40816D8005B1}" sibTransId="{3562BF13-FCE3-4E06-B80D-E18FA8FFCB30}"/>
    <dgm:cxn modelId="{AA74BB7E-41ED-475A-AABD-9770BBD3959A}" type="presOf" srcId="{AFB0CF13-15D8-4021-903E-07B5DC64E5C3}" destId="{64F3F243-0CC4-4CEF-93F2-5776498F90DB}" srcOrd="0" destOrd="0" presId="urn:microsoft.com/office/officeart/2005/8/layout/list1#2"/>
    <dgm:cxn modelId="{D63EB17F-5D62-4114-ADF7-640BD0CDE95D}" type="presOf" srcId="{83089046-291E-4C0A-BDEA-CE6BCA0DAF75}" destId="{84309B57-9335-4504-ADE7-0F6F02733EE1}" srcOrd="0" destOrd="2" presId="urn:microsoft.com/office/officeart/2005/8/layout/list1#2"/>
    <dgm:cxn modelId="{3120559C-DE4B-4B94-A63A-33EDA5511BF1}" srcId="{6803AE33-8C4D-49FF-A701-3AEB5FFD114C}" destId="{E4E553B3-D356-4826-833E-626606080AF9}" srcOrd="1" destOrd="0" parTransId="{79D72B4D-40EF-4B8B-8F30-C020B2A1E77B}" sibTransId="{2F3360DA-8BEA-4CA8-BCC2-2C81F41EB814}"/>
    <dgm:cxn modelId="{349378A1-CC1D-4FEC-8461-BE0D39266705}" srcId="{D5BDCD57-3FE2-4364-8697-EF0B3F551B8B}" destId="{82650E3F-D6E2-4296-921D-7DB7037AB094}" srcOrd="0" destOrd="0" parTransId="{DBD02D16-6447-4B3F-9162-19CEE4EAC286}" sibTransId="{31C96943-601E-48F3-A1B6-1CE9BD7B88BA}"/>
    <dgm:cxn modelId="{467F96AA-5674-4149-9666-BF150BE727F8}" srcId="{6803AE33-8C4D-49FF-A701-3AEB5FFD114C}" destId="{AFB0CF13-15D8-4021-903E-07B5DC64E5C3}" srcOrd="0" destOrd="0" parTransId="{26A5C8B3-016D-4CCB-86D6-CE0411D0C26E}" sibTransId="{7BA3F628-E1B3-4A77-A4D1-A428BA499C6B}"/>
    <dgm:cxn modelId="{D795C8AB-7EEC-40D3-B7BE-57B30D444914}" type="presOf" srcId="{B1354329-2A2F-4CC9-8CE2-3C11D97D0AA7}" destId="{84309B57-9335-4504-ADE7-0F6F02733EE1}" srcOrd="0" destOrd="1" presId="urn:microsoft.com/office/officeart/2005/8/layout/list1#2"/>
    <dgm:cxn modelId="{4D6E89C9-C080-4BD1-B55F-E2F52FC6F747}" type="presOf" srcId="{E4E553B3-D356-4826-833E-626606080AF9}" destId="{64F3F243-0CC4-4CEF-93F2-5776498F90DB}" srcOrd="0" destOrd="1" presId="urn:microsoft.com/office/officeart/2005/8/layout/list1#2"/>
    <dgm:cxn modelId="{5DA867DB-4E75-42E6-8B5A-1F2B65992BA7}" type="presOf" srcId="{B7B4D503-0B80-4460-922F-678D7B3B9A0D}" destId="{01DD0F12-12F5-4D40-B8E1-50F8BA73202A}" srcOrd="0" destOrd="0" presId="urn:microsoft.com/office/officeart/2005/8/layout/list1#2"/>
    <dgm:cxn modelId="{1D7A2BE2-7B6A-4A25-9132-CFD9B8EADD57}" type="presOf" srcId="{6803AE33-8C4D-49FF-A701-3AEB5FFD114C}" destId="{9D1AF6DF-8EBD-4BA9-AB1C-83666B416551}" srcOrd="1" destOrd="0" presId="urn:microsoft.com/office/officeart/2005/8/layout/list1#2"/>
    <dgm:cxn modelId="{1825D9E5-632F-4936-8E96-11DA42E72DF8}" type="presOf" srcId="{FB5C537A-8761-425B-9CE5-BD476057A038}" destId="{64F3F243-0CC4-4CEF-93F2-5776498F90DB}" srcOrd="0" destOrd="4" presId="urn:microsoft.com/office/officeart/2005/8/layout/list1#2"/>
    <dgm:cxn modelId="{1626DFEA-B78F-45D2-9420-02FB6439E9E8}" srcId="{D5BDCD57-3FE2-4364-8697-EF0B3F551B8B}" destId="{83089046-291E-4C0A-BDEA-CE6BCA0DAF75}" srcOrd="2" destOrd="0" parTransId="{258B5D1E-BBA4-4F7A-84CC-1B81D7862BC1}" sibTransId="{50F3D728-0F7C-4F14-A909-A3BE291D085E}"/>
    <dgm:cxn modelId="{074847F5-6882-49D4-AB10-B63E65EFE6E6}" srcId="{D5BDCD57-3FE2-4364-8697-EF0B3F551B8B}" destId="{B1354329-2A2F-4CC9-8CE2-3C11D97D0AA7}" srcOrd="1" destOrd="0" parTransId="{B1ECDAFB-F36B-4076-9509-F96C4A7B1337}" sibTransId="{253B43A5-5B13-4D69-919D-4B536D132A55}"/>
    <dgm:cxn modelId="{3DE097FD-159E-4199-93EB-5783874C2316}" srcId="{6803AE33-8C4D-49FF-A701-3AEB5FFD114C}" destId="{FB5C537A-8761-425B-9CE5-BD476057A038}" srcOrd="4" destOrd="0" parTransId="{53BF419A-B3CC-4FC1-A108-AA8994A6B86F}" sibTransId="{FF3D0A1A-17C7-4558-826B-A125BB807034}"/>
    <dgm:cxn modelId="{E8FACF29-A080-43EA-A24C-36203ACD16AF}" type="presParOf" srcId="{01DD0F12-12F5-4D40-B8E1-50F8BA73202A}" destId="{709D80A6-72FB-4616-B5E3-B5DD741D5F23}" srcOrd="0" destOrd="0" presId="urn:microsoft.com/office/officeart/2005/8/layout/list1#2"/>
    <dgm:cxn modelId="{D5AC9829-7D23-48AB-A1FA-B10BC712696F}" type="presParOf" srcId="{709D80A6-72FB-4616-B5E3-B5DD741D5F23}" destId="{76495F65-323E-4916-B636-C8D6D15ABDE0}" srcOrd="0" destOrd="0" presId="urn:microsoft.com/office/officeart/2005/8/layout/list1#2"/>
    <dgm:cxn modelId="{E4FB87D9-2239-4995-ADCD-5D035A32B7B9}" type="presParOf" srcId="{709D80A6-72FB-4616-B5E3-B5DD741D5F23}" destId="{9D1AF6DF-8EBD-4BA9-AB1C-83666B416551}" srcOrd="1" destOrd="0" presId="urn:microsoft.com/office/officeart/2005/8/layout/list1#2"/>
    <dgm:cxn modelId="{46EF3E35-3450-47F2-BD9C-B2CCC739075B}" type="presParOf" srcId="{01DD0F12-12F5-4D40-B8E1-50F8BA73202A}" destId="{71934524-F682-452D-88D9-5DEC2E6B5015}" srcOrd="1" destOrd="0" presId="urn:microsoft.com/office/officeart/2005/8/layout/list1#2"/>
    <dgm:cxn modelId="{0A4394F6-AA9F-4CF2-A224-5C15EF526B4B}" type="presParOf" srcId="{01DD0F12-12F5-4D40-B8E1-50F8BA73202A}" destId="{64F3F243-0CC4-4CEF-93F2-5776498F90DB}" srcOrd="2" destOrd="0" presId="urn:microsoft.com/office/officeart/2005/8/layout/list1#2"/>
    <dgm:cxn modelId="{ED135B40-356E-4E87-834F-E4667140293C}" type="presParOf" srcId="{01DD0F12-12F5-4D40-B8E1-50F8BA73202A}" destId="{45C074A4-D50D-4582-A1CA-82DFC52CD331}" srcOrd="3" destOrd="0" presId="urn:microsoft.com/office/officeart/2005/8/layout/list1#2"/>
    <dgm:cxn modelId="{39237F93-CADE-4527-9432-40F20720201F}" type="presParOf" srcId="{01DD0F12-12F5-4D40-B8E1-50F8BA73202A}" destId="{E4533D0C-9DAF-48DA-84A6-520527060381}" srcOrd="4" destOrd="0" presId="urn:microsoft.com/office/officeart/2005/8/layout/list1#2"/>
    <dgm:cxn modelId="{DA6071B9-2FC0-4CD8-B4DB-36F3A8F22C82}" type="presParOf" srcId="{E4533D0C-9DAF-48DA-84A6-520527060381}" destId="{A4395476-9DE8-4F6F-8320-3E3F1F0BB7B7}" srcOrd="0" destOrd="0" presId="urn:microsoft.com/office/officeart/2005/8/layout/list1#2"/>
    <dgm:cxn modelId="{3D0D1DEF-9B7D-495A-B683-B026F4CE7768}" type="presParOf" srcId="{E4533D0C-9DAF-48DA-84A6-520527060381}" destId="{D2B8060E-5C25-48B8-8A2C-C7E31B9A4C0B}" srcOrd="1" destOrd="0" presId="urn:microsoft.com/office/officeart/2005/8/layout/list1#2"/>
    <dgm:cxn modelId="{0D581D70-78B9-474C-8132-8D741CA27F73}" type="presParOf" srcId="{01DD0F12-12F5-4D40-B8E1-50F8BA73202A}" destId="{34E5DCBF-B6A4-4E52-90C6-8639E330299B}" srcOrd="5" destOrd="0" presId="urn:microsoft.com/office/officeart/2005/8/layout/list1#2"/>
    <dgm:cxn modelId="{F0BEDFB6-86B6-479B-84A7-64F458E5212E}" type="presParOf" srcId="{01DD0F12-12F5-4D40-B8E1-50F8BA73202A}" destId="{84309B57-9335-4504-ADE7-0F6F02733EE1}" srcOrd="6"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3F243-0CC4-4CEF-93F2-5776498F90DB}">
      <dsp:nvSpPr>
        <dsp:cNvPr id="0" name=""/>
        <dsp:cNvSpPr/>
      </dsp:nvSpPr>
      <dsp:spPr>
        <a:xfrm>
          <a:off x="0" y="324440"/>
          <a:ext cx="7810500" cy="224263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548640" rIns="60618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Shapes Module [5], Shapes with Colors Module (3x5) =&gt; [15].</a:t>
          </a:r>
        </a:p>
        <a:p>
          <a:pPr marL="171450" lvl="1" indent="-171450" algn="l" defTabSz="711200" rtl="0">
            <a:lnSpc>
              <a:spcPct val="90000"/>
            </a:lnSpc>
            <a:spcBef>
              <a:spcPct val="0"/>
            </a:spcBef>
            <a:spcAft>
              <a:spcPct val="15000"/>
            </a:spcAft>
            <a:buChar char="•"/>
          </a:pPr>
          <a:r>
            <a:rPr lang="en-US" sz="1600" kern="1200" dirty="0"/>
            <a:t>Numbers Module (0-9) [9].</a:t>
          </a:r>
        </a:p>
        <a:p>
          <a:pPr marL="171450" lvl="1" indent="-171450" algn="l" defTabSz="711200" rtl="0">
            <a:lnSpc>
              <a:spcPct val="90000"/>
            </a:lnSpc>
            <a:spcBef>
              <a:spcPct val="0"/>
            </a:spcBef>
            <a:spcAft>
              <a:spcPct val="15000"/>
            </a:spcAft>
            <a:buChar char="•"/>
          </a:pPr>
          <a:r>
            <a:rPr lang="en-US" sz="1600" kern="1200" dirty="0"/>
            <a:t>Characters Module (A-Z) [26].</a:t>
          </a:r>
        </a:p>
        <a:p>
          <a:pPr marL="171450" lvl="1" indent="-171450" algn="l" defTabSz="711200" rtl="0">
            <a:lnSpc>
              <a:spcPct val="90000"/>
            </a:lnSpc>
            <a:spcBef>
              <a:spcPct val="0"/>
            </a:spcBef>
            <a:spcAft>
              <a:spcPct val="15000"/>
            </a:spcAft>
            <a:buChar char="•"/>
          </a:pPr>
          <a:r>
            <a:rPr lang="en-US" sz="1600" kern="1200" dirty="0"/>
            <a:t>Extremely Responsive Code across all the platforms, and devices.</a:t>
          </a:r>
        </a:p>
        <a:p>
          <a:pPr marL="171450" lvl="1" indent="-171450" algn="l" defTabSz="711200" rtl="0">
            <a:lnSpc>
              <a:spcPct val="90000"/>
            </a:lnSpc>
            <a:spcBef>
              <a:spcPct val="0"/>
            </a:spcBef>
            <a:spcAft>
              <a:spcPct val="15000"/>
            </a:spcAft>
            <a:buChar char="•"/>
          </a:pPr>
          <a:r>
            <a:rPr lang="en-US" sz="1600" kern="1200" dirty="0"/>
            <a:t>Out of all the 50 designs we created (), 45 of them passed, and 5 failed due inaccurate ROI because of low lighting, and noises in the images.</a:t>
          </a:r>
        </a:p>
      </dsp:txBody>
      <dsp:txXfrm>
        <a:off x="0" y="324440"/>
        <a:ext cx="7810500" cy="2242639"/>
      </dsp:txXfrm>
    </dsp:sp>
    <dsp:sp modelId="{9D1AF6DF-8EBD-4BA9-AB1C-83666B416551}">
      <dsp:nvSpPr>
        <dsp:cNvPr id="0" name=""/>
        <dsp:cNvSpPr/>
      </dsp:nvSpPr>
      <dsp:spPr>
        <a:xfrm>
          <a:off x="390525" y="7133"/>
          <a:ext cx="5467350" cy="597746"/>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Features</a:t>
          </a:r>
          <a:endParaRPr lang="en-US" sz="1800" b="1" kern="1200" dirty="0">
            <a:solidFill>
              <a:schemeClr val="tx1"/>
            </a:solidFill>
          </a:endParaRPr>
        </a:p>
      </dsp:txBody>
      <dsp:txXfrm>
        <a:off x="390525" y="7133"/>
        <a:ext cx="5467350" cy="597746"/>
      </dsp:txXfrm>
    </dsp:sp>
    <dsp:sp modelId="{84309B57-9335-4504-ADE7-0F6F02733EE1}">
      <dsp:nvSpPr>
        <dsp:cNvPr id="0" name=""/>
        <dsp:cNvSpPr/>
      </dsp:nvSpPr>
      <dsp:spPr>
        <a:xfrm>
          <a:off x="0" y="2950119"/>
          <a:ext cx="7810500" cy="17655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731520" rIns="60618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ea typeface="+mn-ea"/>
              <a:cs typeface="+mn-cs"/>
            </a:rPr>
            <a:t>To push it to AWS, and make it publicly live.</a:t>
          </a:r>
        </a:p>
        <a:p>
          <a:pPr marL="171450" lvl="1" indent="-171450" algn="l" defTabSz="711200" rtl="0">
            <a:lnSpc>
              <a:spcPct val="90000"/>
            </a:lnSpc>
            <a:spcBef>
              <a:spcPct val="0"/>
            </a:spcBef>
            <a:spcAft>
              <a:spcPct val="15000"/>
            </a:spcAft>
            <a:buChar char="•"/>
          </a:pPr>
          <a:r>
            <a:rPr lang="en-US" sz="1600" kern="1200" dirty="0">
              <a:ea typeface="+mn-ea"/>
              <a:cs typeface="+mn-cs"/>
            </a:rPr>
            <a:t>Design a separate REACT NATIVE project, which can be almost similar to current website project. </a:t>
          </a:r>
        </a:p>
        <a:p>
          <a:pPr marL="171450" lvl="1" indent="-171450" algn="l" defTabSz="711200" rtl="0">
            <a:lnSpc>
              <a:spcPct val="90000"/>
            </a:lnSpc>
            <a:spcBef>
              <a:spcPct val="0"/>
            </a:spcBef>
            <a:spcAft>
              <a:spcPct val="15000"/>
            </a:spcAft>
            <a:buChar char="•"/>
          </a:pPr>
          <a:endParaRPr lang="en-US" sz="1600" kern="1200" dirty="0">
            <a:ea typeface="+mn-ea"/>
            <a:cs typeface="+mn-cs"/>
          </a:endParaRPr>
        </a:p>
      </dsp:txBody>
      <dsp:txXfrm>
        <a:off x="0" y="2950119"/>
        <a:ext cx="7810500" cy="1765575"/>
      </dsp:txXfrm>
    </dsp:sp>
    <dsp:sp modelId="{D2B8060E-5C25-48B8-8A2C-C7E31B9A4C0B}">
      <dsp:nvSpPr>
        <dsp:cNvPr id="0" name=""/>
        <dsp:cNvSpPr/>
      </dsp:nvSpPr>
      <dsp:spPr>
        <a:xfrm>
          <a:off x="390525" y="2669679"/>
          <a:ext cx="5467350" cy="560880"/>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Future Scope..</a:t>
          </a:r>
          <a:endParaRPr lang="en-US" sz="1800" b="1" kern="1200" dirty="0">
            <a:solidFill>
              <a:schemeClr val="tx1"/>
            </a:solidFill>
          </a:endParaRPr>
        </a:p>
      </dsp:txBody>
      <dsp:txXfrm>
        <a:off x="390525" y="2669679"/>
        <a:ext cx="5467350" cy="560880"/>
      </dsp:txXfrm>
    </dsp:sp>
  </dsp:spTree>
</dsp:drawing>
</file>

<file path=ppt/diagrams/layout1.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9"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11/30/2020</a:t>
            </a:fld>
            <a:endParaRPr lang="en-US"/>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11/30/2020</a:t>
            </a:fld>
            <a:endParaRPr lang="en-US" sz="100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5791200" y="173195"/>
            <a:ext cx="2355056" cy="301752"/>
          </a:xfrm>
        </p:spPr>
        <p:txBody>
          <a:bodyPr/>
          <a:lstStyle/>
          <a:p>
            <a:r>
              <a:rPr lang="en-US"/>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tastudents/ShapeRecipe.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Samples-of-all-letters-and-digits-in-the-EMNIST-dataset_fig2_33495757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simonwenkel.com/2019/07/16/exploring-EMNIST.html" TargetMode="External"/><Relationship Id="rId4" Type="http://schemas.openxmlformats.org/officeDocument/2006/relationships/hyperlink" Target="https://www.researchgate.net/figure/An-example-of-histogram-oriented-gradient-features-6-applied-to-digit-recognition_fig2_320410861%20%5b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581400" y="609600"/>
            <a:ext cx="5326856" cy="1425577"/>
          </a:xfrm>
          <a:solidFill>
            <a:srgbClr val="000000">
              <a:alpha val="40000"/>
            </a:srgbClr>
          </a:solidFill>
        </p:spPr>
        <p:txBody>
          <a:bodyPr/>
          <a:lstStyle/>
          <a:p>
            <a:pPr algn="ctr"/>
            <a:r>
              <a:rPr lang="en-US" dirty="0">
                <a:solidFill>
                  <a:schemeClr val="tx1"/>
                </a:solidFill>
              </a:rPr>
              <a:t>Final </a:t>
            </a:r>
            <a:br>
              <a:rPr lang="en-US" dirty="0">
                <a:solidFill>
                  <a:schemeClr val="tx1"/>
                </a:solidFill>
              </a:rPr>
            </a:br>
            <a:r>
              <a:rPr lang="en-US" b="0" dirty="0">
                <a:solidFill>
                  <a:schemeClr val="tx1"/>
                </a:solidFill>
              </a:rPr>
              <a:t>Presentation</a:t>
            </a:r>
          </a:p>
        </p:txBody>
      </p:sp>
      <p:sp>
        <p:nvSpPr>
          <p:cNvPr id="3" name="Rectangle 2"/>
          <p:cNvSpPr>
            <a:spLocks noGrp="1"/>
          </p:cNvSpPr>
          <p:nvPr>
            <p:ph type="subTitle" idx="1"/>
          </p:nvPr>
        </p:nvSpPr>
        <p:spPr>
          <a:xfrm>
            <a:off x="4648200" y="5029200"/>
            <a:ext cx="4260056" cy="1560534"/>
          </a:xfrm>
        </p:spPr>
        <p:txBody>
          <a:bodyPr>
            <a:normAutofit lnSpcReduction="10000"/>
          </a:bodyPr>
          <a:lstStyle/>
          <a:p>
            <a:pPr algn="ctr"/>
            <a:r>
              <a:rPr lang="en-US"/>
              <a:t>CSE-6324-001 TEAM 1</a:t>
            </a:r>
          </a:p>
          <a:p>
            <a:pPr algn="ctr"/>
            <a:r>
              <a:rPr lang="en-US" sz="2400"/>
              <a:t>Harsh Chaludia</a:t>
            </a:r>
          </a:p>
          <a:p>
            <a:pPr algn="ctr"/>
            <a:r>
              <a:rPr lang="en-US" sz="2400"/>
              <a:t>Deep Patel</a:t>
            </a:r>
            <a:r>
              <a:rPr lang="en-US"/>
              <a:t> </a:t>
            </a:r>
          </a:p>
        </p:txBody>
      </p:sp>
      <p:sp>
        <p:nvSpPr>
          <p:cNvPr id="4" name="Rectangle 2">
            <a:extLst>
              <a:ext uri="{FF2B5EF4-FFF2-40B4-BE49-F238E27FC236}">
                <a16:creationId xmlns:a16="http://schemas.microsoft.com/office/drawing/2014/main" id="{C44EF638-0C57-45EB-9B93-5CD0BDABFEE7}"/>
              </a:ext>
            </a:extLst>
          </p:cNvPr>
          <p:cNvSpPr txBox="1">
            <a:spLocks/>
          </p:cNvSpPr>
          <p:nvPr/>
        </p:nvSpPr>
        <p:spPr>
          <a:xfrm>
            <a:off x="3429000" y="3657600"/>
            <a:ext cx="6012656" cy="609600"/>
          </a:xfrm>
          <a:prstGeom prst="rect">
            <a:avLst/>
          </a:prstGeom>
          <a:noFill/>
        </p:spPr>
        <p:txBody>
          <a:bodyPr vert="horz" anchor="t">
            <a:normAutofit/>
          </a:bodyPr>
          <a:lstStyle>
            <a:lvl1pPr marL="0" marR="36576" indent="0" algn="l" rtl="0" eaLnBrk="1" latinLnBrk="0" hangingPunct="1">
              <a:spcBef>
                <a:spcPts val="0"/>
              </a:spcBef>
              <a:spcAft>
                <a:spcPts val="1000"/>
              </a:spcAft>
              <a:buClr>
                <a:schemeClr val="accent1"/>
              </a:buClr>
              <a:buSzPct val="80000"/>
              <a:buFont typeface="Arial" panose="020B0604020202020204" pitchFamily="34" charset="0"/>
              <a:buNone/>
              <a:defRPr sz="2800" kern="1200">
                <a:ln>
                  <a:noFill/>
                </a:ln>
                <a:solidFill>
                  <a:schemeClr val="bg2">
                    <a:lumMod val="75000"/>
                    <a:lumOff val="25000"/>
                  </a:schemeClr>
                </a:solidFill>
                <a:latin typeface="+mn-lt"/>
                <a:ea typeface="+mn-ea"/>
                <a:cs typeface="+mn-cs"/>
              </a:defRPr>
            </a:lvl1pPr>
            <a:lvl2pPr marL="457200" indent="0" algn="ctr"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914400" indent="0" algn="ctr"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3716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8288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9pPr>
          </a:lstStyle>
          <a:p>
            <a:pPr algn="ctr"/>
            <a:r>
              <a:rPr lang="en-US" dirty="0"/>
              <a:t>GUI Automation using OpenCV</a:t>
            </a:r>
          </a:p>
        </p:txBody>
      </p:sp>
      <p:sp>
        <p:nvSpPr>
          <p:cNvPr id="6" name="TextBox 5">
            <a:extLst>
              <a:ext uri="{FF2B5EF4-FFF2-40B4-BE49-F238E27FC236}">
                <a16:creationId xmlns:a16="http://schemas.microsoft.com/office/drawing/2014/main" id="{E19D1AEE-7ADC-4D0B-A2C6-9C25D005938D}"/>
              </a:ext>
            </a:extLst>
          </p:cNvPr>
          <p:cNvSpPr txBox="1"/>
          <p:nvPr/>
        </p:nvSpPr>
        <p:spPr>
          <a:xfrm>
            <a:off x="3810000" y="4191000"/>
            <a:ext cx="5334000" cy="369332"/>
          </a:xfrm>
          <a:prstGeom prst="rect">
            <a:avLst/>
          </a:prstGeom>
          <a:noFill/>
        </p:spPr>
        <p:txBody>
          <a:bodyPr wrap="square" lIns="91440" tIns="45720" rIns="91440" bIns="45720" anchor="t">
            <a:spAutoFit/>
          </a:bodyPr>
          <a:lstStyle/>
          <a:p>
            <a:r>
              <a:rPr lang="en-US" dirty="0">
                <a:solidFill>
                  <a:schemeClr val="bg1"/>
                </a:solidFill>
                <a:hlinkClick r:id="rId3"/>
              </a:rPr>
              <a:t>https://github.com/utastudents/ShapeRecipe.git</a:t>
            </a:r>
          </a:p>
        </p:txBody>
      </p:sp>
      <p:sp>
        <p:nvSpPr>
          <p:cNvPr id="7" name="Slide Number Placeholder 5">
            <a:extLst>
              <a:ext uri="{FF2B5EF4-FFF2-40B4-BE49-F238E27FC236}">
                <a16:creationId xmlns:a16="http://schemas.microsoft.com/office/drawing/2014/main" id="{F63BFF77-C936-485E-8846-86DCC8B2C512}"/>
              </a:ext>
            </a:extLst>
          </p:cNvPr>
          <p:cNvSpPr txBox="1">
            <a:spLocks/>
          </p:cNvSpPr>
          <p:nvPr/>
        </p:nvSpPr>
        <p:spPr>
          <a:xfrm>
            <a:off x="8179166" y="165592"/>
            <a:ext cx="502920" cy="3017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b="1" smtClean="0"/>
              <a:pPr/>
              <a:t>1</a:t>
            </a:fld>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97963" y="365395"/>
            <a:ext cx="5136037" cy="799306"/>
          </a:xfrm>
        </p:spPr>
        <p:txBody>
          <a:bodyPr/>
          <a:lstStyle/>
          <a:p>
            <a:r>
              <a:rPr lang="en-US" b="0" dirty="0"/>
              <a:t>PROJECT</a:t>
            </a:r>
            <a:r>
              <a:rPr lang="en-US" dirty="0"/>
              <a:t> SUMMARY</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endParaRPr lang="en-US"/>
          </a:p>
          <a:p>
            <a:endParaRPr lang="en-US"/>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z="1600" smtClean="0"/>
              <a:pPr/>
              <a:t>2</a:t>
            </a:fld>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adec="http://schemas.microsoft.com/office/drawing/2017/decorative" val="1"/>
              </a:ext>
            </a:extLst>
          </p:cNvPr>
          <p:cNvGrpSpPr/>
          <p:nvPr/>
        </p:nvGrpSpPr>
        <p:grpSpPr>
          <a:xfrm>
            <a:off x="1232220" y="1397445"/>
            <a:ext cx="6862034" cy="1138729"/>
            <a:chOff x="0" y="1554"/>
            <a:chExt cx="8229600" cy="1261798"/>
          </a:xfrm>
          <a:solidFill>
            <a:schemeClr val="accent4">
              <a:lumMod val="50000"/>
            </a:schemeClr>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adec="http://schemas.microsoft.com/office/drawing/2017/decorative"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b="1" kern="1200" dirty="0">
                  <a:solidFill>
                    <a:schemeClr val="tx1"/>
                  </a:solidFill>
                </a:rPr>
                <a:t>How are we different from the market ?</a:t>
              </a: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adec="http://schemas.microsoft.com/office/drawing/2017/decorative" val="1"/>
              </a:ext>
            </a:extLst>
          </p:cNvPr>
          <p:cNvGrpSpPr/>
          <p:nvPr/>
        </p:nvGrpSpPr>
        <p:grpSpPr>
          <a:xfrm>
            <a:off x="1987471" y="2708020"/>
            <a:ext cx="5351532" cy="1087274"/>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b="1" dirty="0">
                  <a:solidFill>
                    <a:schemeClr val="tx1"/>
                  </a:solidFill>
                </a:rPr>
                <a:t>How was the feedback ?</a:t>
              </a:r>
              <a:endParaRPr lang="en-US" b="1" kern="1200" dirty="0">
                <a:solidFill>
                  <a:schemeClr val="tx1"/>
                </a:solidFill>
              </a:endParaRPr>
            </a:p>
          </p:txBody>
        </p:sp>
      </p:grpSp>
      <p:grpSp>
        <p:nvGrpSpPr>
          <p:cNvPr id="12" name="Group 11">
            <a:extLst>
              <a:ext uri="{FF2B5EF4-FFF2-40B4-BE49-F238E27FC236}">
                <a16:creationId xmlns:a16="http://schemas.microsoft.com/office/drawing/2014/main" id="{5944903B-1814-4640-B963-6649C6729624}"/>
              </a:ext>
              <a:ext uri="{C183D7F6-B498-43B3-948B-1728B52AA6E4}">
                <adec:decorative xmlns:adec="http://schemas.microsoft.com/office/drawing/2017/decorative" val="1"/>
              </a:ext>
            </a:extLst>
          </p:cNvPr>
          <p:cNvGrpSpPr/>
          <p:nvPr/>
        </p:nvGrpSpPr>
        <p:grpSpPr>
          <a:xfrm>
            <a:off x="2593737" y="5107043"/>
            <a:ext cx="4274215" cy="1666037"/>
            <a:chOff x="-65320" y="3262093"/>
            <a:chExt cx="2809859" cy="1291943"/>
          </a:xfrm>
          <a:solidFill>
            <a:schemeClr val="tx1">
              <a:lumMod val="95000"/>
            </a:schemeClr>
          </a:solidFill>
          <a:effectLst/>
        </p:grpSpPr>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val="1"/>
                </a:ext>
              </a:extLst>
            </p:cNvPr>
            <p:cNvSpPr/>
            <p:nvPr/>
          </p:nvSpPr>
          <p:spPr>
            <a:xfrm>
              <a:off x="4018"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id="{6A76CCF2-B0FA-4F8F-8B47-90D77F8752F3}"/>
                </a:ext>
              </a:extLst>
            </p:cNvPr>
            <p:cNvSpPr txBox="1"/>
            <p:nvPr/>
          </p:nvSpPr>
          <p:spPr>
            <a:xfrm>
              <a:off x="-65320" y="3262093"/>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ea typeface="+mn-ea"/>
                  <a:cs typeface="+mn-cs"/>
                </a:rPr>
                <a:t>Shapes – Colored /  Black &amp; White</a:t>
              </a:r>
              <a:endParaRPr lang="en-US" sz="1300" kern="1200" dirty="0"/>
            </a:p>
          </p:txBody>
        </p:sp>
      </p:grpSp>
      <p:grpSp>
        <p:nvGrpSpPr>
          <p:cNvPr id="13" name="Group 12">
            <a:extLst>
              <a:ext uri="{FF2B5EF4-FFF2-40B4-BE49-F238E27FC236}">
                <a16:creationId xmlns:a16="http://schemas.microsoft.com/office/drawing/2014/main" id="{3A70637F-D752-40B2-9A50-9F38A0F6680B}"/>
              </a:ext>
              <a:ext uri="{C183D7F6-B498-43B3-948B-1728B52AA6E4}">
                <adec:decorative xmlns:adec="http://schemas.microsoft.com/office/drawing/2017/decorative" val="1"/>
              </a:ext>
            </a:extLst>
          </p:cNvPr>
          <p:cNvGrpSpPr/>
          <p:nvPr/>
        </p:nvGrpSpPr>
        <p:grpSpPr>
          <a:xfrm>
            <a:off x="2593737" y="5548203"/>
            <a:ext cx="4169954" cy="486668"/>
            <a:chOff x="2744539" y="4176646"/>
            <a:chExt cx="2740521" cy="377390"/>
          </a:xfrm>
          <a:solidFill>
            <a:schemeClr val="tx1">
              <a:lumMod val="85000"/>
            </a:schemeClr>
          </a:solidFill>
          <a:effectLst/>
        </p:grpSpPr>
        <p:sp>
          <p:nvSpPr>
            <p:cNvPr id="26" name="Rectangle 25">
              <a:extLst>
                <a:ext uri="{FF2B5EF4-FFF2-40B4-BE49-F238E27FC236}">
                  <a16:creationId xmlns:a16="http://schemas.microsoft.com/office/drawing/2014/main" id="{905BC195-8BB7-4A9D-925F-D15C5A39AD58}"/>
                </a:ext>
                <a:ext uri="{C183D7F6-B498-43B3-948B-1728B52AA6E4}">
                  <adec:decorative xmlns:adec="http://schemas.microsoft.com/office/drawing/2017/decorative" val="1"/>
                </a:ext>
              </a:extLst>
            </p:cNvPr>
            <p:cNvSpPr/>
            <p:nvPr/>
          </p:nvSpPr>
          <p:spPr>
            <a:xfrm>
              <a:off x="2744539"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id="{5BC79C1B-DDB2-464B-ABAC-AB735A52A176}"/>
                </a:ext>
              </a:extLst>
            </p:cNvPr>
            <p:cNvSpPr txBox="1"/>
            <p:nvPr/>
          </p:nvSpPr>
          <p:spPr>
            <a:xfrm>
              <a:off x="2744539"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t>Numbers</a:t>
              </a:r>
            </a:p>
          </p:txBody>
        </p:sp>
      </p:grpSp>
      <p:grpSp>
        <p:nvGrpSpPr>
          <p:cNvPr id="14" name="Group 13">
            <a:extLst>
              <a:ext uri="{FF2B5EF4-FFF2-40B4-BE49-F238E27FC236}">
                <a16:creationId xmlns:a16="http://schemas.microsoft.com/office/drawing/2014/main" id="{F3AD6677-7B63-49D3-8236-4BE2C5BAA5C9}"/>
              </a:ext>
              <a:ext uri="{C183D7F6-B498-43B3-948B-1728B52AA6E4}">
                <adec:decorative xmlns:adec="http://schemas.microsoft.com/office/drawing/2017/decorative" val="1"/>
              </a:ext>
            </a:extLst>
          </p:cNvPr>
          <p:cNvGrpSpPr/>
          <p:nvPr/>
        </p:nvGrpSpPr>
        <p:grpSpPr>
          <a:xfrm>
            <a:off x="2593737" y="5992006"/>
            <a:ext cx="4169953" cy="486668"/>
            <a:chOff x="5485060" y="4176646"/>
            <a:chExt cx="2740522" cy="377390"/>
          </a:xfrm>
          <a:solidFill>
            <a:schemeClr val="tx1">
              <a:lumMod val="75000"/>
            </a:schemeClr>
          </a:solidFill>
          <a:effectLst/>
        </p:grpSpPr>
        <p:sp>
          <p:nvSpPr>
            <p:cNvPr id="24" name="Rectangle 23">
              <a:extLst>
                <a:ext uri="{FF2B5EF4-FFF2-40B4-BE49-F238E27FC236}">
                  <a16:creationId xmlns:a16="http://schemas.microsoft.com/office/drawing/2014/main" id="{C22B4A79-CC1B-4BA9-A198-C9A3D2EFC60A}"/>
                </a:ext>
                <a:ext uri="{C183D7F6-B498-43B3-948B-1728B52AA6E4}">
                  <adec:decorative xmlns:adec="http://schemas.microsoft.com/office/drawing/2017/decorative" val="1"/>
                </a:ext>
              </a:extLst>
            </p:cNvPr>
            <p:cNvSpPr/>
            <p:nvPr/>
          </p:nvSpPr>
          <p:spPr>
            <a:xfrm>
              <a:off x="5485060"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id="{6F6F0E5B-C28D-49F0-ABA5-2E5EFDC4F4F7}"/>
                </a:ext>
              </a:extLst>
            </p:cNvPr>
            <p:cNvSpPr txBox="1"/>
            <p:nvPr/>
          </p:nvSpPr>
          <p:spPr>
            <a:xfrm>
              <a:off x="5485061"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ea typeface="+mn-ea"/>
                  <a:cs typeface="+mn-cs"/>
                </a:rPr>
                <a:t>Letters</a:t>
              </a:r>
            </a:p>
          </p:txBody>
        </p:sp>
      </p:grpSp>
      <p:grpSp>
        <p:nvGrpSpPr>
          <p:cNvPr id="35" name="Group 34">
            <a:extLst>
              <a:ext uri="{FF2B5EF4-FFF2-40B4-BE49-F238E27FC236}">
                <a16:creationId xmlns:a16="http://schemas.microsoft.com/office/drawing/2014/main" id="{6EAFA8B5-754C-414E-A90E-906A74CE8F2D}"/>
              </a:ext>
              <a:ext uri="{C183D7F6-B498-43B3-948B-1728B52AA6E4}">
                <adec:decorative xmlns:adec="http://schemas.microsoft.com/office/drawing/2017/decorative" val="1"/>
              </a:ext>
            </a:extLst>
          </p:cNvPr>
          <p:cNvGrpSpPr/>
          <p:nvPr/>
        </p:nvGrpSpPr>
        <p:grpSpPr>
          <a:xfrm>
            <a:off x="2045616" y="3948762"/>
            <a:ext cx="5052768" cy="1004813"/>
            <a:chOff x="-344040" y="2500538"/>
            <a:chExt cx="8573640" cy="1261798"/>
          </a:xfrm>
          <a:solidFill>
            <a:schemeClr val="accent5">
              <a:lumMod val="75000"/>
            </a:schemeClr>
          </a:solidFill>
        </p:grpSpPr>
        <p:sp>
          <p:nvSpPr>
            <p:cNvPr id="36" name="Callout: Up Arrow 35">
              <a:extLst>
                <a:ext uri="{FF2B5EF4-FFF2-40B4-BE49-F238E27FC236}">
                  <a16:creationId xmlns:a16="http://schemas.microsoft.com/office/drawing/2014/main" id="{0205ACE3-13E9-4AD7-B47A-0C6BCB6A74C0}"/>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Callout: Up Arrow 12">
              <a:extLst>
                <a:ext uri="{FF2B5EF4-FFF2-40B4-BE49-F238E27FC236}">
                  <a16:creationId xmlns:a16="http://schemas.microsoft.com/office/drawing/2014/main" id="{1109ECF3-FE4B-4270-9084-2185235D9A62}"/>
                </a:ext>
              </a:extLst>
            </p:cNvPr>
            <p:cNvSpPr txBox="1"/>
            <p:nvPr/>
          </p:nvSpPr>
          <p:spPr>
            <a:xfrm>
              <a:off x="-344040" y="2500540"/>
              <a:ext cx="8573640" cy="81987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600" b="1" kern="1200" dirty="0">
                  <a:ea typeface="+mn-ea"/>
                  <a:cs typeface="+mn-cs"/>
                </a:rPr>
                <a:t>How many features did we include ?</a:t>
              </a:r>
              <a:endParaRPr lang="en-US" sz="1600" b="1" kern="12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PROGRESS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z="1600" smtClean="0"/>
              <a:pPr/>
              <a:t>3</a:t>
            </a:fld>
            <a:endParaRPr lang="en-US" dirty="0"/>
          </a:p>
        </p:txBody>
      </p:sp>
      <p:sp>
        <p:nvSpPr>
          <p:cNvPr id="3" name="Rectangle 2"/>
          <p:cNvSpPr>
            <a:spLocks noGrp="1"/>
          </p:cNvSpPr>
          <p:nvPr>
            <p:ph idx="1"/>
          </p:nvPr>
        </p:nvSpPr>
        <p:spPr/>
        <p:txBody>
          <a:bodyPr>
            <a:noAutofit/>
          </a:bodyPr>
          <a:lstStyle/>
          <a:p>
            <a:r>
              <a:rPr lang="en-US" sz="1600" dirty="0"/>
              <a:t>From last Iteration, we had the following observations.</a:t>
            </a:r>
          </a:p>
        </p:txBody>
      </p:sp>
      <p:grpSp>
        <p:nvGrpSpPr>
          <p:cNvPr id="16" name="Group 15">
            <a:extLst>
              <a:ext uri="{FF2B5EF4-FFF2-40B4-BE49-F238E27FC236}">
                <a16:creationId xmlns:a16="http://schemas.microsoft.com/office/drawing/2014/main" id="{92B4D1F2-57B4-4296-B895-05D9C201FBF9}"/>
              </a:ext>
              <a:ext uri="{C183D7F6-B498-43B3-948B-1728B52AA6E4}">
                <adec:decorative xmlns:adec="http://schemas.microsoft.com/office/drawing/2017/decorative" val="1"/>
              </a:ext>
            </a:extLst>
          </p:cNvPr>
          <p:cNvGrpSpPr/>
          <p:nvPr/>
        </p:nvGrpSpPr>
        <p:grpSpPr>
          <a:xfrm>
            <a:off x="381000" y="1996365"/>
            <a:ext cx="3521078" cy="571500"/>
            <a:chOff x="2636518" y="3171825"/>
            <a:chExt cx="3168969" cy="514350"/>
          </a:xfrm>
        </p:grpSpPr>
        <p:pic>
          <p:nvPicPr>
            <p:cNvPr id="17" name="Graphic 16">
              <a:extLst>
                <a:ext uri="{FF2B5EF4-FFF2-40B4-BE49-F238E27FC236}">
                  <a16:creationId xmlns:a16="http://schemas.microsoft.com/office/drawing/2014/main" id="{B6AD3AED-D5E2-4C29-8755-E4B2ADF9EAC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a:extLst>
                <a:ext uri="{FF2B5EF4-FFF2-40B4-BE49-F238E27FC236}">
                  <a16:creationId xmlns:a16="http://schemas.microsoft.com/office/drawing/2014/main" id="{A6ED6F43-3391-44F1-ACB4-DAB2C01D10B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739576" y="211931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solidFill>
                  <a:schemeClr val="tx1"/>
                </a:solidFill>
              </a:rPr>
              <a:t>IMPLICATIONS</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226244" y="2743271"/>
            <a:ext cx="4162373" cy="3889884"/>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lgn="just">
              <a:spcBef>
                <a:spcPts val="0"/>
              </a:spcBef>
              <a:spcAft>
                <a:spcPts val="1000"/>
              </a:spcAft>
            </a:pPr>
            <a:r>
              <a:rPr lang="en-US" sz="1450" dirty="0">
                <a:solidFill>
                  <a:schemeClr val="accent3">
                    <a:lumMod val="50000"/>
                  </a:schemeClr>
                </a:solidFill>
              </a:rPr>
              <a:t>From the feedback, we knew that there were less options available to sketch a design, &amp; wanted to know which apps they can use to reduce noise in image.</a:t>
            </a:r>
          </a:p>
          <a:p>
            <a:pPr marL="285750" indent="-285750" algn="just">
              <a:spcBef>
                <a:spcPts val="0"/>
              </a:spcBef>
              <a:spcAft>
                <a:spcPts val="1000"/>
              </a:spcAft>
            </a:pPr>
            <a:r>
              <a:rPr lang="en-US" sz="1450" dirty="0">
                <a:solidFill>
                  <a:schemeClr val="accent2">
                    <a:lumMod val="50000"/>
                  </a:schemeClr>
                </a:solidFill>
              </a:rPr>
              <a:t>We got to know migrating the website code onto react native, is really troublesome, after still getting to visualize it.</a:t>
            </a:r>
          </a:p>
          <a:p>
            <a:pPr marL="285750" indent="-285750" algn="just">
              <a:spcBef>
                <a:spcPts val="0"/>
              </a:spcBef>
              <a:spcAft>
                <a:spcPts val="1000"/>
              </a:spcAft>
            </a:pPr>
            <a:r>
              <a:rPr lang="en-US" sz="1450" dirty="0">
                <a:solidFill>
                  <a:srgbClr val="002060"/>
                </a:solidFill>
              </a:rPr>
              <a:t>We also received the feedback about the project not being online, which could be a good way to even gather more feedback.</a:t>
            </a:r>
          </a:p>
          <a:p>
            <a:pPr marL="285750" indent="-285750" algn="just">
              <a:spcBef>
                <a:spcPts val="0"/>
              </a:spcBef>
              <a:spcAft>
                <a:spcPts val="1000"/>
              </a:spcAft>
            </a:pPr>
            <a:endParaRPr lang="en-US" sz="1450" dirty="0">
              <a:solidFill>
                <a:srgbClr val="002060"/>
              </a:solidFill>
            </a:endParaRPr>
          </a:p>
          <a:p>
            <a:pPr marL="285750" indent="-285750" algn="just">
              <a:spcBef>
                <a:spcPts val="0"/>
              </a:spcBef>
              <a:spcAft>
                <a:spcPts val="1000"/>
              </a:spcAft>
            </a:pPr>
            <a:r>
              <a:rPr lang="en-US" sz="1450" dirty="0"/>
              <a:t>As discussed last time, we had no good manual, and a way to download the code on localhost. </a:t>
            </a:r>
          </a:p>
          <a:p>
            <a:pPr marL="285750" indent="-285750" algn="just">
              <a:spcBef>
                <a:spcPts val="0"/>
              </a:spcBef>
              <a:spcAft>
                <a:spcPts val="1000"/>
              </a:spcAft>
            </a:pPr>
            <a:endParaRPr lang="en-US" sz="1450" dirty="0"/>
          </a:p>
          <a:p>
            <a:pPr marL="285750" indent="-285750" algn="just">
              <a:spcBef>
                <a:spcPts val="0"/>
              </a:spcBef>
              <a:spcAft>
                <a:spcPts val="1000"/>
              </a:spcAft>
            </a:pPr>
            <a:endParaRPr lang="en-US" sz="1450" dirty="0"/>
          </a:p>
        </p:txBody>
      </p:sp>
      <p:grpSp>
        <p:nvGrpSpPr>
          <p:cNvPr id="19" name="Group 18">
            <a:extLst>
              <a:ext uri="{FF2B5EF4-FFF2-40B4-BE49-F238E27FC236}">
                <a16:creationId xmlns:a16="http://schemas.microsoft.com/office/drawing/2014/main" id="{24C46028-366E-4F67-A5A9-B08CF5110F58}"/>
              </a:ext>
              <a:ext uri="{C183D7F6-B498-43B3-948B-1728B52AA6E4}">
                <adec:decorative xmlns:adec="http://schemas.microsoft.com/office/drawing/2017/decorative" val="1"/>
              </a:ext>
            </a:extLst>
          </p:cNvPr>
          <p:cNvGrpSpPr/>
          <p:nvPr/>
        </p:nvGrpSpPr>
        <p:grpSpPr>
          <a:xfrm>
            <a:off x="4870401" y="1995343"/>
            <a:ext cx="3480329" cy="571500"/>
            <a:chOff x="2673192" y="3171825"/>
            <a:chExt cx="3132295" cy="514350"/>
          </a:xfrm>
        </p:grpSpPr>
        <p:pic>
          <p:nvPicPr>
            <p:cNvPr id="20" name="Graphic 19">
              <a:extLst>
                <a:ext uri="{FF2B5EF4-FFF2-40B4-BE49-F238E27FC236}">
                  <a16:creationId xmlns:a16="http://schemas.microsoft.com/office/drawing/2014/main" id="{0B87D64D-964F-46D7-B928-3AA29C95BD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a:extLst>
                <a:ext uri="{FF2B5EF4-FFF2-40B4-BE49-F238E27FC236}">
                  <a16:creationId xmlns:a16="http://schemas.microsoft.com/office/drawing/2014/main" id="{BA2DF9F9-5B5B-4C03-B98F-60F7655E2AA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180824" y="2121933"/>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a:solidFill>
                  <a:schemeClr val="tx1"/>
                </a:solidFill>
              </a:rPr>
              <a:t>MODIFICATIONS</a:t>
            </a:r>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4571999" y="2691621"/>
            <a:ext cx="4345757" cy="3993184"/>
          </a:xfrm>
          <a:prstGeom prst="rect">
            <a:avLst/>
          </a:prstGeom>
        </p:spPr>
        <p:txBody>
          <a:bodyPr vert="horz" lIns="91440" tIns="45720" rIns="91440" bIns="45720"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lgn="just">
              <a:spcBef>
                <a:spcPts val="0"/>
              </a:spcBef>
              <a:spcAft>
                <a:spcPts val="1000"/>
              </a:spcAft>
            </a:pPr>
            <a:r>
              <a:rPr lang="en-US" sz="1450" dirty="0">
                <a:solidFill>
                  <a:schemeClr val="accent3">
                    <a:lumMod val="50000"/>
                  </a:schemeClr>
                </a:solidFill>
              </a:rPr>
              <a:t>As soon as we gathered the set of feedback instructions before thanksgiving, we decided to have </a:t>
            </a:r>
            <a:r>
              <a:rPr lang="en-US" sz="1450" b="1" dirty="0">
                <a:solidFill>
                  <a:schemeClr val="accent3">
                    <a:lumMod val="50000"/>
                  </a:schemeClr>
                </a:solidFill>
              </a:rPr>
              <a:t>26 designs </a:t>
            </a:r>
            <a:r>
              <a:rPr lang="en-US" sz="1450" dirty="0">
                <a:solidFill>
                  <a:schemeClr val="accent3">
                    <a:lumMod val="50000"/>
                  </a:schemeClr>
                </a:solidFill>
              </a:rPr>
              <a:t>from which the users can design, &amp; advised them to use scanner apps</a:t>
            </a:r>
            <a:endParaRPr lang="en-US" sz="1450" dirty="0"/>
          </a:p>
          <a:p>
            <a:pPr marL="285750" indent="-285750" algn="just">
              <a:spcBef>
                <a:spcPts val="0"/>
              </a:spcBef>
              <a:spcAft>
                <a:spcPts val="1000"/>
              </a:spcAft>
            </a:pPr>
            <a:r>
              <a:rPr lang="en-US" sz="1450" dirty="0">
                <a:solidFill>
                  <a:schemeClr val="accent2">
                    <a:lumMod val="50000"/>
                  </a:schemeClr>
                </a:solidFill>
              </a:rPr>
              <a:t>We decided, maybe if we could design a separate project just like the website, it could be a possible solution. </a:t>
            </a:r>
          </a:p>
          <a:p>
            <a:pPr marL="285750" indent="-285750" algn="just">
              <a:spcBef>
                <a:spcPts val="0"/>
              </a:spcBef>
              <a:spcAft>
                <a:spcPts val="1000"/>
              </a:spcAft>
            </a:pPr>
            <a:r>
              <a:rPr lang="en-US" sz="1450" dirty="0">
                <a:solidFill>
                  <a:srgbClr val="002060"/>
                </a:solidFill>
                <a:cs typeface="Arial"/>
              </a:rPr>
              <a:t>We first tried using UTA cloud, found it not ideal. And, then we moved onto AWS free hosting package, had too many bugs to integrate, and decided to go with the localhost for now, till all the problems are resolved.</a:t>
            </a:r>
          </a:p>
          <a:p>
            <a:pPr marL="285750" indent="-285750" algn="just">
              <a:spcBef>
                <a:spcPts val="0"/>
              </a:spcBef>
              <a:spcAft>
                <a:spcPts val="1000"/>
              </a:spcAft>
            </a:pPr>
            <a:r>
              <a:rPr lang="en-US" sz="1450" dirty="0"/>
              <a:t>Now, we have integrated manual under Button named “Instructions”. And, found out if we could host the project, we have a way to download the code over the cloud with “WGET”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B47D-2D99-428A-A6C0-BB1AE707CDFA}"/>
              </a:ext>
            </a:extLst>
          </p:cNvPr>
          <p:cNvSpPr>
            <a:spLocks noGrp="1"/>
          </p:cNvSpPr>
          <p:nvPr>
            <p:ph type="title"/>
          </p:nvPr>
        </p:nvSpPr>
        <p:spPr/>
        <p:txBody>
          <a:bodyPr/>
          <a:lstStyle/>
          <a:p>
            <a:r>
              <a:rPr lang="en-US" sz="3500" dirty="0"/>
              <a:t>IN A NUTSHELL</a:t>
            </a:r>
          </a:p>
        </p:txBody>
      </p:sp>
      <p:sp>
        <p:nvSpPr>
          <p:cNvPr id="3" name="Content Placeholder 2">
            <a:extLst>
              <a:ext uri="{FF2B5EF4-FFF2-40B4-BE49-F238E27FC236}">
                <a16:creationId xmlns:a16="http://schemas.microsoft.com/office/drawing/2014/main" id="{46EF48FF-189E-4450-9860-CDDDF1CAEEE2}"/>
              </a:ext>
            </a:extLst>
          </p:cNvPr>
          <p:cNvSpPr>
            <a:spLocks noGrp="1"/>
          </p:cNvSpPr>
          <p:nvPr>
            <p:ph idx="1"/>
          </p:nvPr>
        </p:nvSpPr>
        <p:spPr>
          <a:xfrm>
            <a:off x="332294" y="1397374"/>
            <a:ext cx="8354505" cy="5239096"/>
          </a:xfrm>
        </p:spPr>
        <p:txBody>
          <a:bodyPr>
            <a:normAutofit fontScale="92500" lnSpcReduction="20000"/>
          </a:bodyPr>
          <a:lstStyle/>
          <a:p>
            <a:pPr algn="just"/>
            <a:r>
              <a:rPr lang="en-US" sz="2200" b="1" dirty="0"/>
              <a:t>What do we have in the SHAPE RECIPE Project ?</a:t>
            </a:r>
          </a:p>
          <a:p>
            <a:pPr marL="406908" indent="-342900" algn="just">
              <a:buFont typeface="Arial" panose="020B0604020202020204" pitchFamily="34" charset="0"/>
              <a:buChar char="•"/>
            </a:pPr>
            <a:r>
              <a:rPr lang="en-US" dirty="0"/>
              <a:t>We can sketch with </a:t>
            </a:r>
            <a:r>
              <a:rPr lang="en-US" b="1" dirty="0"/>
              <a:t>shapes</a:t>
            </a:r>
            <a:r>
              <a:rPr lang="en-US" dirty="0"/>
              <a:t> (Circle, Rectangle, Square, Triangle, Hexagon, Pentagon).</a:t>
            </a:r>
          </a:p>
          <a:p>
            <a:pPr marL="406908" indent="-342900" algn="just">
              <a:buFont typeface="Arial" panose="020B0604020202020204" pitchFamily="34" charset="0"/>
              <a:buChar char="•"/>
            </a:pPr>
            <a:endParaRPr lang="en-US" dirty="0"/>
          </a:p>
          <a:p>
            <a:pPr marL="406908" indent="-342900" algn="just">
              <a:buFont typeface="Arial" panose="020B0604020202020204" pitchFamily="34" charset="0"/>
              <a:buChar char="•"/>
            </a:pPr>
            <a:r>
              <a:rPr lang="en-US" dirty="0"/>
              <a:t>We can sketch with </a:t>
            </a:r>
            <a:r>
              <a:rPr lang="en-US" b="1" dirty="0"/>
              <a:t>colored shapes (RGB), </a:t>
            </a:r>
            <a:r>
              <a:rPr lang="en-US" dirty="0"/>
              <a:t>giving us (5x3 =&gt; 15) more new elemental designs. </a:t>
            </a:r>
            <a:r>
              <a:rPr lang="en-US" b="1" dirty="0"/>
              <a:t> </a:t>
            </a:r>
          </a:p>
          <a:p>
            <a:pPr marL="406908" indent="-342900" algn="just">
              <a:buFont typeface="Arial" panose="020B0604020202020204" pitchFamily="34" charset="0"/>
              <a:buChar char="•"/>
            </a:pPr>
            <a:endParaRPr lang="en-US" b="1" dirty="0"/>
          </a:p>
          <a:p>
            <a:pPr marL="406908" indent="-342900" algn="just">
              <a:buFont typeface="Arial" panose="020B0604020202020204" pitchFamily="34" charset="0"/>
              <a:buChar char="•"/>
            </a:pPr>
            <a:r>
              <a:rPr lang="en-US" dirty="0"/>
              <a:t>We can sketch with </a:t>
            </a:r>
            <a:r>
              <a:rPr lang="en-US" b="1" dirty="0"/>
              <a:t>numbers</a:t>
            </a:r>
            <a:r>
              <a:rPr lang="en-US" dirty="0"/>
              <a:t> ranging from </a:t>
            </a:r>
            <a:r>
              <a:rPr lang="en-US" b="1" dirty="0"/>
              <a:t>0-9.</a:t>
            </a:r>
            <a:r>
              <a:rPr lang="en-US" dirty="0"/>
              <a:t> </a:t>
            </a:r>
          </a:p>
          <a:p>
            <a:pPr marL="406908" indent="-342900" algn="just">
              <a:buFont typeface="Arial" panose="020B0604020202020204" pitchFamily="34" charset="0"/>
              <a:buChar char="•"/>
            </a:pPr>
            <a:endParaRPr lang="en-US" dirty="0"/>
          </a:p>
          <a:p>
            <a:pPr marL="406908" indent="-342900" algn="just">
              <a:buFont typeface="Arial" panose="020B0604020202020204" pitchFamily="34" charset="0"/>
              <a:buChar char="•"/>
            </a:pPr>
            <a:r>
              <a:rPr lang="en-US" dirty="0"/>
              <a:t>We can sketch with </a:t>
            </a:r>
            <a:r>
              <a:rPr lang="en-US" b="1" dirty="0"/>
              <a:t>characters</a:t>
            </a:r>
            <a:r>
              <a:rPr lang="en-US" dirty="0"/>
              <a:t> ranging from </a:t>
            </a:r>
            <a:r>
              <a:rPr lang="en-US" b="1" dirty="0"/>
              <a:t>A-Z </a:t>
            </a:r>
          </a:p>
          <a:p>
            <a:pPr marL="406908" indent="-342900" algn="just">
              <a:buFont typeface="Arial" panose="020B0604020202020204" pitchFamily="34" charset="0"/>
              <a:buChar char="•"/>
            </a:pPr>
            <a:endParaRPr lang="en-US" b="1" dirty="0"/>
          </a:p>
          <a:p>
            <a:pPr marL="406908" indent="-342900" algn="just">
              <a:buFont typeface="Arial" panose="020B0604020202020204" pitchFamily="34" charset="0"/>
              <a:buChar char="•"/>
            </a:pPr>
            <a:r>
              <a:rPr lang="en-US" dirty="0"/>
              <a:t>We did test numbers with characters, but it is not really promising hence kept in development mode because of certain cases (“</a:t>
            </a:r>
            <a:r>
              <a:rPr lang="en-US" b="1" dirty="0"/>
              <a:t>2</a:t>
            </a:r>
            <a:r>
              <a:rPr lang="en-US" dirty="0"/>
              <a:t>” was detected as “</a:t>
            </a:r>
            <a:r>
              <a:rPr lang="en-US" b="1" dirty="0"/>
              <a:t>Z</a:t>
            </a:r>
            <a:r>
              <a:rPr lang="en-US" dirty="0"/>
              <a:t>”, “</a:t>
            </a:r>
            <a:r>
              <a:rPr lang="en-US" b="1" dirty="0"/>
              <a:t>0</a:t>
            </a:r>
            <a:r>
              <a:rPr lang="en-US" dirty="0"/>
              <a:t>” was detected as “</a:t>
            </a:r>
            <a:r>
              <a:rPr lang="en-US" b="1" dirty="0"/>
              <a:t>O</a:t>
            </a:r>
            <a:r>
              <a:rPr lang="en-US" dirty="0"/>
              <a:t>”, “</a:t>
            </a:r>
            <a:r>
              <a:rPr lang="en-US" b="1" dirty="0"/>
              <a:t>5</a:t>
            </a:r>
            <a:r>
              <a:rPr lang="en-US" dirty="0"/>
              <a:t>” was as “</a:t>
            </a:r>
            <a:r>
              <a:rPr lang="en-US" b="1" dirty="0"/>
              <a:t>S</a:t>
            </a:r>
            <a:r>
              <a:rPr lang="en-US" dirty="0"/>
              <a:t>”)</a:t>
            </a:r>
          </a:p>
          <a:p>
            <a:pPr marL="406908" indent="-342900" algn="just">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D0DBD72B-B445-49C6-B5E2-FBE0B5AF86D0}"/>
              </a:ext>
            </a:extLst>
          </p:cNvPr>
          <p:cNvSpPr txBox="1">
            <a:spLocks/>
          </p:cNvSpPr>
          <p:nvPr/>
        </p:nvSpPr>
        <p:spPr>
          <a:xfrm>
            <a:off x="8183880" y="127216"/>
            <a:ext cx="502920" cy="301752"/>
          </a:xfrm>
          <a:prstGeom prst="rect">
            <a:avLst/>
          </a:prstGeom>
        </p:spPr>
        <p:txBody>
          <a:bodyPr vert="horz" anchor="b"/>
          <a:lstStyle>
            <a:defPPr>
              <a:defRPr lang="en-US"/>
            </a:defPPr>
            <a:lvl1pPr marL="0" algn="ctr" defTabSz="914400" rtl="0" eaLnBrk="1" latinLnBrk="0" hangingPunct="1">
              <a:defRPr sz="1200" b="1"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z="1600" smtClean="0"/>
              <a:pPr/>
              <a:t>4</a:t>
            </a:fld>
            <a:endParaRPr lang="en-US" dirty="0"/>
          </a:p>
        </p:txBody>
      </p:sp>
    </p:spTree>
    <p:extLst>
      <p:ext uri="{BB962C8B-B14F-4D97-AF65-F5344CB8AC3E}">
        <p14:creationId xmlns:p14="http://schemas.microsoft.com/office/powerpoint/2010/main" val="29215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B47D-2D99-428A-A6C0-BB1AE707CDFA}"/>
              </a:ext>
            </a:extLst>
          </p:cNvPr>
          <p:cNvSpPr>
            <a:spLocks noGrp="1"/>
          </p:cNvSpPr>
          <p:nvPr>
            <p:ph type="title"/>
          </p:nvPr>
        </p:nvSpPr>
        <p:spPr/>
        <p:txBody>
          <a:bodyPr/>
          <a:lstStyle/>
          <a:p>
            <a:r>
              <a:rPr lang="en-US" sz="3500" dirty="0"/>
              <a:t>IN A NUTSHELL</a:t>
            </a:r>
          </a:p>
        </p:txBody>
      </p:sp>
      <p:sp>
        <p:nvSpPr>
          <p:cNvPr id="3" name="Content Placeholder 2">
            <a:extLst>
              <a:ext uri="{FF2B5EF4-FFF2-40B4-BE49-F238E27FC236}">
                <a16:creationId xmlns:a16="http://schemas.microsoft.com/office/drawing/2014/main" id="{46EF48FF-189E-4450-9860-CDDDF1CAEEE2}"/>
              </a:ext>
            </a:extLst>
          </p:cNvPr>
          <p:cNvSpPr>
            <a:spLocks noGrp="1"/>
          </p:cNvSpPr>
          <p:nvPr>
            <p:ph idx="1"/>
          </p:nvPr>
        </p:nvSpPr>
        <p:spPr>
          <a:xfrm>
            <a:off x="332294" y="1397374"/>
            <a:ext cx="8354505" cy="5333410"/>
          </a:xfrm>
        </p:spPr>
        <p:txBody>
          <a:bodyPr>
            <a:normAutofit/>
          </a:bodyPr>
          <a:lstStyle/>
          <a:p>
            <a:pPr algn="just"/>
            <a:r>
              <a:rPr lang="en-US" b="1" dirty="0"/>
              <a:t>What algorithms are we using in the SHAPE RECIPE Project ?</a:t>
            </a:r>
          </a:p>
          <a:p>
            <a:pPr marL="521208" indent="-457200">
              <a:buFont typeface="+mj-lt"/>
              <a:buAutoNum type="arabicPeriod"/>
            </a:pPr>
            <a:r>
              <a:rPr lang="en-US" sz="1900" dirty="0"/>
              <a:t>For </a:t>
            </a:r>
            <a:r>
              <a:rPr lang="en-US" sz="1900" b="1" dirty="0"/>
              <a:t>Shapes</a:t>
            </a:r>
            <a:r>
              <a:rPr lang="en-US" sz="1900" dirty="0"/>
              <a:t>, we are using </a:t>
            </a:r>
            <a:r>
              <a:rPr lang="en-US" sz="1900" b="1" dirty="0"/>
              <a:t>Ramer–Douglas–</a:t>
            </a:r>
            <a:r>
              <a:rPr lang="en-US" sz="1900" b="1" dirty="0" err="1"/>
              <a:t>Peucker</a:t>
            </a:r>
            <a:r>
              <a:rPr lang="en-US" sz="1900" b="1" dirty="0"/>
              <a:t> algorithm</a:t>
            </a:r>
            <a:r>
              <a:rPr lang="en-US" sz="1900" dirty="0"/>
              <a:t>.</a:t>
            </a:r>
          </a:p>
          <a:p>
            <a:pPr marL="521208" indent="-457200">
              <a:buFont typeface="+mj-lt"/>
              <a:buAutoNum type="arabicPeriod"/>
            </a:pPr>
            <a:endParaRPr lang="en-US" sz="1900" dirty="0"/>
          </a:p>
          <a:p>
            <a:pPr marL="521208" indent="-457200">
              <a:buFont typeface="+mj-lt"/>
              <a:buAutoNum type="arabicPeriod"/>
            </a:pPr>
            <a:r>
              <a:rPr lang="en-US" sz="1900" dirty="0"/>
              <a:t>For </a:t>
            </a:r>
            <a:r>
              <a:rPr lang="en-US" sz="1900" b="1" dirty="0"/>
              <a:t>Colored Shapes</a:t>
            </a:r>
            <a:r>
              <a:rPr lang="en-US" sz="1900" dirty="0"/>
              <a:t>, we are using </a:t>
            </a:r>
            <a:r>
              <a:rPr lang="en-US" sz="1900" b="1" dirty="0"/>
              <a:t>RDP </a:t>
            </a:r>
            <a:r>
              <a:rPr lang="en-US" sz="1900" dirty="0"/>
              <a:t>&amp; </a:t>
            </a:r>
            <a:r>
              <a:rPr lang="en-US" sz="1900" b="1" dirty="0"/>
              <a:t>LAB color space method.</a:t>
            </a:r>
          </a:p>
          <a:p>
            <a:pPr marL="521208" indent="-457200">
              <a:buFont typeface="+mj-lt"/>
              <a:buAutoNum type="arabicPeriod"/>
            </a:pPr>
            <a:endParaRPr lang="en-US" sz="1900" b="1" dirty="0"/>
          </a:p>
          <a:p>
            <a:pPr marL="521208" indent="-457200">
              <a:buFont typeface="+mj-lt"/>
              <a:buAutoNum type="arabicPeriod"/>
            </a:pPr>
            <a:r>
              <a:rPr lang="en-US" sz="1900" dirty="0"/>
              <a:t>For </a:t>
            </a:r>
            <a:r>
              <a:rPr lang="en-US" sz="1900" b="1" dirty="0"/>
              <a:t>Numbers</a:t>
            </a:r>
            <a:r>
              <a:rPr lang="en-US" sz="1900" dirty="0"/>
              <a:t>, we are using MNIST Dataset, </a:t>
            </a:r>
            <a:r>
              <a:rPr lang="en-US" sz="1900" b="1" dirty="0"/>
              <a:t>0-9. </a:t>
            </a:r>
            <a:r>
              <a:rPr lang="en-US" sz="1900" dirty="0"/>
              <a:t>We decided to go with calculating HOG features, and predict the digits using linear SVM. Bad lighting conditions, for sketches was the reason, and not the algorithms. We worked more on pre-processing the image using OpenCV to create a better threshold for detection of digits.</a:t>
            </a:r>
          </a:p>
          <a:p>
            <a:pPr marL="521208" indent="-457200">
              <a:buFont typeface="+mj-lt"/>
              <a:buAutoNum type="arabicPeriod"/>
            </a:pPr>
            <a:endParaRPr lang="en-US" sz="1900" dirty="0"/>
          </a:p>
          <a:p>
            <a:pPr marL="521208" indent="-457200">
              <a:buFont typeface="+mj-lt"/>
              <a:buAutoNum type="arabicPeriod"/>
            </a:pPr>
            <a:r>
              <a:rPr lang="en-US" sz="1900" dirty="0"/>
              <a:t>For </a:t>
            </a:r>
            <a:r>
              <a:rPr lang="en-US" sz="1900" b="1" dirty="0"/>
              <a:t>Letters / Characters</a:t>
            </a:r>
            <a:r>
              <a:rPr lang="en-US" sz="1900" dirty="0"/>
              <a:t>, we are using EMNIST Dataset, </a:t>
            </a:r>
            <a:r>
              <a:rPr lang="en-US" sz="1900" b="1" dirty="0"/>
              <a:t>A-Z. </a:t>
            </a:r>
            <a:r>
              <a:rPr lang="en-US" sz="1900" dirty="0"/>
              <a:t>And, using the same way just like NUMBERS.</a:t>
            </a:r>
            <a:endParaRPr lang="en-US" sz="1900" b="1" dirty="0"/>
          </a:p>
        </p:txBody>
      </p:sp>
      <p:sp>
        <p:nvSpPr>
          <p:cNvPr id="6" name="Slide Number Placeholder 5">
            <a:extLst>
              <a:ext uri="{FF2B5EF4-FFF2-40B4-BE49-F238E27FC236}">
                <a16:creationId xmlns:a16="http://schemas.microsoft.com/office/drawing/2014/main" id="{D0DBD72B-B445-49C6-B5E2-FBE0B5AF86D0}"/>
              </a:ext>
            </a:extLst>
          </p:cNvPr>
          <p:cNvSpPr txBox="1">
            <a:spLocks/>
          </p:cNvSpPr>
          <p:nvPr/>
        </p:nvSpPr>
        <p:spPr>
          <a:xfrm>
            <a:off x="8183880" y="127216"/>
            <a:ext cx="502920" cy="301752"/>
          </a:xfrm>
          <a:prstGeom prst="rect">
            <a:avLst/>
          </a:prstGeom>
        </p:spPr>
        <p:txBody>
          <a:bodyPr vert="horz" anchor="b"/>
          <a:lstStyle>
            <a:defPPr>
              <a:defRPr lang="en-US"/>
            </a:defPPr>
            <a:lvl1pPr marL="0" algn="ctr" defTabSz="914400" rtl="0" eaLnBrk="1" latinLnBrk="0" hangingPunct="1">
              <a:defRPr sz="1200" b="1"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z="1600" smtClean="0"/>
              <a:pPr/>
              <a:t>5</a:t>
            </a:fld>
            <a:endParaRPr lang="en-US" dirty="0"/>
          </a:p>
        </p:txBody>
      </p:sp>
    </p:spTree>
    <p:extLst>
      <p:ext uri="{BB962C8B-B14F-4D97-AF65-F5344CB8AC3E}">
        <p14:creationId xmlns:p14="http://schemas.microsoft.com/office/powerpoint/2010/main" val="39401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B47D-2D99-428A-A6C0-BB1AE707CDFA}"/>
              </a:ext>
            </a:extLst>
          </p:cNvPr>
          <p:cNvSpPr>
            <a:spLocks noGrp="1"/>
          </p:cNvSpPr>
          <p:nvPr>
            <p:ph type="title"/>
          </p:nvPr>
        </p:nvSpPr>
        <p:spPr/>
        <p:txBody>
          <a:bodyPr/>
          <a:lstStyle/>
          <a:p>
            <a:r>
              <a:rPr lang="en-US" sz="3500" dirty="0"/>
              <a:t>IN A NUTSHELL</a:t>
            </a:r>
          </a:p>
        </p:txBody>
      </p:sp>
      <p:sp>
        <p:nvSpPr>
          <p:cNvPr id="3" name="Content Placeholder 2">
            <a:extLst>
              <a:ext uri="{FF2B5EF4-FFF2-40B4-BE49-F238E27FC236}">
                <a16:creationId xmlns:a16="http://schemas.microsoft.com/office/drawing/2014/main" id="{46EF48FF-189E-4450-9860-CDDDF1CAEEE2}"/>
              </a:ext>
            </a:extLst>
          </p:cNvPr>
          <p:cNvSpPr>
            <a:spLocks noGrp="1"/>
          </p:cNvSpPr>
          <p:nvPr>
            <p:ph idx="1"/>
          </p:nvPr>
        </p:nvSpPr>
        <p:spPr>
          <a:xfrm>
            <a:off x="332294" y="1397374"/>
            <a:ext cx="8354505" cy="5333410"/>
          </a:xfrm>
        </p:spPr>
        <p:txBody>
          <a:bodyPr>
            <a:normAutofit/>
          </a:bodyPr>
          <a:lstStyle/>
          <a:p>
            <a:pPr algn="just"/>
            <a:r>
              <a:rPr lang="en-US" b="1" dirty="0"/>
              <a:t>What about the MOBILE version?</a:t>
            </a:r>
          </a:p>
          <a:p>
            <a:pPr marL="406908" indent="-342900" algn="just">
              <a:buFont typeface="Arial" panose="020B0604020202020204" pitchFamily="34" charset="0"/>
              <a:buChar char="•"/>
            </a:pPr>
            <a:r>
              <a:rPr lang="en-US" sz="1800" dirty="0"/>
              <a:t>In the beginning, we found a library “</a:t>
            </a:r>
            <a:r>
              <a:rPr lang="en-US" sz="1800" b="1" dirty="0"/>
              <a:t>react-native-render-html</a:t>
            </a:r>
            <a:r>
              <a:rPr lang="en-US" sz="1800" dirty="0"/>
              <a:t>” under the assumption that we can easily copy the website code onto RN, and recently we had some complications on react native while migrating the code as,</a:t>
            </a:r>
          </a:p>
          <a:p>
            <a:pPr marL="880110" lvl="1" indent="-342900" algn="just">
              <a:buFont typeface="Arial" panose="020B0604020202020204" pitchFamily="34" charset="0"/>
              <a:buChar char="•"/>
            </a:pPr>
            <a:r>
              <a:rPr lang="en-US" sz="1700" dirty="0"/>
              <a:t>All the aliasing path, has to be changed manually, and entire CSS has to be converted to React Native Styling (Though, there are some libraries which processes CSS code into RN Stylesheet).</a:t>
            </a:r>
          </a:p>
          <a:p>
            <a:pPr marL="880110" lvl="1" indent="-342900" algn="just">
              <a:buFont typeface="Arial" panose="020B0604020202020204" pitchFamily="34" charset="0"/>
              <a:buChar char="•"/>
            </a:pPr>
            <a:r>
              <a:rPr lang="en-US" sz="1700" dirty="0"/>
              <a:t>Bootstrap CSS, and JS libraries didn’t work in react native.</a:t>
            </a:r>
          </a:p>
          <a:p>
            <a:pPr marL="406908" indent="-342900" algn="just">
              <a:buFont typeface="Arial" panose="020B0604020202020204" pitchFamily="34" charset="0"/>
              <a:buChar char="•"/>
            </a:pPr>
            <a:r>
              <a:rPr lang="en-US" sz="1800" u="sng" dirty="0"/>
              <a:t>What’s the GOOD PART </a:t>
            </a:r>
            <a:r>
              <a:rPr lang="en-US" sz="1800" dirty="0"/>
              <a:t>?</a:t>
            </a:r>
          </a:p>
          <a:p>
            <a:pPr marL="880110" lvl="1" indent="-342900" algn="just">
              <a:buFont typeface="Arial" panose="020B0604020202020204" pitchFamily="34" charset="0"/>
              <a:buChar char="•"/>
            </a:pPr>
            <a:r>
              <a:rPr lang="en-US" sz="1800" dirty="0"/>
              <a:t>We can still use the WEBSITE Code, and visualize it on mobile.</a:t>
            </a:r>
          </a:p>
          <a:p>
            <a:pPr marL="880110" lvl="1" indent="-342900" algn="just">
              <a:buFont typeface="Arial" panose="020B0604020202020204" pitchFamily="34" charset="0"/>
              <a:buChar char="•"/>
            </a:pPr>
            <a:r>
              <a:rPr lang="en-US" sz="1800" dirty="0"/>
              <a:t>Since it is extremely responsive, it is already compatible with mobile screens, as well as tablets.</a:t>
            </a:r>
          </a:p>
          <a:p>
            <a:pPr marL="880110" lvl="1" indent="-342900" algn="just">
              <a:buFont typeface="Arial" panose="020B0604020202020204" pitchFamily="34" charset="0"/>
              <a:buChar char="•"/>
            </a:pPr>
            <a:r>
              <a:rPr lang="en-US" sz="1800" dirty="0"/>
              <a:t>The Uniform code can be used across all the platforms.</a:t>
            </a:r>
            <a:endParaRPr lang="en-US" sz="2200" dirty="0"/>
          </a:p>
          <a:p>
            <a:pPr lvl="1" algn="just"/>
            <a:endParaRPr lang="en-US" sz="1800" dirty="0"/>
          </a:p>
          <a:p>
            <a:pPr marL="822960" lvl="1" indent="-285750" algn="just">
              <a:buFont typeface="Arial" panose="020B0604020202020204" pitchFamily="34" charset="0"/>
              <a:buChar char="•"/>
            </a:pPr>
            <a:endParaRPr lang="en-US" sz="1800" dirty="0"/>
          </a:p>
          <a:p>
            <a:pPr marL="880110" lvl="1" indent="-342900" algn="just">
              <a:buFont typeface="Arial" panose="020B0604020202020204" pitchFamily="34" charset="0"/>
              <a:buChar char="•"/>
            </a:pPr>
            <a:endParaRPr lang="en-US" sz="1800" dirty="0"/>
          </a:p>
        </p:txBody>
      </p:sp>
      <p:sp>
        <p:nvSpPr>
          <p:cNvPr id="6" name="Slide Number Placeholder 5">
            <a:extLst>
              <a:ext uri="{FF2B5EF4-FFF2-40B4-BE49-F238E27FC236}">
                <a16:creationId xmlns:a16="http://schemas.microsoft.com/office/drawing/2014/main" id="{D0DBD72B-B445-49C6-B5E2-FBE0B5AF86D0}"/>
              </a:ext>
            </a:extLst>
          </p:cNvPr>
          <p:cNvSpPr txBox="1">
            <a:spLocks/>
          </p:cNvSpPr>
          <p:nvPr/>
        </p:nvSpPr>
        <p:spPr>
          <a:xfrm>
            <a:off x="8183880" y="127216"/>
            <a:ext cx="502920" cy="301752"/>
          </a:xfrm>
          <a:prstGeom prst="rect">
            <a:avLst/>
          </a:prstGeom>
        </p:spPr>
        <p:txBody>
          <a:bodyPr vert="horz" anchor="b"/>
          <a:lstStyle>
            <a:defPPr>
              <a:defRPr lang="en-US"/>
            </a:defPPr>
            <a:lvl1pPr marL="0" algn="ctr" defTabSz="914400" rtl="0" eaLnBrk="1" latinLnBrk="0" hangingPunct="1">
              <a:defRPr sz="1200" b="1"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z="1600" smtClean="0"/>
              <a:pPr/>
              <a:t>6</a:t>
            </a:fld>
            <a:endParaRPr lang="en-US" dirty="0"/>
          </a:p>
        </p:txBody>
      </p:sp>
    </p:spTree>
    <p:extLst>
      <p:ext uri="{BB962C8B-B14F-4D97-AF65-F5344CB8AC3E}">
        <p14:creationId xmlns:p14="http://schemas.microsoft.com/office/powerpoint/2010/main" val="119038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DELIVERIES</a:t>
            </a:r>
          </a:p>
        </p:txBody>
      </p:sp>
      <p:graphicFrame>
        <p:nvGraphicFramePr>
          <p:cNvPr id="8" name="Content Placeholder 3" descr="list smart graphic design">
            <a:extLst>
              <a:ext uri="{FF2B5EF4-FFF2-40B4-BE49-F238E27FC236}">
                <a16:creationId xmlns:a16="http://schemas.microsoft.com/office/drawing/2014/main" id="{FB02D28B-B01D-4308-9682-E1335F472CC0}"/>
              </a:ext>
            </a:extLst>
          </p:cNvPr>
          <p:cNvGraphicFramePr>
            <a:graphicFrameLocks/>
          </p:cNvGraphicFramePr>
          <p:nvPr>
            <p:extLst>
              <p:ext uri="{D42A27DB-BD31-4B8C-83A1-F6EECF244321}">
                <p14:modId xmlns:p14="http://schemas.microsoft.com/office/powerpoint/2010/main" val="3317755137"/>
              </p:ext>
            </p:extLst>
          </p:nvPr>
        </p:nvGraphicFramePr>
        <p:xfrm>
          <a:off x="624840" y="1470582"/>
          <a:ext cx="7810500" cy="4722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z="1600"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REFERENCES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a:xfrm>
            <a:off x="457200" y="1600200"/>
            <a:ext cx="8465757" cy="4572000"/>
          </a:xfrm>
        </p:spPr>
        <p:txBody>
          <a:bodyPr vert="horz" lIns="91440" tIns="45720" rIns="91440" bIns="45720" anchor="t">
            <a:normAutofit/>
          </a:bodyPr>
          <a:lstStyle/>
          <a:p>
            <a:pPr marL="63500" indent="0">
              <a:buNone/>
            </a:pPr>
            <a:r>
              <a:rPr lang="en-US" sz="2000" b="1" dirty="0">
                <a:solidFill>
                  <a:schemeClr val="accent1"/>
                </a:solidFill>
              </a:rPr>
              <a:t>ONLINE RESOURCES</a:t>
            </a:r>
            <a:endParaRPr lang="en-US" dirty="0">
              <a:solidFill>
                <a:schemeClr val="accent1"/>
              </a:solidFill>
            </a:endParaRPr>
          </a:p>
          <a:p>
            <a:pPr lvl="1"/>
            <a:r>
              <a:rPr lang="en-US" sz="1600" dirty="0">
                <a:ea typeface="+mn-lt"/>
                <a:cs typeface="+mn-lt"/>
                <a:hlinkClick r:id="rId3"/>
              </a:rPr>
              <a:t>https://www.researchgate.net/figure/Samples-of-all-letters-and-digits-in-the-EMNIST-dataset_fig2_334957576</a:t>
            </a:r>
            <a:r>
              <a:rPr lang="en-US" sz="1600" dirty="0">
                <a:ea typeface="+mn-lt"/>
                <a:cs typeface="+mn-lt"/>
              </a:rPr>
              <a:t> [1]</a:t>
            </a:r>
            <a:endParaRPr lang="en-US" dirty="0"/>
          </a:p>
          <a:p>
            <a:pPr lvl="1"/>
            <a:r>
              <a:rPr lang="en-US" sz="1600" dirty="0">
                <a:solidFill>
                  <a:srgbClr val="646567"/>
                </a:solidFill>
                <a:ea typeface="+mn-lt"/>
                <a:cs typeface="+mn-lt"/>
                <a:hlinkClick r:id="rId4">
                  <a:extLst>
                    <a:ext uri="{A12FA001-AC4F-418D-AE19-62706E023703}">
                      <ahyp:hlinkClr xmlns:ahyp="http://schemas.microsoft.com/office/drawing/2018/hyperlinkcolor" val="tx"/>
                    </a:ext>
                  </a:extLst>
                </a:hlinkClick>
              </a:rPr>
              <a:t>https://arxiv.org/pdf/1803.01900.pdf </a:t>
            </a:r>
            <a:r>
              <a:rPr lang="en-US" sz="1600" dirty="0">
                <a:solidFill>
                  <a:schemeClr val="bg1"/>
                </a:solidFill>
                <a:ea typeface="+mn-lt"/>
                <a:cs typeface="+mn-lt"/>
                <a:hlinkClick r:id="rId4">
                  <a:extLst>
                    <a:ext uri="{A12FA001-AC4F-418D-AE19-62706E023703}">
                      <ahyp:hlinkClr xmlns:ahyp="http://schemas.microsoft.com/office/drawing/2018/hyperlinkcolor" val="tx"/>
                    </a:ext>
                  </a:extLst>
                </a:hlinkClick>
              </a:rPr>
              <a:t>[2</a:t>
            </a:r>
            <a:r>
              <a:rPr lang="en-US" sz="1600" dirty="0">
                <a:solidFill>
                  <a:schemeClr val="bg1"/>
                </a:solidFill>
                <a:ea typeface="+mn-lt"/>
                <a:cs typeface="+mn-lt"/>
              </a:rPr>
              <a:t>]</a:t>
            </a:r>
          </a:p>
          <a:p>
            <a:pPr lvl="1"/>
            <a:r>
              <a:rPr lang="en-US" sz="1600" u="sng" dirty="0">
                <a:solidFill>
                  <a:schemeClr val="tx2">
                    <a:lumMod val="50000"/>
                  </a:schemeClr>
                </a:solidFill>
                <a:ea typeface="+mn-lt"/>
                <a:cs typeface="+mn-lt"/>
                <a:hlinkClick r:id="rId5"/>
              </a:rPr>
              <a:t>https://www.simonwenkel.com/2019/07/16/exploring-EMNIST.html</a:t>
            </a:r>
            <a:r>
              <a:rPr lang="en-US" sz="1600" u="sng" dirty="0">
                <a:solidFill>
                  <a:schemeClr val="tx2">
                    <a:lumMod val="50000"/>
                  </a:schemeClr>
                </a:solidFill>
                <a:ea typeface="+mn-lt"/>
                <a:cs typeface="+mn-lt"/>
              </a:rPr>
              <a:t>. [3</a:t>
            </a:r>
            <a:r>
              <a:rPr lang="en-US" sz="1600" u="sng" dirty="0">
                <a:solidFill>
                  <a:schemeClr val="bg1"/>
                </a:solidFill>
                <a:ea typeface="+mn-lt"/>
                <a:cs typeface="+mn-lt"/>
              </a:rPr>
              <a:t>]</a:t>
            </a:r>
            <a:endParaRPr lang="en-US" sz="1800" b="1" u="sng" dirty="0">
              <a:solidFill>
                <a:schemeClr val="bg1"/>
              </a:solidFill>
              <a:cs typeface="Arial"/>
            </a:endParaRPr>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z="1600"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99327-E5F2-4F6C-89EB-166E468E8457}"/>
              </a:ext>
            </a:extLst>
          </p:cNvPr>
          <p:cNvSpPr>
            <a:spLocks noGrp="1"/>
          </p:cNvSpPr>
          <p:nvPr>
            <p:ph type="ctrTitle"/>
          </p:nvPr>
        </p:nvSpPr>
        <p:spPr>
          <a:xfrm>
            <a:off x="3210612" y="1477283"/>
            <a:ext cx="5326856" cy="1425577"/>
          </a:xfrm>
        </p:spPr>
        <p:txBody>
          <a:bodyPr/>
          <a:lstStyle/>
          <a:p>
            <a:r>
              <a:rPr lang="en-US" sz="7200" dirty="0">
                <a:solidFill>
                  <a:schemeClr val="tx1"/>
                </a:solidFill>
              </a:rPr>
              <a:t>THANK YOU</a:t>
            </a:r>
          </a:p>
        </p:txBody>
      </p:sp>
      <p:sp>
        <p:nvSpPr>
          <p:cNvPr id="5" name="Subtitle 4">
            <a:extLst>
              <a:ext uri="{FF2B5EF4-FFF2-40B4-BE49-F238E27FC236}">
                <a16:creationId xmlns:a16="http://schemas.microsoft.com/office/drawing/2014/main" id="{E4829DB9-F078-44B8-B077-A4CD27C6D1C3}"/>
              </a:ext>
            </a:extLst>
          </p:cNvPr>
          <p:cNvSpPr>
            <a:spLocks noGrp="1"/>
          </p:cNvSpPr>
          <p:nvPr>
            <p:ph type="subTitle" idx="1"/>
          </p:nvPr>
        </p:nvSpPr>
        <p:spPr>
          <a:xfrm>
            <a:off x="4260915" y="4119513"/>
            <a:ext cx="4776174" cy="1150071"/>
          </a:xfrm>
        </p:spPr>
        <p:txBody>
          <a:bodyPr>
            <a:normAutofit/>
          </a:bodyPr>
          <a:lstStyle/>
          <a:p>
            <a:pPr algn="ctr"/>
            <a:r>
              <a:rPr lang="en-US" sz="3600" dirty="0"/>
              <a:t>TIME FOR A DEMO</a:t>
            </a:r>
          </a:p>
        </p:txBody>
      </p:sp>
    </p:spTree>
    <p:extLst>
      <p:ext uri="{BB962C8B-B14F-4D97-AF65-F5344CB8AC3E}">
        <p14:creationId xmlns:p14="http://schemas.microsoft.com/office/powerpoint/2010/main" val="2674663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D07AB84774194383D7632753588BB8" ma:contentTypeVersion="10" ma:contentTypeDescription="Create a new document." ma:contentTypeScope="" ma:versionID="e54e980f61dccc43a8392018fcc1d24d">
  <xsd:schema xmlns:xsd="http://www.w3.org/2001/XMLSchema" xmlns:xs="http://www.w3.org/2001/XMLSchema" xmlns:p="http://schemas.microsoft.com/office/2006/metadata/properties" xmlns:ns3="ab27bd89-cfb9-437c-bba6-5edd5f1f20a6" xmlns:ns4="831cafef-a022-485b-afe9-ab220d37f869" targetNamespace="http://schemas.microsoft.com/office/2006/metadata/properties" ma:root="true" ma:fieldsID="837f9c4a2935bc4993123205b1fa8dcd" ns3:_="" ns4:_="">
    <xsd:import namespace="ab27bd89-cfb9-437c-bba6-5edd5f1f20a6"/>
    <xsd:import namespace="831cafef-a022-485b-afe9-ab220d37f8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7bd89-cfb9-437c-bba6-5edd5f1f20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1cafef-a022-485b-afe9-ab220d37f86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53B111-FDD2-4844-9F3E-35E38298FE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7bd89-cfb9-437c-bba6-5edd5f1f20a6"/>
    <ds:schemaRef ds:uri="831cafef-a022-485b-afe9-ab220d37f8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DCB47EFB-BDBB-4CE5-A848-1507BE3B7989}">
  <ds:schemaRefs>
    <ds:schemaRef ds:uri="http://schemas.microsoft.com/office/2006/metadata/properti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2006/documentManagement/types"/>
    <ds:schemaRef ds:uri="831cafef-a022-485b-afe9-ab220d37f869"/>
    <ds:schemaRef ds:uri="ab27bd89-cfb9-437c-bba6-5edd5f1f20a6"/>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tf10167107_win32</Template>
  <TotalTime>1144</TotalTime>
  <Words>877</Words>
  <Application>Microsoft Office PowerPoint</Application>
  <PresentationFormat>On-screen Show (4:3)</PresentationFormat>
  <Paragraphs>86</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Wingdings 2</vt:lpstr>
      <vt:lpstr>Verve</vt:lpstr>
      <vt:lpstr>Final  Presentation</vt:lpstr>
      <vt:lpstr>PROJECT SUMMARY</vt:lpstr>
      <vt:lpstr>PROGRESS</vt:lpstr>
      <vt:lpstr>IN A NUTSHELL</vt:lpstr>
      <vt:lpstr>IN A NUTSHELL</vt:lpstr>
      <vt:lpstr>IN A NUTSHELL</vt:lpstr>
      <vt:lpstr>DELIVERIES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1 Progress or Status</dc:title>
  <dc:creator>Chaludia, Harsh Vinod</dc:creator>
  <cp:lastModifiedBy>Chaludia, Harsh</cp:lastModifiedBy>
  <cp:revision>115</cp:revision>
  <dcterms:created xsi:type="dcterms:W3CDTF">2020-09-27T21:32:14Z</dcterms:created>
  <dcterms:modified xsi:type="dcterms:W3CDTF">2020-12-01T05:16:54Z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0x01010034D07AB84774194383D7632753588BB8</vt:lpwstr>
  </property>
</Properties>
</file>