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0" r:id="rId6"/>
    <p:sldId id="261" r:id="rId7"/>
    <p:sldId id="270" r:id="rId8"/>
    <p:sldId id="268"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2677FB-1C8F-4A61-A3F5-2AD84C1C688A}">
          <p14:sldIdLst>
            <p14:sldId id="256"/>
            <p14:sldId id="257"/>
            <p14:sldId id="258"/>
            <p14:sldId id="267"/>
            <p14:sldId id="260"/>
            <p14:sldId id="261"/>
            <p14:sldId id="270"/>
            <p14:sldId id="268"/>
            <p14:sldId id="262"/>
            <p14:sldId id="265"/>
          </p14:sldIdLst>
        </p14:section>
        <p14:section name="Untitled Section" id="{D02BEBC3-F306-4ECA-AFA8-8160EB7E7E58}">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D189-4852-E6C9-21C0-2817E3677CD5}"/>
              </a:ext>
            </a:extLst>
          </p:cNvPr>
          <p:cNvSpPr>
            <a:spLocks noGrp="1"/>
          </p:cNvSpPr>
          <p:nvPr>
            <p:ph type="ctrTitle"/>
          </p:nvPr>
        </p:nvSpPr>
        <p:spPr>
          <a:xfrm>
            <a:off x="842212" y="968188"/>
            <a:ext cx="9655460" cy="4903694"/>
          </a:xfrm>
        </p:spPr>
        <p:txBody>
          <a:bodyPr>
            <a:normAutofit/>
          </a:bodyPr>
          <a:lstStyle/>
          <a:p>
            <a:r>
              <a:rPr lang="en-US" dirty="0">
                <a:latin typeface="Times New Roman" panose="02020603050405020304" pitchFamily="18" charset="0"/>
                <a:cs typeface="Times New Roman" panose="02020603050405020304" pitchFamily="18" charset="0"/>
              </a:rPr>
              <a:t>Bank-Marketing </a:t>
            </a:r>
            <a:r>
              <a:rPr lang="en-IN" b="1" i="0" dirty="0">
                <a:effectLst/>
                <a:latin typeface="Times New Roman" panose="02020603050405020304" pitchFamily="18" charset="0"/>
                <a:cs typeface="Times New Roman" panose="02020603050405020304" pitchFamily="18" charset="0"/>
              </a:rPr>
              <a:t>Analysis</a:t>
            </a:r>
            <a:br>
              <a:rPr lang="en-IN" b="1" i="0" dirty="0">
                <a:effectLst/>
                <a:latin typeface="Times New Roman" panose="02020603050405020304" pitchFamily="18" charset="0"/>
                <a:cs typeface="Times New Roman" panose="02020603050405020304" pitchFamily="18" charset="0"/>
              </a:rPr>
            </a:br>
            <a:br>
              <a:rPr lang="en-IN" b="1" i="0" dirty="0">
                <a:effectLst/>
                <a:latin typeface="Times New Roman" panose="02020603050405020304" pitchFamily="18" charset="0"/>
                <a:cs typeface="Times New Roman" panose="02020603050405020304" pitchFamily="18" charset="0"/>
              </a:rPr>
            </a:br>
            <a:br>
              <a:rPr lang="en-IN" b="1" i="0" dirty="0">
                <a:effectLst/>
                <a:latin typeface="Times New Roman" panose="02020603050405020304" pitchFamily="18" charset="0"/>
                <a:cs typeface="Times New Roman" panose="02020603050405020304" pitchFamily="18" charset="0"/>
              </a:rPr>
            </a:br>
            <a:r>
              <a:rPr lang="en-IN" b="1" i="0" dirty="0">
                <a:effectLst/>
                <a:latin typeface="Times New Roman" panose="02020603050405020304" pitchFamily="18" charset="0"/>
                <a:cs typeface="Times New Roman" panose="02020603050405020304" pitchFamily="18" charset="0"/>
              </a:rPr>
              <a:t>                                                                                                               </a:t>
            </a:r>
            <a:r>
              <a:rPr lang="en-IN" sz="1800" b="1" i="0" dirty="0">
                <a:effectLst/>
                <a:latin typeface="Times New Roman" panose="02020603050405020304" pitchFamily="18" charset="0"/>
                <a:cs typeface="Times New Roman" panose="02020603050405020304" pitchFamily="18" charset="0"/>
              </a:rPr>
              <a:t>Name: </a:t>
            </a:r>
            <a:r>
              <a:rPr lang="en-IN" sz="1800" b="1" i="0" dirty="0" err="1">
                <a:effectLst/>
                <a:latin typeface="Times New Roman" panose="02020603050405020304" pitchFamily="18" charset="0"/>
                <a:cs typeface="Times New Roman" panose="02020603050405020304" pitchFamily="18" charset="0"/>
              </a:rPr>
              <a:t>Bhagyshri</a:t>
            </a:r>
            <a:r>
              <a:rPr lang="en-IN" sz="1800" b="1" i="0" dirty="0">
                <a:effectLst/>
                <a:latin typeface="Times New Roman" panose="02020603050405020304" pitchFamily="18" charset="0"/>
                <a:cs typeface="Times New Roman" panose="02020603050405020304" pitchFamily="18" charset="0"/>
              </a:rPr>
              <a:t> </a:t>
            </a:r>
            <a:r>
              <a:rPr lang="en-IN" sz="1800" b="1" i="0" dirty="0" err="1">
                <a:effectLst/>
                <a:latin typeface="Times New Roman" panose="02020603050405020304" pitchFamily="18" charset="0"/>
                <a:cs typeface="Times New Roman" panose="02020603050405020304" pitchFamily="18" charset="0"/>
              </a:rPr>
              <a:t>Madnure</a:t>
            </a:r>
            <a:r>
              <a:rPr lang="en-IN" sz="1800" b="1" i="0" dirty="0">
                <a:effectLst/>
                <a:latin typeface="Times New Roman" panose="02020603050405020304" pitchFamily="18" charset="0"/>
                <a:cs typeface="Times New Roman" panose="02020603050405020304" pitchFamily="18" charset="0"/>
              </a:rPr>
              <a:t> </a:t>
            </a:r>
            <a:br>
              <a:rPr lang="en-IN" b="1" i="0" dirty="0">
                <a:solidFill>
                  <a:srgbClr val="2021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67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3599-18FE-D7E4-3B80-5E080901F17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95A6BDDE-7E34-6573-9908-2384A1E89837}"/>
              </a:ext>
            </a:extLst>
          </p:cNvPr>
          <p:cNvSpPr>
            <a:spLocks noGrp="1"/>
          </p:cNvSpPr>
          <p:nvPr>
            <p:ph idx="1"/>
          </p:nvPr>
        </p:nvSpPr>
        <p:spPr>
          <a:xfrm>
            <a:off x="685801" y="1492624"/>
            <a:ext cx="10131425" cy="3442448"/>
          </a:xfrm>
        </p:spPr>
        <p:txBody>
          <a:bodyPr>
            <a:normAutofit/>
          </a:bodyPr>
          <a:lstStyle/>
          <a:p>
            <a:pPr marL="0" indent="0">
              <a:buNone/>
            </a:pPr>
            <a:endParaRPr lang="en-US" dirty="0"/>
          </a:p>
          <a:p>
            <a:endParaRPr lang="en-US" sz="2400" dirty="0"/>
          </a:p>
          <a:p>
            <a:r>
              <a:rPr lang="en-US" sz="2400" dirty="0">
                <a:latin typeface="Times New Roman" panose="02020603050405020304" pitchFamily="18" charset="0"/>
                <a:cs typeface="Times New Roman" panose="02020603050405020304" pitchFamily="18" charset="0"/>
              </a:rPr>
              <a:t>In conclusion, the project demonstrates the utility of machine learning techniques in default payments based on customer attributes and payment histories. By leveraging the insights gained</a:t>
            </a:r>
            <a:r>
              <a:rPr lang="en-US" sz="2400" b="0" i="0" dirty="0">
                <a:effectLst/>
                <a:latin typeface="Söhne"/>
              </a:rPr>
              <a:t> </a:t>
            </a:r>
            <a:r>
              <a:rPr lang="en-US" sz="2400" b="0" i="0" dirty="0">
                <a:effectLst/>
                <a:latin typeface="Times New Roman" panose="02020603050405020304" pitchFamily="18" charset="0"/>
                <a:cs typeface="Times New Roman" panose="02020603050405020304" pitchFamily="18" charset="0"/>
              </a:rPr>
              <a:t>to inform and improve future marketing initiatives.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D166-88CF-B429-8C3E-78C68A06FAF9}"/>
              </a:ext>
            </a:extLst>
          </p:cNvPr>
          <p:cNvSpPr>
            <a:spLocks noGrp="1"/>
          </p:cNvSpPr>
          <p:nvPr>
            <p:ph type="title"/>
          </p:nvPr>
        </p:nvSpPr>
        <p:spPr>
          <a:xfrm>
            <a:off x="376518" y="609599"/>
            <a:ext cx="11129681" cy="5038165"/>
          </a:xfrm>
        </p:spPr>
        <p:txBody>
          <a:bodyPr/>
          <a:lstStyle/>
          <a:p>
            <a:pPr algn="ctr"/>
            <a:r>
              <a:rPr lang="en-US" sz="8000" dirty="0">
                <a:latin typeface="Times New Roman" panose="02020603050405020304" pitchFamily="18" charset="0"/>
                <a:cs typeface="Times New Roman" panose="02020603050405020304" pitchFamily="18" charset="0"/>
              </a:rPr>
              <a:t>THANK</a:t>
            </a:r>
            <a:r>
              <a:rPr lang="en-US"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3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4195-BCBE-18ED-2DBA-7260EB4E56FE}"/>
              </a:ext>
            </a:extLst>
          </p:cNvPr>
          <p:cNvSpPr>
            <a:spLocks noGrp="1"/>
          </p:cNvSpPr>
          <p:nvPr>
            <p:ph type="ctrTitle"/>
          </p:nvPr>
        </p:nvSpPr>
        <p:spPr>
          <a:xfrm>
            <a:off x="4383741" y="228600"/>
            <a:ext cx="2971800" cy="1223682"/>
          </a:xfrm>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9C2D71-D4C4-D462-A8F6-970072A2DD8E}"/>
              </a:ext>
            </a:extLst>
          </p:cNvPr>
          <p:cNvSpPr>
            <a:spLocks noGrp="1"/>
          </p:cNvSpPr>
          <p:nvPr>
            <p:ph type="subTitle" idx="1"/>
          </p:nvPr>
        </p:nvSpPr>
        <p:spPr>
          <a:xfrm>
            <a:off x="349624" y="1990166"/>
            <a:ext cx="10877737" cy="4401670"/>
          </a:xfrm>
        </p:spPr>
        <p:txBody>
          <a:bodyPr>
            <a:normAutofit/>
          </a:bodyPr>
          <a:lstStyle/>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Overview</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Bank Marketing Analysis?</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 Summary</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Scope of the project</a:t>
            </a:r>
          </a:p>
          <a:p>
            <a:pPr marL="285750" indent="-285750" algn="l">
              <a:buFont typeface="Arial" panose="020B0604020202020204" pitchFamily="34" charset="0"/>
              <a:buChar char="•"/>
            </a:pPr>
            <a:r>
              <a:rPr lang="en-US" sz="2400" spc="-224" dirty="0">
                <a:latin typeface="Times New Roman" panose="02020603050405020304" pitchFamily="18" charset="0"/>
                <a:cs typeface="Times New Roman" panose="02020603050405020304" pitchFamily="18" charset="0"/>
              </a:rPr>
              <a:t>Libraries Used</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Visualization</a:t>
            </a:r>
          </a:p>
          <a:p>
            <a:pPr marL="285750" indent="-28575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7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3C5A-DDB9-B704-58C3-52639A8AE9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Overview</a:t>
            </a:r>
            <a:br>
              <a:rPr lang="en-US" dirty="0"/>
            </a:br>
            <a:endParaRPr lang="en-IN" dirty="0"/>
          </a:p>
        </p:txBody>
      </p:sp>
      <p:sp>
        <p:nvSpPr>
          <p:cNvPr id="3" name="Content Placeholder 2">
            <a:extLst>
              <a:ext uri="{FF2B5EF4-FFF2-40B4-BE49-F238E27FC236}">
                <a16:creationId xmlns:a16="http://schemas.microsoft.com/office/drawing/2014/main" id="{2E3A2392-A468-D65F-6836-7D75400CBB7D}"/>
              </a:ext>
            </a:extLst>
          </p:cNvPr>
          <p:cNvSpPr>
            <a:spLocks noGrp="1"/>
          </p:cNvSpPr>
          <p:nvPr>
            <p:ph idx="1"/>
          </p:nvPr>
        </p:nvSpPr>
        <p:spPr>
          <a:xfrm>
            <a:off x="685801" y="1411941"/>
            <a:ext cx="10131425" cy="4379259"/>
          </a:xfrm>
        </p:spPr>
        <p:txBody>
          <a:bodyPr numCol="2"/>
          <a:lstStyle/>
          <a:p>
            <a:r>
              <a:rPr lang="en-US" sz="2400" dirty="0">
                <a:latin typeface="Times New Roman" panose="02020603050405020304" pitchFamily="18" charset="0"/>
                <a:cs typeface="Times New Roman" panose="02020603050405020304" pitchFamily="18" charset="0"/>
              </a:rPr>
              <a:t>The  process by which companies create value for customers and build strong customer relationships in order to capture value from customer in return.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is related to marketing campaigns </a:t>
            </a:r>
            <a:r>
              <a:rPr lang="en-US" sz="2400" dirty="0" err="1">
                <a:latin typeface="Times New Roman" panose="02020603050405020304" pitchFamily="18" charset="0"/>
                <a:cs typeface="Times New Roman" panose="02020603050405020304" pitchFamily="18" charset="0"/>
              </a:rPr>
              <a:t>bades</a:t>
            </a:r>
            <a:r>
              <a:rPr lang="en-US" sz="2400" dirty="0">
                <a:latin typeface="Times New Roman" panose="02020603050405020304" pitchFamily="18" charset="0"/>
                <a:cs typeface="Times New Roman" panose="02020603050405020304" pitchFamily="18" charset="0"/>
              </a:rPr>
              <a:t> on phone calls</a:t>
            </a:r>
            <a:r>
              <a:rPr lang="en-US" sz="2400" dirty="0">
                <a:latin typeface="Arial" panose="020B0604020202020204" pitchFamily="34" charset="0"/>
                <a:cs typeface="Arial" panose="020B0604020202020204" pitchFamily="34" charset="0"/>
              </a:rPr>
              <a:t>.</a:t>
            </a:r>
          </a:p>
          <a:p>
            <a:pPr marL="0" indent="0">
              <a:buNone/>
            </a:pPr>
            <a:endParaRPr lang="en-US" dirty="0">
              <a:latin typeface="Aptos Narrow" panose="020B0004020202020204" pitchFamily="34"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3598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3C5A-DDB9-B704-58C3-52639A8AE9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Bank Marketing</a:t>
            </a:r>
            <a:r>
              <a:rPr lang="en-US" dirty="0"/>
              <a:t>?</a:t>
            </a:r>
            <a:br>
              <a:rPr lang="en-US" dirty="0"/>
            </a:br>
            <a:endParaRPr lang="en-IN" dirty="0"/>
          </a:p>
        </p:txBody>
      </p:sp>
      <p:sp>
        <p:nvSpPr>
          <p:cNvPr id="3" name="Content Placeholder 2">
            <a:extLst>
              <a:ext uri="{FF2B5EF4-FFF2-40B4-BE49-F238E27FC236}">
                <a16:creationId xmlns:a16="http://schemas.microsoft.com/office/drawing/2014/main" id="{2E3A2392-A468-D65F-6836-7D75400CBB7D}"/>
              </a:ext>
            </a:extLst>
          </p:cNvPr>
          <p:cNvSpPr>
            <a:spLocks noGrp="1"/>
          </p:cNvSpPr>
          <p:nvPr>
            <p:ph idx="1"/>
          </p:nvPr>
        </p:nvSpPr>
        <p:spPr>
          <a:xfrm>
            <a:off x="645461" y="1425011"/>
            <a:ext cx="10131425" cy="3837272"/>
          </a:xfrm>
        </p:spPr>
        <p:txBody>
          <a:bodyPr numCol="2"/>
          <a:lstStyle/>
          <a:p>
            <a:pPr marL="0" indent="0" algn="just">
              <a:buNone/>
            </a:pPr>
            <a:r>
              <a:rPr lang="en-US" sz="2400" dirty="0">
                <a:latin typeface="Times New Roman" panose="02020603050405020304" pitchFamily="18" charset="0"/>
                <a:cs typeface="Times New Roman" panose="02020603050405020304" pitchFamily="18" charset="0"/>
              </a:rPr>
              <a:t> Prediction </a:t>
            </a:r>
            <a:r>
              <a:rPr lang="en-US" sz="2400" b="0" i="0" dirty="0">
                <a:effectLst/>
                <a:latin typeface="Times New Roman" panose="02020603050405020304" pitchFamily="18" charset="0"/>
                <a:cs typeface="Times New Roman" panose="02020603050405020304" pitchFamily="18" charset="0"/>
              </a:rPr>
              <a:t>of the results of the marketing campaign for each customer and clarification of factors which affect the campaign results. This helps to find out the ways how to make marketing campaigns more efficient. Finding out customer segments, using data for customers, who subscribed to term deposit.</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lgn="just">
              <a:buNone/>
            </a:pPr>
            <a:endParaRPr lang="en-IN" dirty="0"/>
          </a:p>
        </p:txBody>
      </p:sp>
    </p:spTree>
    <p:extLst>
      <p:ext uri="{BB962C8B-B14F-4D97-AF65-F5344CB8AC3E}">
        <p14:creationId xmlns:p14="http://schemas.microsoft.com/office/powerpoint/2010/main" val="173909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E22-D4F3-F30B-BF4C-F6FCF0CC011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Dataset Summary</a:t>
            </a:r>
            <a:br>
              <a:rPr lang="en-US" dirty="0"/>
            </a:br>
            <a:endParaRPr lang="en-IN" dirty="0"/>
          </a:p>
        </p:txBody>
      </p:sp>
      <p:sp>
        <p:nvSpPr>
          <p:cNvPr id="3" name="Content Placeholder 2">
            <a:extLst>
              <a:ext uri="{FF2B5EF4-FFF2-40B4-BE49-F238E27FC236}">
                <a16:creationId xmlns:a16="http://schemas.microsoft.com/office/drawing/2014/main" id="{F33EFE11-9594-AE3E-42D4-1262FBD4413F}"/>
              </a:ext>
            </a:extLst>
          </p:cNvPr>
          <p:cNvSpPr>
            <a:spLocks noGrp="1"/>
          </p:cNvSpPr>
          <p:nvPr>
            <p:ph idx="1"/>
          </p:nvPr>
        </p:nvSpPr>
        <p:spPr>
          <a:xfrm>
            <a:off x="914401" y="1344706"/>
            <a:ext cx="10131425" cy="403411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dataset contains information on  bank customers likewise </a:t>
            </a:r>
            <a:r>
              <a:rPr lang="en-US" sz="2400" b="0" i="0" u="none" strike="noStrike" dirty="0">
                <a:effectLst/>
                <a:latin typeface="Times New Roman" panose="02020603050405020304" pitchFamily="18" charset="0"/>
                <a:cs typeface="Times New Roman" panose="02020603050405020304" pitchFamily="18" charset="0"/>
              </a:rPr>
              <a:t>age,</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job,</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marital status,</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education, default</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balance,</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housing</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loan,</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contact,</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day,</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month,</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duration</a:t>
            </a:r>
            <a:r>
              <a:rPr lang="en-US" sz="2400" dirty="0">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campaign, </a:t>
            </a:r>
            <a:r>
              <a:rPr lang="en-US" sz="2400" b="0" i="0" u="none" strike="noStrike" dirty="0" err="1">
                <a:effectLst/>
                <a:latin typeface="Times New Roman" panose="02020603050405020304" pitchFamily="18" charset="0"/>
                <a:cs typeface="Times New Roman" panose="02020603050405020304" pitchFamily="18" charset="0"/>
              </a:rPr>
              <a:t>pdays</a:t>
            </a:r>
            <a:r>
              <a:rPr lang="en-US" sz="2400" b="0" i="0" u="none" strike="noStrike" dirty="0">
                <a:effectLst/>
                <a:latin typeface="Times New Roman" panose="02020603050405020304" pitchFamily="18" charset="0"/>
                <a:cs typeface="Times New Roman" panose="02020603050405020304" pitchFamily="18" charset="0"/>
              </a:rPr>
              <a:t> ,previous ,</a:t>
            </a:r>
            <a:r>
              <a:rPr lang="en-US" sz="2400" b="0" i="0" u="none" strike="noStrike" dirty="0" err="1">
                <a:effectLst/>
                <a:latin typeface="Times New Roman" panose="02020603050405020304" pitchFamily="18" charset="0"/>
                <a:cs typeface="Times New Roman" panose="02020603050405020304" pitchFamily="18" charset="0"/>
              </a:rPr>
              <a:t>deposite</a:t>
            </a:r>
            <a:r>
              <a:rPr lang="en-US" sz="2400" dirty="0">
                <a:latin typeface="Times New Roman" panose="02020603050405020304" pitchFamily="18" charset="0"/>
                <a:cs typeface="Times New Roman" panose="02020603050405020304" pitchFamily="18" charset="0"/>
              </a:rPr>
              <a:t> etc.</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809E6E-D0CD-552E-AFCD-8C5422AF8943}"/>
              </a:ext>
            </a:extLst>
          </p:cNvPr>
          <p:cNvPicPr>
            <a:picLocks noChangeAspect="1"/>
          </p:cNvPicPr>
          <p:nvPr/>
        </p:nvPicPr>
        <p:blipFill>
          <a:blip r:embed="rId2"/>
          <a:stretch>
            <a:fillRect/>
          </a:stretch>
        </p:blipFill>
        <p:spPr>
          <a:xfrm>
            <a:off x="914402" y="2599763"/>
            <a:ext cx="11178986" cy="4195483"/>
          </a:xfrm>
          <a:prstGeom prst="rect">
            <a:avLst/>
          </a:prstGeom>
        </p:spPr>
      </p:pic>
    </p:spTree>
    <p:extLst>
      <p:ext uri="{BB962C8B-B14F-4D97-AF65-F5344CB8AC3E}">
        <p14:creationId xmlns:p14="http://schemas.microsoft.com/office/powerpoint/2010/main" val="88817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CFD8-343D-12D6-40A7-CC4BF14B45E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Scope of the project</a:t>
            </a:r>
            <a:br>
              <a:rPr lang="en-US" dirty="0"/>
            </a:br>
            <a:endParaRPr lang="en-IN" dirty="0"/>
          </a:p>
        </p:txBody>
      </p:sp>
      <p:sp>
        <p:nvSpPr>
          <p:cNvPr id="3" name="Content Placeholder 2">
            <a:extLst>
              <a:ext uri="{FF2B5EF4-FFF2-40B4-BE49-F238E27FC236}">
                <a16:creationId xmlns:a16="http://schemas.microsoft.com/office/drawing/2014/main" id="{978350B3-F16D-1CE4-376F-4E97702FCC1A}"/>
              </a:ext>
            </a:extLst>
          </p:cNvPr>
          <p:cNvSpPr>
            <a:spLocks noGrp="1"/>
          </p:cNvSpPr>
          <p:nvPr>
            <p:ph idx="1"/>
          </p:nvPr>
        </p:nvSpPr>
        <p:spPr>
          <a:xfrm>
            <a:off x="685801" y="1721224"/>
            <a:ext cx="10131425" cy="338865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project aims to </a:t>
            </a:r>
            <a:r>
              <a:rPr lang="en-US" sz="2400" b="0" i="0" dirty="0">
                <a:effectLst/>
                <a:latin typeface="Times New Roman" panose="02020603050405020304" pitchFamily="18" charset="0"/>
                <a:cs typeface="Times New Roman" panose="02020603050405020304" pitchFamily="18" charset="0"/>
              </a:rPr>
              <a:t> helps to find out the ways how to make marketing campaigns more efficient. Finding out customer segments, using data for customers, who subscribed to term deposit. This helps to identify the profile of a customer, who is more likely to acquire the product and develop more targeted marketing campaigns.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7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90178" y="6258388"/>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3" name="Freeform 3"/>
          <p:cNvSpPr/>
          <p:nvPr/>
        </p:nvSpPr>
        <p:spPr>
          <a:xfrm>
            <a:off x="6327357" y="5245768"/>
            <a:ext cx="2412195" cy="1306595"/>
          </a:xfrm>
          <a:custGeom>
            <a:avLst/>
            <a:gdLst/>
            <a:ahLst/>
            <a:cxnLst/>
            <a:rect l="l" t="t" r="r" b="b"/>
            <a:pathLst>
              <a:path w="3618292" h="1874933">
                <a:moveTo>
                  <a:pt x="0" y="0"/>
                </a:moveTo>
                <a:lnTo>
                  <a:pt x="3618292" y="0"/>
                </a:lnTo>
                <a:lnTo>
                  <a:pt x="3618292" y="1874933"/>
                </a:lnTo>
                <a:lnTo>
                  <a:pt x="0" y="18749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5580" y="2177894"/>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5" name="Freeform 5"/>
          <p:cNvSpPr/>
          <p:nvPr/>
        </p:nvSpPr>
        <p:spPr>
          <a:xfrm>
            <a:off x="5005579" y="1217606"/>
            <a:ext cx="2412195" cy="1249955"/>
          </a:xfrm>
          <a:custGeom>
            <a:avLst/>
            <a:gdLst/>
            <a:ahLst/>
            <a:cxnLst/>
            <a:rect l="l" t="t" r="r" b="b"/>
            <a:pathLst>
              <a:path w="3618292" h="1874933">
                <a:moveTo>
                  <a:pt x="0" y="0"/>
                </a:moveTo>
                <a:lnTo>
                  <a:pt x="3618291" y="0"/>
                </a:lnTo>
                <a:lnTo>
                  <a:pt x="3618291" y="1874933"/>
                </a:lnTo>
                <a:lnTo>
                  <a:pt x="0" y="18749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4879119" y="2980413"/>
            <a:ext cx="2313487" cy="1884440"/>
          </a:xfrm>
          <a:custGeom>
            <a:avLst/>
            <a:gdLst/>
            <a:ahLst/>
            <a:cxnLst/>
            <a:rect l="l" t="t" r="r" b="b"/>
            <a:pathLst>
              <a:path w="3470230" h="2826660">
                <a:moveTo>
                  <a:pt x="0" y="0"/>
                </a:moveTo>
                <a:lnTo>
                  <a:pt x="3470230" y="0"/>
                </a:lnTo>
                <a:lnTo>
                  <a:pt x="3470230" y="2826660"/>
                </a:lnTo>
                <a:lnTo>
                  <a:pt x="0" y="28266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8175280" y="4959178"/>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8" name="Freeform 8"/>
          <p:cNvSpPr/>
          <p:nvPr/>
        </p:nvSpPr>
        <p:spPr>
          <a:xfrm>
            <a:off x="8133996" y="3847555"/>
            <a:ext cx="2412195" cy="1249955"/>
          </a:xfrm>
          <a:custGeom>
            <a:avLst/>
            <a:gdLst/>
            <a:ahLst/>
            <a:cxnLst/>
            <a:rect l="l" t="t" r="r" b="b"/>
            <a:pathLst>
              <a:path w="3618292" h="1874933">
                <a:moveTo>
                  <a:pt x="0" y="0"/>
                </a:moveTo>
                <a:lnTo>
                  <a:pt x="3618292" y="0"/>
                </a:lnTo>
                <a:lnTo>
                  <a:pt x="3618292" y="1874933"/>
                </a:lnTo>
                <a:lnTo>
                  <a:pt x="0" y="1874933"/>
                </a:lnTo>
                <a:lnTo>
                  <a:pt x="0" y="0"/>
                </a:lnTo>
                <a:close/>
              </a:path>
            </a:pathLst>
          </a:custGeom>
          <a:blipFill>
            <a:blip r:embed="rId9">
              <a:extLst>
                <a:ext uri="{96DAC541-7B7A-43D3-8B79-37D633B846F1}">
                  <asvg:svgBlip xmlns:asvg="http://schemas.microsoft.com/office/drawing/2016/SVG/main" r:embed="rId10"/>
                </a:ext>
              </a:extLst>
            </a:blip>
            <a:stretch>
              <a:fillRect l="-189" b="-189"/>
            </a:stretch>
          </a:blipFill>
        </p:spPr>
      </p:sp>
      <p:sp>
        <p:nvSpPr>
          <p:cNvPr id="9" name="Freeform 9"/>
          <p:cNvSpPr/>
          <p:nvPr/>
        </p:nvSpPr>
        <p:spPr>
          <a:xfrm>
            <a:off x="7799136" y="3169322"/>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10" name="Freeform 10"/>
          <p:cNvSpPr/>
          <p:nvPr/>
        </p:nvSpPr>
        <p:spPr>
          <a:xfrm>
            <a:off x="7768405" y="2192419"/>
            <a:ext cx="2412195" cy="1249955"/>
          </a:xfrm>
          <a:custGeom>
            <a:avLst/>
            <a:gdLst/>
            <a:ahLst/>
            <a:cxnLst/>
            <a:rect l="l" t="t" r="r" b="b"/>
            <a:pathLst>
              <a:path w="3618292" h="1874933">
                <a:moveTo>
                  <a:pt x="0" y="0"/>
                </a:moveTo>
                <a:lnTo>
                  <a:pt x="3618292" y="0"/>
                </a:lnTo>
                <a:lnTo>
                  <a:pt x="3618292" y="1874933"/>
                </a:lnTo>
                <a:lnTo>
                  <a:pt x="0" y="187493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rot="-2700000">
            <a:off x="4557819" y="2626666"/>
            <a:ext cx="180430" cy="583745"/>
          </a:xfrm>
          <a:custGeom>
            <a:avLst/>
            <a:gdLst/>
            <a:ahLst/>
            <a:cxnLst/>
            <a:rect l="l" t="t" r="r" b="b"/>
            <a:pathLst>
              <a:path w="270645" h="875617">
                <a:moveTo>
                  <a:pt x="0" y="0"/>
                </a:moveTo>
                <a:lnTo>
                  <a:pt x="270646" y="0"/>
                </a:lnTo>
                <a:lnTo>
                  <a:pt x="270646" y="875618"/>
                </a:lnTo>
                <a:lnTo>
                  <a:pt x="0" y="87561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2" name="Freeform 12"/>
          <p:cNvSpPr/>
          <p:nvPr/>
        </p:nvSpPr>
        <p:spPr>
          <a:xfrm rot="-6097463">
            <a:off x="4287642" y="3770862"/>
            <a:ext cx="180430" cy="583745"/>
          </a:xfrm>
          <a:custGeom>
            <a:avLst/>
            <a:gdLst/>
            <a:ahLst/>
            <a:cxnLst/>
            <a:rect l="l" t="t" r="r" b="b"/>
            <a:pathLst>
              <a:path w="270645" h="875617">
                <a:moveTo>
                  <a:pt x="0" y="0"/>
                </a:moveTo>
                <a:lnTo>
                  <a:pt x="270646" y="0"/>
                </a:lnTo>
                <a:lnTo>
                  <a:pt x="270646" y="875618"/>
                </a:lnTo>
                <a:lnTo>
                  <a:pt x="0" y="87561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3" name="Freeform 13"/>
          <p:cNvSpPr/>
          <p:nvPr/>
        </p:nvSpPr>
        <p:spPr>
          <a:xfrm rot="-8593989">
            <a:off x="4656363" y="4375961"/>
            <a:ext cx="180430" cy="583745"/>
          </a:xfrm>
          <a:custGeom>
            <a:avLst/>
            <a:gdLst/>
            <a:ahLst/>
            <a:cxnLst/>
            <a:rect l="l" t="t" r="r" b="b"/>
            <a:pathLst>
              <a:path w="270645" h="875617">
                <a:moveTo>
                  <a:pt x="0" y="0"/>
                </a:moveTo>
                <a:lnTo>
                  <a:pt x="270646" y="0"/>
                </a:lnTo>
                <a:lnTo>
                  <a:pt x="270646" y="875617"/>
                </a:lnTo>
                <a:lnTo>
                  <a:pt x="0" y="87561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4" name="Freeform 14"/>
          <p:cNvSpPr/>
          <p:nvPr/>
        </p:nvSpPr>
        <p:spPr>
          <a:xfrm rot="3569560">
            <a:off x="7264777" y="2971739"/>
            <a:ext cx="175197" cy="566814"/>
          </a:xfrm>
          <a:custGeom>
            <a:avLst/>
            <a:gdLst/>
            <a:ahLst/>
            <a:cxnLst/>
            <a:rect l="l" t="t" r="r" b="b"/>
            <a:pathLst>
              <a:path w="262795" h="850221">
                <a:moveTo>
                  <a:pt x="0" y="0"/>
                </a:moveTo>
                <a:lnTo>
                  <a:pt x="262796" y="0"/>
                </a:lnTo>
                <a:lnTo>
                  <a:pt x="262796" y="850221"/>
                </a:lnTo>
                <a:lnTo>
                  <a:pt x="0" y="85022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rot="-5287768" flipH="1" flipV="1">
            <a:off x="7336452" y="3941973"/>
            <a:ext cx="180430" cy="583745"/>
          </a:xfrm>
          <a:custGeom>
            <a:avLst/>
            <a:gdLst/>
            <a:ahLst/>
            <a:cxnLst/>
            <a:rect l="l" t="t" r="r" b="b"/>
            <a:pathLst>
              <a:path w="270645" h="875617">
                <a:moveTo>
                  <a:pt x="270646" y="875618"/>
                </a:moveTo>
                <a:lnTo>
                  <a:pt x="0" y="875618"/>
                </a:lnTo>
                <a:lnTo>
                  <a:pt x="0" y="0"/>
                </a:lnTo>
                <a:lnTo>
                  <a:pt x="270646" y="0"/>
                </a:lnTo>
                <a:lnTo>
                  <a:pt x="270646" y="875618"/>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Freeform 16"/>
          <p:cNvSpPr/>
          <p:nvPr/>
        </p:nvSpPr>
        <p:spPr>
          <a:xfrm>
            <a:off x="5948264" y="2572825"/>
            <a:ext cx="175197" cy="566814"/>
          </a:xfrm>
          <a:custGeom>
            <a:avLst/>
            <a:gdLst/>
            <a:ahLst/>
            <a:cxnLst/>
            <a:rect l="l" t="t" r="r" b="b"/>
            <a:pathLst>
              <a:path w="262795" h="850221">
                <a:moveTo>
                  <a:pt x="0" y="0"/>
                </a:moveTo>
                <a:lnTo>
                  <a:pt x="262796" y="0"/>
                </a:lnTo>
                <a:lnTo>
                  <a:pt x="262796" y="850221"/>
                </a:lnTo>
                <a:lnTo>
                  <a:pt x="0" y="85022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2151891" flipV="1">
            <a:off x="6851768" y="4364515"/>
            <a:ext cx="175197" cy="566814"/>
          </a:xfrm>
          <a:custGeom>
            <a:avLst/>
            <a:gdLst/>
            <a:ahLst/>
            <a:cxnLst/>
            <a:rect l="l" t="t" r="r" b="b"/>
            <a:pathLst>
              <a:path w="262795" h="850221">
                <a:moveTo>
                  <a:pt x="0" y="850220"/>
                </a:moveTo>
                <a:lnTo>
                  <a:pt x="262795" y="850220"/>
                </a:lnTo>
                <a:lnTo>
                  <a:pt x="262795" y="0"/>
                </a:lnTo>
                <a:lnTo>
                  <a:pt x="0" y="0"/>
                </a:lnTo>
                <a:lnTo>
                  <a:pt x="0" y="85022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a:off x="2195664" y="2428924"/>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19" name="Freeform 19"/>
          <p:cNvSpPr/>
          <p:nvPr/>
        </p:nvSpPr>
        <p:spPr>
          <a:xfrm>
            <a:off x="2206574" y="1413755"/>
            <a:ext cx="2412195" cy="1249955"/>
          </a:xfrm>
          <a:custGeom>
            <a:avLst/>
            <a:gdLst/>
            <a:ahLst/>
            <a:cxnLst/>
            <a:rect l="l" t="t" r="r" b="b"/>
            <a:pathLst>
              <a:path w="3618292" h="1874933">
                <a:moveTo>
                  <a:pt x="0" y="0"/>
                </a:moveTo>
                <a:lnTo>
                  <a:pt x="3618292" y="0"/>
                </a:lnTo>
                <a:lnTo>
                  <a:pt x="3618292" y="1874934"/>
                </a:lnTo>
                <a:lnTo>
                  <a:pt x="0" y="187493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0" name="Freeform 20"/>
          <p:cNvSpPr/>
          <p:nvPr/>
        </p:nvSpPr>
        <p:spPr>
          <a:xfrm>
            <a:off x="1447360" y="4490102"/>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21" name="Freeform 21"/>
          <p:cNvSpPr/>
          <p:nvPr/>
        </p:nvSpPr>
        <p:spPr>
          <a:xfrm>
            <a:off x="1403777" y="3534837"/>
            <a:ext cx="2412195" cy="1249955"/>
          </a:xfrm>
          <a:custGeom>
            <a:avLst/>
            <a:gdLst/>
            <a:ahLst/>
            <a:cxnLst/>
            <a:rect l="l" t="t" r="r" b="b"/>
            <a:pathLst>
              <a:path w="3618292" h="1874933">
                <a:moveTo>
                  <a:pt x="0" y="0"/>
                </a:moveTo>
                <a:lnTo>
                  <a:pt x="3618292" y="0"/>
                </a:lnTo>
                <a:lnTo>
                  <a:pt x="3618292" y="1874933"/>
                </a:lnTo>
                <a:lnTo>
                  <a:pt x="0" y="187493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2" name="Freeform 22"/>
          <p:cNvSpPr/>
          <p:nvPr/>
        </p:nvSpPr>
        <p:spPr>
          <a:xfrm>
            <a:off x="3158524" y="6296891"/>
            <a:ext cx="2325029" cy="459193"/>
          </a:xfrm>
          <a:custGeom>
            <a:avLst/>
            <a:gdLst/>
            <a:ahLst/>
            <a:cxnLst/>
            <a:rect l="l" t="t" r="r" b="b"/>
            <a:pathLst>
              <a:path w="3487544" h="688790">
                <a:moveTo>
                  <a:pt x="0" y="0"/>
                </a:moveTo>
                <a:lnTo>
                  <a:pt x="3487544" y="0"/>
                </a:lnTo>
                <a:lnTo>
                  <a:pt x="3487544" y="688790"/>
                </a:lnTo>
                <a:lnTo>
                  <a:pt x="0" y="688790"/>
                </a:lnTo>
                <a:lnTo>
                  <a:pt x="0" y="0"/>
                </a:lnTo>
                <a:close/>
              </a:path>
            </a:pathLst>
          </a:custGeom>
          <a:blipFill>
            <a:blip r:embed="rId2">
              <a:alphaModFix amt="25000"/>
            </a:blip>
            <a:stretch>
              <a:fillRect/>
            </a:stretch>
          </a:blipFill>
        </p:spPr>
      </p:sp>
      <p:sp>
        <p:nvSpPr>
          <p:cNvPr id="23" name="Freeform 23"/>
          <p:cNvSpPr/>
          <p:nvPr/>
        </p:nvSpPr>
        <p:spPr>
          <a:xfrm>
            <a:off x="3114941" y="5278656"/>
            <a:ext cx="2412195" cy="1249955"/>
          </a:xfrm>
          <a:custGeom>
            <a:avLst/>
            <a:gdLst/>
            <a:ahLst/>
            <a:cxnLst/>
            <a:rect l="l" t="t" r="r" b="b"/>
            <a:pathLst>
              <a:path w="3618292" h="1874933">
                <a:moveTo>
                  <a:pt x="0" y="0"/>
                </a:moveTo>
                <a:lnTo>
                  <a:pt x="3618292" y="0"/>
                </a:lnTo>
                <a:lnTo>
                  <a:pt x="3618292" y="1874933"/>
                </a:lnTo>
                <a:lnTo>
                  <a:pt x="0" y="187493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4" name="Freeform 24"/>
          <p:cNvSpPr/>
          <p:nvPr/>
        </p:nvSpPr>
        <p:spPr>
          <a:xfrm>
            <a:off x="1245282" y="1496870"/>
            <a:ext cx="890057" cy="1075955"/>
          </a:xfrm>
          <a:custGeom>
            <a:avLst/>
            <a:gdLst/>
            <a:ahLst/>
            <a:cxnLst/>
            <a:rect l="l" t="t" r="r" b="b"/>
            <a:pathLst>
              <a:path w="1335086" h="1613933">
                <a:moveTo>
                  <a:pt x="0" y="0"/>
                </a:moveTo>
                <a:lnTo>
                  <a:pt x="1335086" y="0"/>
                </a:lnTo>
                <a:lnTo>
                  <a:pt x="1335086" y="1613933"/>
                </a:lnTo>
                <a:lnTo>
                  <a:pt x="0" y="161393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25" name="Freeform 25"/>
          <p:cNvSpPr/>
          <p:nvPr/>
        </p:nvSpPr>
        <p:spPr>
          <a:xfrm>
            <a:off x="232935" y="3785788"/>
            <a:ext cx="1313976" cy="776257"/>
          </a:xfrm>
          <a:custGeom>
            <a:avLst/>
            <a:gdLst/>
            <a:ahLst/>
            <a:cxnLst/>
            <a:rect l="l" t="t" r="r" b="b"/>
            <a:pathLst>
              <a:path w="1970964" h="1164385">
                <a:moveTo>
                  <a:pt x="0" y="0"/>
                </a:moveTo>
                <a:lnTo>
                  <a:pt x="1970964" y="0"/>
                </a:lnTo>
                <a:lnTo>
                  <a:pt x="1970964" y="1164385"/>
                </a:lnTo>
                <a:lnTo>
                  <a:pt x="0" y="1164385"/>
                </a:lnTo>
                <a:lnTo>
                  <a:pt x="0" y="0"/>
                </a:lnTo>
                <a:close/>
              </a:path>
            </a:pathLst>
          </a:custGeom>
          <a:blipFill>
            <a:blip r:embed="rId23"/>
            <a:stretch>
              <a:fillRect/>
            </a:stretch>
          </a:blipFill>
        </p:spPr>
      </p:sp>
      <p:sp>
        <p:nvSpPr>
          <p:cNvPr id="26" name="Freeform 26"/>
          <p:cNvSpPr/>
          <p:nvPr/>
        </p:nvSpPr>
        <p:spPr>
          <a:xfrm>
            <a:off x="10244100" y="2407490"/>
            <a:ext cx="920091" cy="651301"/>
          </a:xfrm>
          <a:custGeom>
            <a:avLst/>
            <a:gdLst/>
            <a:ahLst/>
            <a:cxnLst/>
            <a:rect l="l" t="t" r="r" b="b"/>
            <a:pathLst>
              <a:path w="1380137" h="976951">
                <a:moveTo>
                  <a:pt x="0" y="0"/>
                </a:moveTo>
                <a:lnTo>
                  <a:pt x="1380136" y="0"/>
                </a:lnTo>
                <a:lnTo>
                  <a:pt x="1380136" y="976951"/>
                </a:lnTo>
                <a:lnTo>
                  <a:pt x="0" y="976951"/>
                </a:lnTo>
                <a:lnTo>
                  <a:pt x="0" y="0"/>
                </a:lnTo>
                <a:close/>
              </a:path>
            </a:pathLst>
          </a:custGeom>
          <a:blipFill>
            <a:blip r:embed="rId24"/>
            <a:stretch>
              <a:fillRect/>
            </a:stretch>
          </a:blipFill>
        </p:spPr>
      </p:sp>
      <p:sp>
        <p:nvSpPr>
          <p:cNvPr id="27" name="Freeform 27"/>
          <p:cNvSpPr/>
          <p:nvPr/>
        </p:nvSpPr>
        <p:spPr>
          <a:xfrm>
            <a:off x="10641441" y="4131563"/>
            <a:ext cx="974252" cy="653228"/>
          </a:xfrm>
          <a:custGeom>
            <a:avLst/>
            <a:gdLst/>
            <a:ahLst/>
            <a:cxnLst/>
            <a:rect l="l" t="t" r="r" b="b"/>
            <a:pathLst>
              <a:path w="1461378" h="979842">
                <a:moveTo>
                  <a:pt x="0" y="0"/>
                </a:moveTo>
                <a:lnTo>
                  <a:pt x="1461378" y="0"/>
                </a:lnTo>
                <a:lnTo>
                  <a:pt x="1461378" y="979842"/>
                </a:lnTo>
                <a:lnTo>
                  <a:pt x="0" y="979842"/>
                </a:lnTo>
                <a:lnTo>
                  <a:pt x="0" y="0"/>
                </a:lnTo>
                <a:close/>
              </a:path>
            </a:pathLst>
          </a:custGeom>
          <a:blipFill>
            <a:blip r:embed="rId25"/>
            <a:stretch>
              <a:fillRect/>
            </a:stretch>
          </a:blipFill>
        </p:spPr>
      </p:sp>
      <p:sp>
        <p:nvSpPr>
          <p:cNvPr id="28" name="Freeform 28"/>
          <p:cNvSpPr/>
          <p:nvPr/>
        </p:nvSpPr>
        <p:spPr>
          <a:xfrm>
            <a:off x="7495212" y="1324801"/>
            <a:ext cx="766017" cy="766017"/>
          </a:xfrm>
          <a:custGeom>
            <a:avLst/>
            <a:gdLst/>
            <a:ahLst/>
            <a:cxnLst/>
            <a:rect l="l" t="t" r="r" b="b"/>
            <a:pathLst>
              <a:path w="1149026" h="1149026">
                <a:moveTo>
                  <a:pt x="0" y="0"/>
                </a:moveTo>
                <a:lnTo>
                  <a:pt x="1149026" y="0"/>
                </a:lnTo>
                <a:lnTo>
                  <a:pt x="1149026" y="1149027"/>
                </a:lnTo>
                <a:lnTo>
                  <a:pt x="0" y="1149027"/>
                </a:lnTo>
                <a:lnTo>
                  <a:pt x="0" y="0"/>
                </a:lnTo>
                <a:close/>
              </a:path>
            </a:pathLst>
          </a:custGeom>
          <a:blipFill>
            <a:blip r:embed="rId26"/>
            <a:stretch>
              <a:fillRect/>
            </a:stretch>
          </a:blipFill>
        </p:spPr>
      </p:sp>
      <p:sp>
        <p:nvSpPr>
          <p:cNvPr id="29" name="TextBox 29"/>
          <p:cNvSpPr txBox="1"/>
          <p:nvPr/>
        </p:nvSpPr>
        <p:spPr>
          <a:xfrm>
            <a:off x="2792327" y="1276560"/>
            <a:ext cx="1280183" cy="264688"/>
          </a:xfrm>
          <a:prstGeom prst="rect">
            <a:avLst/>
          </a:prstGeom>
        </p:spPr>
        <p:txBody>
          <a:bodyPr wrap="square" lIns="0" tIns="0" rIns="0" bIns="0" rtlCol="0" anchor="t">
            <a:spAutoFit/>
          </a:bodyPr>
          <a:lstStyle/>
          <a:p>
            <a:pPr algn="ctr">
              <a:lnSpc>
                <a:spcPts val="2196"/>
              </a:lnSpc>
              <a:spcBef>
                <a:spcPct val="0"/>
              </a:spcBef>
            </a:pPr>
            <a:r>
              <a:rPr lang="en-US" sz="1568" dirty="0">
                <a:solidFill>
                  <a:schemeClr val="bg1"/>
                </a:solidFill>
                <a:latin typeface="More Sugar Thin"/>
              </a:rPr>
              <a:t>Seaborn</a:t>
            </a:r>
          </a:p>
        </p:txBody>
      </p:sp>
      <p:sp>
        <p:nvSpPr>
          <p:cNvPr id="30" name="TextBox 30"/>
          <p:cNvSpPr txBox="1"/>
          <p:nvPr/>
        </p:nvSpPr>
        <p:spPr>
          <a:xfrm>
            <a:off x="2357487" y="1647721"/>
            <a:ext cx="2110368" cy="769441"/>
          </a:xfrm>
          <a:prstGeom prst="rect">
            <a:avLst/>
          </a:prstGeom>
        </p:spPr>
        <p:txBody>
          <a:bodyPr lIns="0" tIns="0" rIns="0" bIns="0" rtlCol="0" anchor="t">
            <a:spAutoFit/>
          </a:bodyPr>
          <a:lstStyle/>
          <a:p>
            <a:pPr algn="ctr">
              <a:lnSpc>
                <a:spcPts val="1159"/>
              </a:lnSpc>
            </a:pPr>
            <a:r>
              <a:rPr lang="en-US" sz="1025" dirty="0">
                <a:solidFill>
                  <a:srgbClr val="3B5060"/>
                </a:solidFill>
                <a:latin typeface="More Sugar Thin"/>
              </a:rPr>
              <a:t>Seaborn is a statistical data visualization library in Python built on top of Matplotlib, providing high-level interface for drawing attractive and informative statistical graphics.</a:t>
            </a:r>
          </a:p>
        </p:txBody>
      </p:sp>
      <p:sp>
        <p:nvSpPr>
          <p:cNvPr id="31" name="TextBox 31"/>
          <p:cNvSpPr txBox="1"/>
          <p:nvPr/>
        </p:nvSpPr>
        <p:spPr>
          <a:xfrm>
            <a:off x="6915730" y="5167002"/>
            <a:ext cx="1273924" cy="264752"/>
          </a:xfrm>
          <a:prstGeom prst="rect">
            <a:avLst/>
          </a:prstGeom>
        </p:spPr>
        <p:txBody>
          <a:bodyPr lIns="0" tIns="0" rIns="0" bIns="0" rtlCol="0" anchor="t">
            <a:spAutoFit/>
          </a:bodyPr>
          <a:lstStyle/>
          <a:p>
            <a:pPr algn="ctr">
              <a:lnSpc>
                <a:spcPts val="2196"/>
              </a:lnSpc>
              <a:spcBef>
                <a:spcPct val="0"/>
              </a:spcBef>
            </a:pPr>
            <a:r>
              <a:rPr lang="en-US" sz="1569" dirty="0" err="1">
                <a:solidFill>
                  <a:srgbClr val="3B5060"/>
                </a:solidFill>
                <a:latin typeface="More Sugar Thin"/>
              </a:rPr>
              <a:t>Mpl_</a:t>
            </a:r>
            <a:r>
              <a:rPr lang="en-US" sz="1569" dirty="0" err="1">
                <a:solidFill>
                  <a:schemeClr val="bg1"/>
                </a:solidFill>
                <a:latin typeface="More Sugar Thin"/>
              </a:rPr>
              <a:t>toolkits</a:t>
            </a:r>
            <a:endParaRPr lang="en-US" sz="1569" dirty="0">
              <a:solidFill>
                <a:schemeClr val="bg1"/>
              </a:solidFill>
              <a:latin typeface="More Sugar Thin"/>
            </a:endParaRPr>
          </a:p>
        </p:txBody>
      </p:sp>
      <p:sp>
        <p:nvSpPr>
          <p:cNvPr id="32" name="TextBox 32"/>
          <p:cNvSpPr txBox="1"/>
          <p:nvPr/>
        </p:nvSpPr>
        <p:spPr>
          <a:xfrm>
            <a:off x="8697127" y="3730115"/>
            <a:ext cx="1281336" cy="264688"/>
          </a:xfrm>
          <a:prstGeom prst="rect">
            <a:avLst/>
          </a:prstGeom>
        </p:spPr>
        <p:txBody>
          <a:bodyPr lIns="0" tIns="0" rIns="0" bIns="0" rtlCol="0" anchor="t">
            <a:spAutoFit/>
          </a:bodyPr>
          <a:lstStyle/>
          <a:p>
            <a:pPr algn="ctr">
              <a:lnSpc>
                <a:spcPts val="2196"/>
              </a:lnSpc>
              <a:spcBef>
                <a:spcPct val="0"/>
              </a:spcBef>
            </a:pPr>
            <a:r>
              <a:rPr lang="en-US" sz="1568" dirty="0" err="1">
                <a:solidFill>
                  <a:schemeClr val="bg1"/>
                </a:solidFill>
                <a:latin typeface="More Sugar Thin"/>
              </a:rPr>
              <a:t>SkLearn</a:t>
            </a:r>
            <a:endParaRPr lang="en-US" sz="1568" dirty="0">
              <a:solidFill>
                <a:schemeClr val="bg1"/>
              </a:solidFill>
              <a:latin typeface="More Sugar Thin"/>
            </a:endParaRPr>
          </a:p>
        </p:txBody>
      </p:sp>
      <p:sp>
        <p:nvSpPr>
          <p:cNvPr id="33" name="TextBox 33"/>
          <p:cNvSpPr txBox="1"/>
          <p:nvPr/>
        </p:nvSpPr>
        <p:spPr>
          <a:xfrm>
            <a:off x="8338668" y="2032187"/>
            <a:ext cx="1245965" cy="264688"/>
          </a:xfrm>
          <a:prstGeom prst="rect">
            <a:avLst/>
          </a:prstGeom>
        </p:spPr>
        <p:txBody>
          <a:bodyPr lIns="0" tIns="0" rIns="0" bIns="0" rtlCol="0" anchor="t">
            <a:spAutoFit/>
          </a:bodyPr>
          <a:lstStyle/>
          <a:p>
            <a:pPr algn="ctr">
              <a:lnSpc>
                <a:spcPts val="2196"/>
              </a:lnSpc>
              <a:spcBef>
                <a:spcPct val="0"/>
              </a:spcBef>
            </a:pPr>
            <a:r>
              <a:rPr lang="en-US" sz="1568" dirty="0">
                <a:solidFill>
                  <a:schemeClr val="bg1"/>
                </a:solidFill>
                <a:latin typeface="More Sugar"/>
              </a:rPr>
              <a:t>Pandas</a:t>
            </a:r>
          </a:p>
        </p:txBody>
      </p:sp>
      <p:sp>
        <p:nvSpPr>
          <p:cNvPr id="34" name="TextBox 34"/>
          <p:cNvSpPr txBox="1"/>
          <p:nvPr/>
        </p:nvSpPr>
        <p:spPr>
          <a:xfrm>
            <a:off x="5227862" y="3543660"/>
            <a:ext cx="1529577" cy="692497"/>
          </a:xfrm>
          <a:prstGeom prst="rect">
            <a:avLst/>
          </a:prstGeom>
        </p:spPr>
        <p:txBody>
          <a:bodyPr lIns="0" tIns="0" rIns="0" bIns="0" rtlCol="0" anchor="t">
            <a:spAutoFit/>
          </a:bodyPr>
          <a:lstStyle/>
          <a:p>
            <a:pPr algn="ctr">
              <a:lnSpc>
                <a:spcPts val="2679"/>
              </a:lnSpc>
            </a:pPr>
            <a:r>
              <a:rPr lang="en-US" sz="2413" spc="-75">
                <a:solidFill>
                  <a:srgbClr val="3B5060"/>
                </a:solidFill>
                <a:latin typeface="More Sugar"/>
              </a:rPr>
              <a:t>PYTHON LIBRARIES</a:t>
            </a:r>
          </a:p>
        </p:txBody>
      </p:sp>
      <p:sp>
        <p:nvSpPr>
          <p:cNvPr id="35" name="TextBox 35"/>
          <p:cNvSpPr txBox="1"/>
          <p:nvPr/>
        </p:nvSpPr>
        <p:spPr>
          <a:xfrm>
            <a:off x="1961033" y="3412340"/>
            <a:ext cx="1282126" cy="264688"/>
          </a:xfrm>
          <a:prstGeom prst="rect">
            <a:avLst/>
          </a:prstGeom>
        </p:spPr>
        <p:txBody>
          <a:bodyPr lIns="0" tIns="0" rIns="0" bIns="0" rtlCol="0" anchor="t">
            <a:spAutoFit/>
          </a:bodyPr>
          <a:lstStyle/>
          <a:p>
            <a:pPr algn="ctr">
              <a:lnSpc>
                <a:spcPts val="2196"/>
              </a:lnSpc>
              <a:spcBef>
                <a:spcPct val="0"/>
              </a:spcBef>
            </a:pPr>
            <a:r>
              <a:rPr lang="en-US" sz="1568" dirty="0">
                <a:solidFill>
                  <a:schemeClr val="bg1"/>
                </a:solidFill>
                <a:latin typeface="More Sugar Thin"/>
              </a:rPr>
              <a:t>Matplotlib</a:t>
            </a:r>
          </a:p>
        </p:txBody>
      </p:sp>
      <p:sp>
        <p:nvSpPr>
          <p:cNvPr id="36" name="TextBox 36"/>
          <p:cNvSpPr txBox="1"/>
          <p:nvPr/>
        </p:nvSpPr>
        <p:spPr>
          <a:xfrm>
            <a:off x="1546911" y="3849852"/>
            <a:ext cx="2110368" cy="769441"/>
          </a:xfrm>
          <a:prstGeom prst="rect">
            <a:avLst/>
          </a:prstGeom>
        </p:spPr>
        <p:txBody>
          <a:bodyPr lIns="0" tIns="0" rIns="0" bIns="0" rtlCol="0" anchor="t">
            <a:spAutoFit/>
          </a:bodyPr>
          <a:lstStyle/>
          <a:p>
            <a:pPr algn="ctr">
              <a:lnSpc>
                <a:spcPts val="1159"/>
              </a:lnSpc>
            </a:pPr>
            <a:r>
              <a:rPr lang="en-US" sz="1025">
                <a:solidFill>
                  <a:srgbClr val="3B5060"/>
                </a:solidFill>
                <a:latin typeface="More Sugar Thin"/>
              </a:rPr>
              <a:t>Matplotlib is a python library used for creating static and interactive visualizations, offering extensive customization options for data analysis and presentation.</a:t>
            </a:r>
          </a:p>
        </p:txBody>
      </p:sp>
      <p:sp>
        <p:nvSpPr>
          <p:cNvPr id="37" name="TextBox 37"/>
          <p:cNvSpPr txBox="1"/>
          <p:nvPr/>
        </p:nvSpPr>
        <p:spPr>
          <a:xfrm>
            <a:off x="3679569" y="5126187"/>
            <a:ext cx="1282939" cy="264688"/>
          </a:xfrm>
          <a:prstGeom prst="rect">
            <a:avLst/>
          </a:prstGeom>
        </p:spPr>
        <p:txBody>
          <a:bodyPr lIns="0" tIns="0" rIns="0" bIns="0" rtlCol="0" anchor="t">
            <a:spAutoFit/>
          </a:bodyPr>
          <a:lstStyle/>
          <a:p>
            <a:pPr algn="ctr">
              <a:lnSpc>
                <a:spcPts val="2196"/>
              </a:lnSpc>
              <a:spcBef>
                <a:spcPct val="0"/>
              </a:spcBef>
            </a:pPr>
            <a:r>
              <a:rPr lang="en-US" sz="1568" dirty="0">
                <a:solidFill>
                  <a:schemeClr val="bg1"/>
                </a:solidFill>
                <a:latin typeface="More Sugar Thin"/>
              </a:rPr>
              <a:t>Warnings</a:t>
            </a:r>
          </a:p>
        </p:txBody>
      </p:sp>
      <p:sp>
        <p:nvSpPr>
          <p:cNvPr id="38" name="TextBox 38"/>
          <p:cNvSpPr txBox="1"/>
          <p:nvPr/>
        </p:nvSpPr>
        <p:spPr>
          <a:xfrm>
            <a:off x="3254360" y="5517458"/>
            <a:ext cx="2110368" cy="923330"/>
          </a:xfrm>
          <a:prstGeom prst="rect">
            <a:avLst/>
          </a:prstGeom>
        </p:spPr>
        <p:txBody>
          <a:bodyPr lIns="0" tIns="0" rIns="0" bIns="0" rtlCol="0" anchor="t">
            <a:spAutoFit/>
          </a:bodyPr>
          <a:lstStyle/>
          <a:p>
            <a:pPr algn="ctr">
              <a:lnSpc>
                <a:spcPts val="1159"/>
              </a:lnSpc>
            </a:pPr>
            <a:r>
              <a:rPr lang="en-US" sz="1025">
                <a:solidFill>
                  <a:srgbClr val="3B5060"/>
                </a:solidFill>
                <a:latin typeface="More Sugar Thin"/>
              </a:rPr>
              <a:t>Warnings library in Python enables developers to issue and manage warning messages, aiding in the detection of potential issues or deprecated features during program execution.</a:t>
            </a:r>
          </a:p>
        </p:txBody>
      </p:sp>
      <p:sp>
        <p:nvSpPr>
          <p:cNvPr id="39" name="TextBox 39"/>
          <p:cNvSpPr txBox="1"/>
          <p:nvPr/>
        </p:nvSpPr>
        <p:spPr>
          <a:xfrm>
            <a:off x="6497508" y="5696218"/>
            <a:ext cx="2110368" cy="615553"/>
          </a:xfrm>
          <a:prstGeom prst="rect">
            <a:avLst/>
          </a:prstGeom>
        </p:spPr>
        <p:txBody>
          <a:bodyPr lIns="0" tIns="0" rIns="0" bIns="0" rtlCol="0" anchor="t">
            <a:spAutoFit/>
          </a:bodyPr>
          <a:lstStyle/>
          <a:p>
            <a:pPr algn="ctr">
              <a:lnSpc>
                <a:spcPts val="1159"/>
              </a:lnSpc>
            </a:pPr>
            <a:r>
              <a:rPr lang="en-US" sz="1025">
                <a:solidFill>
                  <a:srgbClr val="3B5060"/>
                </a:solidFill>
                <a:latin typeface="More Sugar Thin"/>
              </a:rPr>
              <a:t>MPL_Toolkits enhances Matplotlib with extra tools and plot types, broadening its capabilities for diverse visualization tasks.</a:t>
            </a:r>
          </a:p>
        </p:txBody>
      </p:sp>
      <p:sp>
        <p:nvSpPr>
          <p:cNvPr id="40" name="TextBox 40"/>
          <p:cNvSpPr txBox="1"/>
          <p:nvPr/>
        </p:nvSpPr>
        <p:spPr>
          <a:xfrm>
            <a:off x="5171897" y="1466683"/>
            <a:ext cx="2110368" cy="923330"/>
          </a:xfrm>
          <a:prstGeom prst="rect">
            <a:avLst/>
          </a:prstGeom>
        </p:spPr>
        <p:txBody>
          <a:bodyPr lIns="0" tIns="0" rIns="0" bIns="0" rtlCol="0" anchor="t">
            <a:spAutoFit/>
          </a:bodyPr>
          <a:lstStyle/>
          <a:p>
            <a:pPr algn="ctr">
              <a:lnSpc>
                <a:spcPts val="1159"/>
              </a:lnSpc>
            </a:pPr>
            <a:r>
              <a:rPr lang="en-US" sz="1025" dirty="0">
                <a:solidFill>
                  <a:srgbClr val="3B5060"/>
                </a:solidFill>
                <a:latin typeface="More Sugar Thin"/>
              </a:rPr>
              <a:t>NumPy is a key Python library for numerical computing, enabling efficient manipulation of large arrays and matrices, along with comprehensive mathematical functions.</a:t>
            </a:r>
          </a:p>
        </p:txBody>
      </p:sp>
      <p:sp>
        <p:nvSpPr>
          <p:cNvPr id="41" name="TextBox 41"/>
          <p:cNvSpPr txBox="1"/>
          <p:nvPr/>
        </p:nvSpPr>
        <p:spPr>
          <a:xfrm>
            <a:off x="7950049" y="2473960"/>
            <a:ext cx="2110368" cy="615553"/>
          </a:xfrm>
          <a:prstGeom prst="rect">
            <a:avLst/>
          </a:prstGeom>
        </p:spPr>
        <p:txBody>
          <a:bodyPr lIns="0" tIns="0" rIns="0" bIns="0" rtlCol="0" anchor="t">
            <a:spAutoFit/>
          </a:bodyPr>
          <a:lstStyle/>
          <a:p>
            <a:pPr algn="ctr">
              <a:lnSpc>
                <a:spcPts val="1159"/>
              </a:lnSpc>
            </a:pPr>
            <a:r>
              <a:rPr lang="en-US" sz="1025">
                <a:solidFill>
                  <a:srgbClr val="3B5060"/>
                </a:solidFill>
                <a:latin typeface="More Sugar Thin"/>
              </a:rPr>
              <a:t>Pandas is a powerful Python library for data manipulation and analysis, offering data structures and tools for handling structured data effectively.</a:t>
            </a:r>
          </a:p>
        </p:txBody>
      </p:sp>
      <p:sp>
        <p:nvSpPr>
          <p:cNvPr id="42" name="TextBox 42"/>
          <p:cNvSpPr txBox="1"/>
          <p:nvPr/>
        </p:nvSpPr>
        <p:spPr>
          <a:xfrm>
            <a:off x="8339461" y="4031311"/>
            <a:ext cx="2110368" cy="1077218"/>
          </a:xfrm>
          <a:prstGeom prst="rect">
            <a:avLst/>
          </a:prstGeom>
        </p:spPr>
        <p:txBody>
          <a:bodyPr lIns="0" tIns="0" rIns="0" bIns="0" rtlCol="0" anchor="t">
            <a:spAutoFit/>
          </a:bodyPr>
          <a:lstStyle/>
          <a:p>
            <a:pPr algn="ctr">
              <a:lnSpc>
                <a:spcPts val="1159"/>
              </a:lnSpc>
            </a:pPr>
            <a:r>
              <a:rPr lang="en-US" sz="1025">
                <a:solidFill>
                  <a:srgbClr val="3B5060"/>
                </a:solidFill>
                <a:latin typeface="More Sugar Thin"/>
              </a:rPr>
              <a:t>Scikit-learn is a powerful machine learning library in Python, offering tools for various tasks like classification, regression, clustering, dimensionality reduction and more with efficient algorithms and a user-friendly interface.</a:t>
            </a:r>
          </a:p>
        </p:txBody>
      </p:sp>
      <p:sp>
        <p:nvSpPr>
          <p:cNvPr id="43" name="TextBox 43"/>
          <p:cNvSpPr txBox="1"/>
          <p:nvPr/>
        </p:nvSpPr>
        <p:spPr>
          <a:xfrm>
            <a:off x="5571585" y="1054662"/>
            <a:ext cx="1280183" cy="264688"/>
          </a:xfrm>
          <a:prstGeom prst="rect">
            <a:avLst/>
          </a:prstGeom>
        </p:spPr>
        <p:txBody>
          <a:bodyPr lIns="0" tIns="0" rIns="0" bIns="0" rtlCol="0" anchor="t">
            <a:spAutoFit/>
          </a:bodyPr>
          <a:lstStyle/>
          <a:p>
            <a:pPr algn="ctr">
              <a:lnSpc>
                <a:spcPts val="2196"/>
              </a:lnSpc>
              <a:spcBef>
                <a:spcPct val="0"/>
              </a:spcBef>
            </a:pPr>
            <a:r>
              <a:rPr lang="en-US" sz="1568" dirty="0" err="1">
                <a:solidFill>
                  <a:schemeClr val="bg1"/>
                </a:solidFill>
                <a:latin typeface="More Sugar"/>
              </a:rPr>
              <a:t>Numpy</a:t>
            </a:r>
            <a:endParaRPr lang="en-US" sz="1568" dirty="0">
              <a:solidFill>
                <a:schemeClr val="bg1"/>
              </a:solidFill>
              <a:latin typeface="More Sugar"/>
            </a:endParaRPr>
          </a:p>
        </p:txBody>
      </p:sp>
      <p:sp>
        <p:nvSpPr>
          <p:cNvPr id="44" name="TextBox 44"/>
          <p:cNvSpPr txBox="1"/>
          <p:nvPr/>
        </p:nvSpPr>
        <p:spPr>
          <a:xfrm>
            <a:off x="542202" y="303577"/>
            <a:ext cx="4822527" cy="577081"/>
          </a:xfrm>
          <a:prstGeom prst="rect">
            <a:avLst/>
          </a:prstGeom>
        </p:spPr>
        <p:txBody>
          <a:bodyPr lIns="0" tIns="0" rIns="0" bIns="0" rtlCol="0" anchor="t">
            <a:spAutoFit/>
          </a:bodyPr>
          <a:lstStyle/>
          <a:p>
            <a:pPr>
              <a:lnSpc>
                <a:spcPts val="4486"/>
              </a:lnSpc>
            </a:pPr>
            <a:r>
              <a:rPr lang="en-US" sz="4800" spc="-224" dirty="0">
                <a:latin typeface="Times New Roman" panose="02020603050405020304" pitchFamily="18" charset="0"/>
                <a:cs typeface="Times New Roman" panose="02020603050405020304" pitchFamily="18" charset="0"/>
              </a:rPr>
              <a:t>Libraries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CFD8-343D-12D6-40A7-CC4BF14B45E5}"/>
              </a:ext>
            </a:extLst>
          </p:cNvPr>
          <p:cNvSpPr>
            <a:spLocks noGrp="1"/>
          </p:cNvSpPr>
          <p:nvPr>
            <p:ph type="title"/>
          </p:nvPr>
        </p:nvSpPr>
        <p:spPr>
          <a:xfrm>
            <a:off x="685801" y="609600"/>
            <a:ext cx="6143423" cy="1456267"/>
          </a:xfrm>
        </p:spPr>
        <p:txBody>
          <a:bodyPr>
            <a:normAutofit fontScale="90000"/>
          </a:bodyPr>
          <a:lstStyle/>
          <a:p>
            <a:r>
              <a:rPr lang="en-US" sz="5300" dirty="0">
                <a:latin typeface="Times New Roman" panose="02020603050405020304" pitchFamily="18" charset="0"/>
                <a:cs typeface="Times New Roman" panose="02020603050405020304" pitchFamily="18" charset="0"/>
              </a:rPr>
              <a:t>Data </a:t>
            </a:r>
            <a:r>
              <a:rPr lang="en-US" sz="5300" dirty="0" err="1">
                <a:latin typeface="Times New Roman" panose="02020603050405020304" pitchFamily="18" charset="0"/>
                <a:cs typeface="Times New Roman" panose="02020603050405020304" pitchFamily="18" charset="0"/>
              </a:rPr>
              <a:t>VIsualization</a:t>
            </a:r>
            <a:br>
              <a:rPr lang="en-US" dirty="0"/>
            </a:br>
            <a:endParaRPr lang="en-IN" dirty="0"/>
          </a:p>
        </p:txBody>
      </p:sp>
      <p:sp>
        <p:nvSpPr>
          <p:cNvPr id="3" name="Content Placeholder 2">
            <a:extLst>
              <a:ext uri="{FF2B5EF4-FFF2-40B4-BE49-F238E27FC236}">
                <a16:creationId xmlns:a16="http://schemas.microsoft.com/office/drawing/2014/main" id="{978350B3-F16D-1CE4-376F-4E97702FCC1A}"/>
              </a:ext>
            </a:extLst>
          </p:cNvPr>
          <p:cNvSpPr>
            <a:spLocks noGrp="1"/>
          </p:cNvSpPr>
          <p:nvPr>
            <p:ph idx="1"/>
          </p:nvPr>
        </p:nvSpPr>
        <p:spPr>
          <a:xfrm>
            <a:off x="685801" y="2142067"/>
            <a:ext cx="6143423" cy="364913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Bar Plot:</a:t>
            </a:r>
          </a:p>
          <a:p>
            <a:pPr marL="0" indent="0">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 bar plot (or bar chart) is a data visualization technique that uses rectangular bars to represent categorical data.</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 Plot:</a:t>
            </a:r>
          </a:p>
          <a:p>
            <a:pPr marL="0" indent="0">
              <a:buNone/>
            </a:pPr>
            <a:r>
              <a:rPr lang="en-US" sz="2400" b="0" i="0" dirty="0">
                <a:effectLst/>
                <a:latin typeface="Times New Roman" panose="02020603050405020304" pitchFamily="18" charset="0"/>
                <a:cs typeface="Times New Roman" panose="02020603050405020304" pitchFamily="18" charset="0"/>
              </a:rPr>
              <a:t>Subplots allow you to create multiple plots within the same figure, providing a way to compare and visualize different aspects of data.</a:t>
            </a:r>
            <a:endParaRPr lang="en-US"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B2CB338-3F5A-25E2-C1E6-360FCE6734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83" r="20701"/>
          <a:stretch/>
        </p:blipFill>
        <p:spPr bwMode="auto">
          <a:xfrm>
            <a:off x="8590969" y="3937783"/>
            <a:ext cx="3594309" cy="2873867"/>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034"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36" name="Straight Connector 1035">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115" name="Group 1114">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116"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7" name="Group 1116">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18" name="Straight Connector 1117">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3" name="Straight Connector 1122">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6" name="Straight Connector 1125">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028" name="Picture 4">
            <a:extLst>
              <a:ext uri="{FF2B5EF4-FFF2-40B4-BE49-F238E27FC236}">
                <a16:creationId xmlns:a16="http://schemas.microsoft.com/office/drawing/2014/main" id="{56C806E1-E1DE-0B18-1C4D-23EA6F6A9A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54" b="-3"/>
          <a:stretch/>
        </p:blipFill>
        <p:spPr bwMode="auto">
          <a:xfrm>
            <a:off x="7718612" y="-3863"/>
            <a:ext cx="4469730" cy="3678324"/>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61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BBA0-9A79-18D2-6137-1FEF227B7DD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Machine Learning</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4EE4670-D021-1116-436A-7380F50CBE16}"/>
              </a:ext>
            </a:extLst>
          </p:cNvPr>
          <p:cNvSpPr>
            <a:spLocks noGrp="1"/>
          </p:cNvSpPr>
          <p:nvPr>
            <p:ph idx="1"/>
          </p:nvPr>
        </p:nvSpPr>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machine learning aspect of the project involves the following algorithms:</a:t>
            </a:r>
          </a:p>
          <a:p>
            <a:pPr marL="0" indent="0">
              <a:buNone/>
            </a:pPr>
            <a:r>
              <a:rPr lang="en-US" sz="2400" dirty="0">
                <a:latin typeface="Times New Roman" panose="02020603050405020304" pitchFamily="18" charset="0"/>
                <a:cs typeface="Times New Roman" panose="02020603050405020304" pitchFamily="18" charset="0"/>
              </a:rPr>
              <a:t>    KNN Score - 0.1919</a:t>
            </a:r>
          </a:p>
          <a:p>
            <a:pPr marL="0" indent="0">
              <a:buNone/>
            </a:pPr>
            <a:r>
              <a:rPr lang="en-US" sz="2400" dirty="0">
                <a:latin typeface="Times New Roman" panose="02020603050405020304" pitchFamily="18" charset="0"/>
                <a:cs typeface="Times New Roman" panose="02020603050405020304" pitchFamily="18" charset="0"/>
              </a:rPr>
              <a:t>    Random Forest Score – 0.1418</a:t>
            </a:r>
          </a:p>
          <a:p>
            <a:pPr>
              <a:buFont typeface="Arial" panose="020B0604020202020204" pitchFamily="34" charset="0"/>
              <a:buChar char="•"/>
            </a:pPr>
            <a:r>
              <a:rPr lang="en-US" sz="2400" b="0" i="0" dirty="0">
                <a:effectLst/>
                <a:latin typeface="Google Sans"/>
              </a:rPr>
              <a:t>K-Nearest Neighbor Algorithm 95.70 % in predicting the stroke prediction dataset used whereas Random forest 94.80%. </a:t>
            </a:r>
          </a:p>
          <a:p>
            <a:pPr>
              <a:buFont typeface="Arial" panose="020B0604020202020204" pitchFamily="34" charset="0"/>
              <a:buChar char="•"/>
            </a:pPr>
            <a:r>
              <a:rPr lang="en-US" sz="2400" b="0" i="0" dirty="0">
                <a:effectLst/>
                <a:latin typeface="Google Sans"/>
              </a:rPr>
              <a:t>Random forest is better than K-nearest neighbor</a:t>
            </a:r>
            <a:r>
              <a:rPr lang="en-US" sz="2400" b="0" i="0" dirty="0">
                <a:solidFill>
                  <a:srgbClr val="4D5156"/>
                </a:solidFill>
                <a:effectLst/>
                <a:latin typeface="Google Sans"/>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endParaRPr lang="en-US" sz="2400" dirty="0"/>
          </a:p>
          <a:p>
            <a:pPr marL="0" indent="0">
              <a:buNone/>
            </a:pPr>
            <a:endParaRPr lang="en-IN" dirty="0"/>
          </a:p>
        </p:txBody>
      </p:sp>
    </p:spTree>
    <p:extLst>
      <p:ext uri="{BB962C8B-B14F-4D97-AF65-F5344CB8AC3E}">
        <p14:creationId xmlns:p14="http://schemas.microsoft.com/office/powerpoint/2010/main" val="632880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790</TotalTime>
  <Words>574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Calibri</vt:lpstr>
      <vt:lpstr>Calibri Light</vt:lpstr>
      <vt:lpstr>Google Sans</vt:lpstr>
      <vt:lpstr>More Sugar</vt:lpstr>
      <vt:lpstr>More Sugar Thin</vt:lpstr>
      <vt:lpstr>Söhne</vt:lpstr>
      <vt:lpstr>Times New Roman</vt:lpstr>
      <vt:lpstr>Celestial</vt:lpstr>
      <vt:lpstr>Bank-Marketing Analysis                                                                                                                  Name: Bhagyshri Madnure  </vt:lpstr>
      <vt:lpstr>AGENDA</vt:lpstr>
      <vt:lpstr>Overview </vt:lpstr>
      <vt:lpstr>What is Bank Marketing? </vt:lpstr>
      <vt:lpstr>Dataset Summary </vt:lpstr>
      <vt:lpstr>Scope of the project </vt:lpstr>
      <vt:lpstr>PowerPoint Presentation</vt:lpstr>
      <vt:lpstr>Data VIsualization </vt:lpstr>
      <vt:lpstr>Machine Learning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CREDIT-CARD</dc:title>
  <dc:creator>Bade Nagarjuna</dc:creator>
  <cp:lastModifiedBy>vitthal.madnure@outlook.com</cp:lastModifiedBy>
  <cp:revision>11</cp:revision>
  <dcterms:created xsi:type="dcterms:W3CDTF">2024-03-05T04:32:57Z</dcterms:created>
  <dcterms:modified xsi:type="dcterms:W3CDTF">2024-03-14T11:02:35Z</dcterms:modified>
</cp:coreProperties>
</file>