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660" y="0"/>
            <a:ext cx="503174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6290" y="1035050"/>
            <a:ext cx="8301990" cy="113347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6560"/>
              </a:lnSpc>
              <a:buNone/>
            </a:pPr>
            <a:r>
              <a:rPr lang="en-US" sz="5400" dirty="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charset="0"/>
                <a:ea typeface="Montserrat" pitchFamily="34" charset="-122"/>
                <a:cs typeface="Algerian" panose="04020705040A02060702" charset="0"/>
              </a:rPr>
              <a:t>BLOG PLATFORM </a:t>
            </a:r>
            <a:endParaRPr lang="en-US" sz="5400" dirty="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lgerian" panose="04020705040A02060702" charset="0"/>
              <a:ea typeface="Montserrat" pitchFamily="34" charset="-122"/>
              <a:cs typeface="Algerian" panose="04020705040A02060702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96290" y="2340610"/>
            <a:ext cx="8279765" cy="3070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800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</a:rPr>
              <a:t>Welcome to MY BLOG PLATFORM project. Our platform is designed to provide users with a modern, minimalist, and user-friendly interface for creating and managing their blogs.  These messages often include a combination of text, images,  and other media. Basically, a blog is a place where you can write posts and share your thoughts, experiences, and interests online.</a:t>
            </a:r>
            <a:endParaRPr lang="en-US" sz="2800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5005070" y="6216650"/>
            <a:ext cx="4075430" cy="60769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185" b="1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</a:rPr>
              <a:t>by Bhairavi Kelwadkar</a:t>
            </a:r>
            <a:endParaRPr lang="en-US" sz="218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4942840" y="309245"/>
            <a:ext cx="4443730" cy="94488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470"/>
              </a:lnSpc>
              <a:buNone/>
            </a:pPr>
            <a:r>
              <a:rPr lang="en-US" sz="4800" dirty="0">
                <a:solidFill>
                  <a:srgbClr val="F2F0F4"/>
                </a:solidFill>
                <a:latin typeface="Times New Roman" panose="02020603050405020304" charset="0"/>
                <a:ea typeface="Montserrat" pitchFamily="34" charset="-122"/>
                <a:cs typeface="Times New Roman" panose="02020603050405020304" charset="0"/>
              </a:rPr>
              <a:t>Working</a:t>
            </a:r>
            <a:endParaRPr lang="en-US" sz="4800" dirty="0">
              <a:solidFill>
                <a:srgbClr val="F2F0F4"/>
              </a:solidFill>
              <a:latin typeface="Times New Roman" panose="02020603050405020304" charset="0"/>
              <a:ea typeface="Montserrat" pitchFamily="34" charset="-122"/>
              <a:cs typeface="Times New Roman" panose="0202060305040502030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029970" y="1191260"/>
            <a:ext cx="8487410" cy="58547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2000" b="1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</a:rPr>
              <a:t>Effortless Content Creation:</a:t>
            </a:r>
            <a:endParaRPr lang="en-US" sz="2000" b="1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9970" y="1776730"/>
            <a:ext cx="8395970" cy="8597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</a:rPr>
              <a:t>The "Create Post" button located in the top allows everyone to offer their voice with just one click, resulting in effortless content creation.</a:t>
            </a:r>
            <a:endParaRPr lang="en-US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2800"/>
              </a:lnSpc>
              <a:buNone/>
            </a:pPr>
            <a:endParaRPr lang="en-US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2800"/>
              </a:lnSpc>
              <a:buNone/>
            </a:pPr>
            <a:endParaRPr lang="en-US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2800"/>
              </a:lnSpc>
              <a:buNone/>
            </a:pPr>
            <a:endParaRPr lang="en-US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8940165" y="3498850"/>
            <a:ext cx="4784090" cy="44767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2000" b="1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</a:rPr>
              <a:t>Curated Content Carousel :</a:t>
            </a:r>
            <a:endParaRPr lang="en-US" sz="2000" b="1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6629400" y="4164965"/>
            <a:ext cx="7622540" cy="83883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</a:rPr>
              <a:t>Engaging users with new, readable information in the "Latest Stories" section.</a:t>
            </a:r>
            <a:endParaRPr lang="en-US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29970" y="6123305"/>
            <a:ext cx="7014845" cy="50482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2000" b="1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</a:rPr>
              <a:t>Seamless Interaction:</a:t>
            </a:r>
            <a:endParaRPr lang="en-US" sz="2000" b="1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029970" y="6783705"/>
            <a:ext cx="6825615" cy="94488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</a:rPr>
              <a:t>The contact area encourages open dialogue and helps you gain </a:t>
            </a:r>
            <a:endParaRPr lang="en-US" sz="2000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</a:rPr>
              <a:t>your audience's trust.</a:t>
            </a:r>
            <a:endParaRPr lang="en-US" sz="2000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</a:endParaRPr>
          </a:p>
        </p:txBody>
      </p:sp>
      <p:pic>
        <p:nvPicPr>
          <p:cNvPr id="12" name="Picture 11" descr="Screenshot 2024-01-29 162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05" y="876935"/>
            <a:ext cx="4826635" cy="2403475"/>
          </a:xfrm>
          <a:prstGeom prst="rect">
            <a:avLst/>
          </a:prstGeom>
        </p:spPr>
      </p:pic>
      <p:pic>
        <p:nvPicPr>
          <p:cNvPr id="13" name="Picture 12" descr="Screenshot 2024-01-29 1623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" y="3159125"/>
            <a:ext cx="4733290" cy="2441575"/>
          </a:xfrm>
          <a:prstGeom prst="rect">
            <a:avLst/>
          </a:prstGeom>
        </p:spPr>
      </p:pic>
      <p:pic>
        <p:nvPicPr>
          <p:cNvPr id="14" name="Picture 13" descr="Screenshot 2024-01-29 1626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890" y="5623560"/>
            <a:ext cx="5861050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680" y="0"/>
            <a:ext cx="449072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20" y="934720"/>
            <a:ext cx="7918450" cy="78676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470"/>
              </a:lnSpc>
              <a:buNone/>
            </a:pPr>
            <a:r>
              <a:rPr lang="en-US" sz="4800" dirty="0">
                <a:solidFill>
                  <a:srgbClr val="F2F0F4"/>
                </a:solidFill>
                <a:latin typeface="Times New Roman" panose="02020603050405020304" charset="0"/>
                <a:ea typeface="Montserrat" pitchFamily="34" charset="-122"/>
                <a:cs typeface="Times New Roman" panose="02020603050405020304" charset="0"/>
              </a:rPr>
              <a:t>Uses</a:t>
            </a:r>
            <a:endParaRPr lang="en-US" sz="4800" dirty="0">
              <a:solidFill>
                <a:srgbClr val="F2F0F4"/>
              </a:solidFill>
              <a:latin typeface="Times New Roman" panose="02020603050405020304" charset="0"/>
              <a:ea typeface="Montserrat" pitchFamily="34" charset="-122"/>
              <a:cs typeface="Times New Roman" panose="02020603050405020304" charset="0"/>
            </a:endParaRPr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184559"/>
            <a:ext cx="270510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400" dirty="0">
                <a:solidFill>
                  <a:srgbClr val="DCD7E5"/>
                </a:solidFill>
                <a:latin typeface="Times New Roman" panose="02020603050405020304" charset="0"/>
                <a:ea typeface="Montserrat" pitchFamily="34" charset="-122"/>
                <a:cs typeface="Times New Roman" panose="02020603050405020304" charset="0"/>
              </a:rPr>
              <a:t>Independent Blogs</a:t>
            </a:r>
            <a:endParaRPr lang="en-US" sz="2400" dirty="0">
              <a:solidFill>
                <a:srgbClr val="DCD7E5"/>
              </a:solidFill>
              <a:latin typeface="Times New Roman" panose="02020603050405020304" charset="0"/>
              <a:ea typeface="Montserrat" pitchFamily="34" charset="-122"/>
              <a:cs typeface="Times New Roman" panose="02020603050405020304" charset="0"/>
            </a:endParaRPr>
          </a:p>
        </p:txBody>
      </p:sp>
      <p:sp>
        <p:nvSpPr>
          <p:cNvPr id="8" name="Text 3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</a:rPr>
              <a:t>Through personal blogs, people can connect with others who share their interests by sharing their ideas, knowledge, and experiences.</a:t>
            </a:r>
            <a:endParaRPr lang="en-US" sz="2000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</a:endParaRPr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3962043"/>
            <a:ext cx="316230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400" dirty="0">
                <a:solidFill>
                  <a:srgbClr val="DCD7E5"/>
                </a:solidFill>
                <a:latin typeface="Times New Roman" panose="02020603050405020304" charset="0"/>
                <a:ea typeface="Montserrat" pitchFamily="34" charset="-122"/>
                <a:cs typeface="Times New Roman" panose="02020603050405020304" charset="0"/>
              </a:rPr>
              <a:t>Promotion of Business</a:t>
            </a:r>
            <a:endParaRPr lang="en-US" sz="2400" dirty="0">
              <a:solidFill>
                <a:srgbClr val="DCD7E5"/>
              </a:solidFill>
              <a:latin typeface="Times New Roman" panose="02020603050405020304" charset="0"/>
              <a:ea typeface="Montserrat" pitchFamily="34" charset="-122"/>
              <a:cs typeface="Times New Roman" panose="02020603050405020304" charset="0"/>
            </a:endParaRPr>
          </a:p>
        </p:txBody>
      </p:sp>
      <p:sp>
        <p:nvSpPr>
          <p:cNvPr id="11" name="Text 5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</a:rPr>
              <a:t>The platform may be used by businesses to promote their brands, build thought leadership in their sector, and promote content.</a:t>
            </a:r>
            <a:endParaRPr lang="en-US" sz="2000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</a:endParaRPr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739527"/>
            <a:ext cx="254508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400" dirty="0">
                <a:solidFill>
                  <a:srgbClr val="DCD7E5"/>
                </a:solidFill>
                <a:latin typeface="Times New Roman" panose="02020603050405020304" charset="0"/>
                <a:ea typeface="Montserrat" pitchFamily="34" charset="-122"/>
                <a:cs typeface="Times New Roman" panose="02020603050405020304" charset="0"/>
              </a:rPr>
              <a:t>Original Portfolios</a:t>
            </a:r>
            <a:endParaRPr lang="en-US" sz="2400" dirty="0">
              <a:solidFill>
                <a:srgbClr val="DCD7E5"/>
              </a:solidFill>
              <a:latin typeface="Times New Roman" panose="02020603050405020304" charset="0"/>
              <a:ea typeface="Montserrat" pitchFamily="34" charset="-122"/>
              <a:cs typeface="Times New Roman" panose="02020603050405020304" charset="0"/>
            </a:endParaRPr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</a:rPr>
              <a:t>In order to draw in clients and partners, artists, photographers, and designers can exhibit their work and portfolios.</a:t>
            </a:r>
            <a:endParaRPr lang="en-US" sz="2000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9144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2418715" y="674370"/>
            <a:ext cx="9745345" cy="102997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470"/>
              </a:lnSpc>
              <a:buNone/>
            </a:pPr>
            <a:r>
              <a:rPr lang="en-US" sz="4800" dirty="0">
                <a:solidFill>
                  <a:srgbClr val="F2F0F4"/>
                </a:solidFill>
                <a:latin typeface="Times New Roman" panose="02020603050405020304" charset="0"/>
                <a:ea typeface="Montserrat" pitchFamily="34" charset="-122"/>
                <a:cs typeface="Times New Roman" panose="02020603050405020304" charset="0"/>
              </a:rPr>
              <a:t>Advantages &amp; Disadvantages</a:t>
            </a:r>
            <a:endParaRPr lang="en-US" sz="4800" dirty="0">
              <a:solidFill>
                <a:srgbClr val="F2F0F4"/>
              </a:solidFill>
              <a:latin typeface="Times New Roman" panose="02020603050405020304" charset="0"/>
              <a:ea typeface="Montserrat" pitchFamily="34" charset="-122"/>
              <a:cs typeface="Times New Roman" panose="0202060305040502030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679575" y="1924685"/>
            <a:ext cx="2775585" cy="5778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35"/>
              </a:lnSpc>
              <a:buNone/>
            </a:pPr>
            <a:r>
              <a:rPr lang="en-US" sz="3200" dirty="0">
                <a:solidFill>
                  <a:srgbClr val="F2F0F4"/>
                </a:solidFill>
                <a:latin typeface="Times New Roman" panose="02020603050405020304" charset="0"/>
                <a:ea typeface="Montserrat" pitchFamily="34" charset="-122"/>
                <a:cs typeface="Times New Roman" panose="02020603050405020304" charset="0"/>
              </a:rPr>
              <a:t>Advantages</a:t>
            </a:r>
            <a:endParaRPr lang="en-US" sz="3200" dirty="0">
              <a:solidFill>
                <a:srgbClr val="F2F0F4"/>
              </a:solidFill>
              <a:latin typeface="Times New Roman" panose="02020603050405020304" charset="0"/>
              <a:ea typeface="Montserrat" pitchFamily="34" charset="-122"/>
              <a:cs typeface="Times New Roman" panose="020206030504050203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403350" y="2870200"/>
            <a:ext cx="4673600" cy="306514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b="1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</a:rPr>
              <a:t>Showcase Your Skills</a:t>
            </a:r>
            <a:endParaRPr lang="en-US" sz="2000" b="1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28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2800"/>
              </a:lnSpc>
              <a:buNone/>
            </a:pPr>
            <a:r>
              <a:rPr lang="en-US" sz="2000" b="1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  <a:sym typeface="+mn-ea"/>
              </a:rPr>
              <a:t>Update Yourself On The Latest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28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2800"/>
              </a:lnSpc>
              <a:buNone/>
            </a:pPr>
            <a:r>
              <a:rPr lang="en-US" sz="2000" b="1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  <a:sym typeface="+mn-ea"/>
              </a:rPr>
              <a:t>Reach a global audience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28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2800"/>
              </a:lnSpc>
              <a:buNone/>
            </a:pPr>
            <a:r>
              <a:rPr lang="en-US" sz="2000" b="1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  <a:sym typeface="+mn-ea"/>
              </a:rPr>
              <a:t>Creative freedom and brand building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28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8115300" y="1924050"/>
            <a:ext cx="3870960" cy="51879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35"/>
              </a:lnSpc>
              <a:buNone/>
            </a:pPr>
            <a:r>
              <a:rPr lang="en-US" sz="3200" dirty="0">
                <a:solidFill>
                  <a:srgbClr val="F2F0F4"/>
                </a:solidFill>
                <a:latin typeface="Times New Roman" panose="02020603050405020304" charset="0"/>
                <a:ea typeface="Montserrat" pitchFamily="34" charset="-122"/>
                <a:cs typeface="Times New Roman" panose="02020603050405020304" charset="0"/>
              </a:rPr>
              <a:t>Disadvantages</a:t>
            </a:r>
            <a:endParaRPr lang="en-US" sz="3200" dirty="0">
              <a:solidFill>
                <a:srgbClr val="F2F0F4"/>
              </a:solidFill>
              <a:latin typeface="Times New Roman" panose="02020603050405020304" charset="0"/>
              <a:ea typeface="Montserrat" pitchFamily="34" charset="-122"/>
              <a:cs typeface="Times New Roman" panose="0202060305040502030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8369300" y="2874645"/>
            <a:ext cx="5339080" cy="306133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b="1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</a:rPr>
              <a:t>Time commitment</a:t>
            </a:r>
            <a:endParaRPr lang="en-US" sz="2000" b="1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28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2800"/>
              </a:lnSpc>
              <a:buNone/>
            </a:pPr>
            <a:r>
              <a:rPr lang="en-US" sz="2000" b="1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  <a:sym typeface="+mn-ea"/>
              </a:rPr>
              <a:t>Inconsistency and Lack of Self-Discipline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28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2800"/>
              </a:lnSpc>
              <a:buNone/>
            </a:pPr>
            <a:r>
              <a:rPr lang="en-US" sz="2000" b="1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  <a:sym typeface="+mn-ea"/>
              </a:rPr>
              <a:t>Disappointment</a:t>
            </a:r>
            <a:endParaRPr lang="en-US" sz="2000" b="1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  <a:sym typeface="+mn-ea"/>
            </a:endParaRPr>
          </a:p>
          <a:p>
            <a:pPr marL="0" indent="0" algn="l">
              <a:lnSpc>
                <a:spcPts val="28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2800"/>
              </a:lnSpc>
              <a:buNone/>
            </a:pPr>
            <a:r>
              <a:rPr lang="en-US" sz="2000" b="1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  <a:sym typeface="+mn-ea"/>
              </a:rPr>
              <a:t>Technical challenges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28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3237865" y="864235"/>
            <a:ext cx="8390255" cy="97155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470"/>
              </a:lnSpc>
              <a:buNone/>
            </a:pPr>
            <a:r>
              <a:rPr lang="en-US" sz="4800" dirty="0">
                <a:solidFill>
                  <a:srgbClr val="F2F0F4"/>
                </a:solidFill>
                <a:latin typeface="Times New Roman" panose="02020603050405020304" charset="0"/>
                <a:ea typeface="Montserrat" pitchFamily="34" charset="-122"/>
                <a:cs typeface="Times New Roman" panose="02020603050405020304" charset="0"/>
              </a:rPr>
              <a:t>Future scope</a:t>
            </a:r>
            <a:endParaRPr lang="en-US" sz="4800" dirty="0">
              <a:solidFill>
                <a:srgbClr val="F2F0F4"/>
              </a:solidFill>
              <a:latin typeface="Times New Roman" panose="02020603050405020304" charset="0"/>
              <a:ea typeface="Montserrat" pitchFamily="34" charset="-122"/>
              <a:cs typeface="Times New Roman" panose="0202060305040502030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037993" y="22732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1235" y="2257108"/>
            <a:ext cx="1219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5" dirty="0"/>
          </a:p>
        </p:txBody>
      </p:sp>
      <p:sp>
        <p:nvSpPr>
          <p:cNvPr id="7" name="Text 4"/>
          <p:cNvSpPr/>
          <p:nvPr/>
        </p:nvSpPr>
        <p:spPr>
          <a:xfrm>
            <a:off x="2760107" y="2257465"/>
            <a:ext cx="378714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400" dirty="0">
                <a:solidFill>
                  <a:srgbClr val="DCD7E5"/>
                </a:solidFill>
                <a:latin typeface="Times New Roman" panose="02020603050405020304" charset="0"/>
                <a:ea typeface="Montserrat" pitchFamily="34" charset="-122"/>
                <a:cs typeface="Times New Roman" panose="02020603050405020304" charset="0"/>
              </a:rPr>
              <a:t>Enhanced User Experience</a:t>
            </a:r>
            <a:endParaRPr lang="en-US" sz="2400" dirty="0">
              <a:solidFill>
                <a:srgbClr val="DCD7E5"/>
              </a:solidFill>
              <a:latin typeface="Times New Roman" panose="02020603050405020304" charset="0"/>
              <a:ea typeface="Montserrat" pitchFamily="34" charset="-122"/>
              <a:cs typeface="Times New Roman" panose="0202060305040502030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679700" y="2773045"/>
            <a:ext cx="4443730" cy="18141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</a:rPr>
              <a:t>Continue to focus on improving the user interface and experience to meet changing blogging trends and user preferences.</a:t>
            </a:r>
            <a:endParaRPr lang="en-US" sz="2000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926030" y="22732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8080058" y="2272983"/>
            <a:ext cx="19050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5" dirty="0"/>
          </a:p>
        </p:txBody>
      </p:sp>
      <p:sp>
        <p:nvSpPr>
          <p:cNvPr id="11" name="Text 8"/>
          <p:cNvSpPr/>
          <p:nvPr/>
        </p:nvSpPr>
        <p:spPr>
          <a:xfrm>
            <a:off x="8846264" y="2326045"/>
            <a:ext cx="304800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400" dirty="0">
                <a:solidFill>
                  <a:srgbClr val="DCD7E5"/>
                </a:solidFill>
                <a:latin typeface="Times New Roman" panose="02020603050405020304" charset="0"/>
                <a:ea typeface="Montserrat" pitchFamily="34" charset="-122"/>
                <a:cs typeface="Times New Roman" panose="02020603050405020304" charset="0"/>
              </a:rPr>
              <a:t>Advanced Integration</a:t>
            </a:r>
            <a:endParaRPr lang="en-US" sz="2400" dirty="0">
              <a:solidFill>
                <a:srgbClr val="DCD7E5"/>
              </a:solidFill>
              <a:latin typeface="Times New Roman" panose="02020603050405020304" charset="0"/>
              <a:ea typeface="Montserrat" pitchFamily="34" charset="-122"/>
              <a:cs typeface="Times New Roman" panose="0202060305040502030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8644890" y="2907665"/>
            <a:ext cx="4443730" cy="167767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</a:rPr>
              <a:t>Integrating with emerging technologies and social media platforms to enhance content distribution and engagement.</a:t>
            </a:r>
            <a:endParaRPr lang="en-US" sz="2000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2655" y="5010507"/>
            <a:ext cx="19050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5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334518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400" dirty="0">
                <a:solidFill>
                  <a:srgbClr val="DCD7E5"/>
                </a:solidFill>
                <a:latin typeface="Times New Roman" panose="02020603050405020304" charset="0"/>
                <a:ea typeface="Montserrat" pitchFamily="34" charset="-122"/>
                <a:cs typeface="Times New Roman" panose="02020603050405020304" charset="0"/>
              </a:rPr>
              <a:t>International Expansion</a:t>
            </a:r>
            <a:endParaRPr lang="en-US" sz="2400" dirty="0">
              <a:solidFill>
                <a:srgbClr val="DCD7E5"/>
              </a:solidFill>
              <a:latin typeface="Times New Roman" panose="02020603050405020304" charset="0"/>
              <a:ea typeface="Montserrat" pitchFamily="34" charset="-122"/>
              <a:cs typeface="Times New Roman" panose="0202060305040502030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2760345" y="5525770"/>
            <a:ext cx="4443730" cy="15957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</a:rPr>
              <a:t>International expansion and multilingual to reach a global audience Explore support opportunities.</a:t>
            </a:r>
            <a:endParaRPr lang="en-US" sz="2000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7926030" y="50107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8080058" y="5044797"/>
            <a:ext cx="22098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25" dirty="0"/>
          </a:p>
        </p:txBody>
      </p:sp>
      <p:sp>
        <p:nvSpPr>
          <p:cNvPr id="19" name="Text 16"/>
          <p:cNvSpPr/>
          <p:nvPr/>
        </p:nvSpPr>
        <p:spPr>
          <a:xfrm>
            <a:off x="8846264" y="5045154"/>
            <a:ext cx="390906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400" dirty="0">
                <a:solidFill>
                  <a:srgbClr val="DCD7E5"/>
                </a:solidFill>
                <a:latin typeface="Times New Roman" panose="02020603050405020304" charset="0"/>
                <a:ea typeface="Montserrat" pitchFamily="34" charset="-122"/>
                <a:cs typeface="Times New Roman" panose="02020603050405020304" charset="0"/>
              </a:rPr>
              <a:t>Monetization Opportunities</a:t>
            </a:r>
            <a:endParaRPr lang="en-US" sz="2400" dirty="0">
              <a:solidFill>
                <a:srgbClr val="DCD7E5"/>
              </a:solidFill>
              <a:latin typeface="Times New Roman" panose="02020603050405020304" charset="0"/>
              <a:ea typeface="Montserrat" pitchFamily="34" charset="-122"/>
              <a:cs typeface="Times New Roman" panose="0202060305040502030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8644890" y="5525770"/>
            <a:ext cx="4443730" cy="15970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Times New Roman" panose="02020603050405020304" charset="0"/>
                <a:ea typeface="Heebo" pitchFamily="34" charset="-122"/>
                <a:cs typeface="Times New Roman" panose="02020603050405020304" charset="0"/>
              </a:rPr>
              <a:t>Designed to provide bloggers with new monetization features, including ad revenue, subscription models, and affiliate marketing.</a:t>
            </a:r>
            <a:endParaRPr lang="en-US" sz="2000" dirty="0">
              <a:solidFill>
                <a:srgbClr val="DCD7E5"/>
              </a:solidFill>
              <a:latin typeface="Times New Roman" panose="02020603050405020304" charset="0"/>
              <a:ea typeface="Heebo" pitchFamily="34" charset="-122"/>
              <a:cs typeface="Times New Roman" panose="02020603050405020304" charset="0"/>
            </a:endParaRPr>
          </a:p>
        </p:txBody>
      </p:sp>
      <p:pic>
        <p:nvPicPr>
          <p:cNvPr id="21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2037</Words>
  <Application>WPS Presentation</Application>
  <PresentationFormat>On-screen Show (16:9)</PresentationFormat>
  <Paragraphs>88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8" baseType="lpstr">
      <vt:lpstr>Arial</vt:lpstr>
      <vt:lpstr>SimSun</vt:lpstr>
      <vt:lpstr>Wingdings</vt:lpstr>
      <vt:lpstr>Montserrat</vt:lpstr>
      <vt:lpstr>3DS Fonticon</vt:lpstr>
      <vt:lpstr>Segoe Print</vt:lpstr>
      <vt:lpstr>Montserrat</vt:lpstr>
      <vt:lpstr>Montserrat</vt:lpstr>
      <vt:lpstr>Heebo</vt:lpstr>
      <vt:lpstr>Heebo</vt:lpstr>
      <vt:lpstr>Heebo</vt:lpstr>
      <vt:lpstr>Calibri</vt:lpstr>
      <vt:lpstr>Microsoft YaHei</vt:lpstr>
      <vt:lpstr>Arial Unicode MS</vt:lpstr>
      <vt:lpstr>Noto Serif TC</vt:lpstr>
      <vt:lpstr>Microsoft New Tai Lue</vt:lpstr>
      <vt:lpstr>Times New Roman</vt:lpstr>
      <vt:lpstr>MingLiU-ExtB</vt:lpstr>
      <vt:lpstr>Algerian</vt:lpstr>
      <vt:lpstr>Mistral</vt:lpstr>
      <vt:lpstr>Microsoft Yi Baiti</vt:lpstr>
      <vt:lpstr>MingLiU_HKSCS-ExtB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A</cp:lastModifiedBy>
  <cp:revision>2</cp:revision>
  <dcterms:created xsi:type="dcterms:W3CDTF">2024-01-29T09:22:00Z</dcterms:created>
  <dcterms:modified xsi:type="dcterms:W3CDTF">2024-01-29T10:57:46Z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9B4C9363DA85491D8B7308DB132CEA89_13</vt:lpwstr>
  </property>
  <property fmtid="{D5CDD505-2E9C-101B-9397-08002B2CF9AE}" pid="3" name="KSOProductBuildVer">
    <vt:lpwstr>1033-12.2.0.13431</vt:lpwstr>
  </property>
</Properties>
</file>