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1F07F-2478-4204-A38A-432E61467572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A2D57-AB15-4509-BC37-48C128CF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50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978928878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978928878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82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1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6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1_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99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533" tIns="97533" rIns="97533" bIns="975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031567" y="3375025"/>
            <a:ext cx="4809067" cy="43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4285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867" b="1"/>
            </a:lvl1pPr>
            <a:lvl2pPr lvl="1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6000"/>
              </a:lnSpc>
              <a:spcBef>
                <a:spcPts val="933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6000"/>
              </a:lnSpc>
              <a:spcBef>
                <a:spcPts val="467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911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2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8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6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5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7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0364-3DA5-4941-8B68-6A187E7C408A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AEF0-5CF3-4C56-B31A-26813E7D8E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/>
          <p:nvPr/>
        </p:nvSpPr>
        <p:spPr>
          <a:xfrm>
            <a:off x="116417" y="5232400"/>
            <a:ext cx="91292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533" tIns="97533" rIns="97533" bIns="97533" anchor="ctr" anchorCtr="0">
            <a:noAutofit/>
          </a:bodyPr>
          <a:lstStyle/>
          <a:p>
            <a:pPr>
              <a:lnSpc>
                <a:spcPct val="106000"/>
              </a:lnSpc>
              <a:buClr>
                <a:srgbClr val="000000"/>
              </a:buClr>
              <a:buSzPts val="1200"/>
            </a:pPr>
            <a:r>
              <a:rPr lang="en-GB" sz="16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AAUM Confidential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101600" y="6110133"/>
            <a:ext cx="11988800" cy="6556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GB" sz="1333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AAUM Research and Analytics Private Limited</a:t>
            </a:r>
            <a:endParaRPr sz="18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800"/>
            </a:pPr>
            <a:r>
              <a:rPr lang="en-GB" sz="1067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Module No. 2, Sixth Floor, Block - B, IIT Madras Research Park, Kanagam road, Chennai – 600113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900"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Tel +91 44 66469877 | Fax +91 44 66469877 Email: info@aaumanalytics.com | Web www.aaumanalytics.com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" y="1448600"/>
            <a:ext cx="6611600" cy="361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5567" y="95267"/>
            <a:ext cx="3993235" cy="126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7167" y="1924967"/>
            <a:ext cx="3789967" cy="378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42"/>
          <p:cNvSpPr/>
          <p:nvPr/>
        </p:nvSpPr>
        <p:spPr>
          <a:xfrm>
            <a:off x="6961760" y="2201783"/>
            <a:ext cx="4925600" cy="13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2600"/>
            </a:pPr>
            <a:r>
              <a:rPr lang="en-GB" sz="3467" b="1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Weekly Status Review</a:t>
            </a:r>
            <a:endParaRPr sz="3467" b="1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lnSpc>
                <a:spcPct val="150000"/>
              </a:lnSpc>
              <a:buClr>
                <a:srgbClr val="000000"/>
              </a:buClr>
              <a:buSzPts val="1600"/>
            </a:pP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2"/>
          <p:cNvSpPr/>
          <p:nvPr/>
        </p:nvSpPr>
        <p:spPr>
          <a:xfrm>
            <a:off x="9084903" y="4673600"/>
            <a:ext cx="2497600" cy="7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>
              <a:buClr>
                <a:srgbClr val="000000"/>
              </a:buClr>
              <a:buSzPts val="1800"/>
            </a:pPr>
            <a:r>
              <a:rPr lang="en-GB" sz="2400" b="1" dirty="0" smtClean="0">
                <a:solidFill>
                  <a:srgbClr val="00007B"/>
                </a:solidFill>
                <a:latin typeface="Constantia"/>
                <a:ea typeface="Constantia"/>
                <a:cs typeface="Constantia"/>
                <a:sym typeface="Constantia"/>
              </a:rPr>
              <a:t>7</a:t>
            </a:r>
            <a:r>
              <a:rPr lang="en-GB" sz="2400" b="1" baseline="30000" dirty="0" smtClean="0">
                <a:solidFill>
                  <a:srgbClr val="00007B"/>
                </a:solidFill>
                <a:latin typeface="Constantia"/>
                <a:ea typeface="Constantia"/>
                <a:cs typeface="Constantia"/>
                <a:sym typeface="Constantia"/>
              </a:rPr>
              <a:t>th</a:t>
            </a:r>
            <a:r>
              <a:rPr lang="en-GB" sz="2400" b="1" dirty="0" smtClean="0">
                <a:solidFill>
                  <a:srgbClr val="00007B"/>
                </a:solidFill>
                <a:latin typeface="Constantia"/>
                <a:ea typeface="Constantia"/>
                <a:cs typeface="Constantia"/>
                <a:sym typeface="Constantia"/>
              </a:rPr>
              <a:t> Jan, 2022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2"/>
          <p:cNvSpPr/>
          <p:nvPr/>
        </p:nvSpPr>
        <p:spPr>
          <a:xfrm>
            <a:off x="203200" y="5505460"/>
            <a:ext cx="11887200" cy="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533" tIns="97533" rIns="97533" bIns="97533" anchor="ctr" anchorCtr="0">
            <a:noAutofit/>
          </a:bodyPr>
          <a:lstStyle/>
          <a:p>
            <a:pPr marL="609585" indent="-313259">
              <a:lnSpc>
                <a:spcPct val="115000"/>
              </a:lnSpc>
              <a:buClr>
                <a:schemeClr val="dk1"/>
              </a:buClr>
              <a:buSzPts val="100"/>
              <a:buFont typeface="Verdana"/>
              <a:buAutoNum type="arabicPeriod"/>
            </a:pPr>
            <a:endParaRPr sz="133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just">
              <a:lnSpc>
                <a:spcPct val="115000"/>
              </a:lnSpc>
              <a:buClr>
                <a:srgbClr val="000000"/>
              </a:buClr>
              <a:buSzPts val="800"/>
            </a:pPr>
            <a:r>
              <a:rPr lang="en-GB" sz="1067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document contains information and data that AAUM considers confidential. Any disclosure of Confidential Information to, or use of it by any other party (i.e., a party other than Aaum), will be damaging to AAUM. Ownership of all Confidential Information, no matter in what media it resides, remains with AAUM.</a:t>
            </a:r>
            <a:endParaRPr sz="933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904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535533" y="250704"/>
            <a:ext cx="11123200" cy="5192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>
              <a:lnSpc>
                <a:spcPct val="106000"/>
              </a:lnSpc>
              <a:spcBef>
                <a:spcPts val="0"/>
              </a:spcBef>
            </a:pPr>
            <a:r>
              <a:rPr lang="en-GB" sz="3067" dirty="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Frequent NC-30 Analysis</a:t>
            </a:r>
            <a:endParaRPr sz="3067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2"/>
          </p:nvPr>
        </p:nvSpPr>
        <p:spPr>
          <a:xfrm>
            <a:off x="372367" y="941533"/>
            <a:ext cx="11286400" cy="5226800"/>
          </a:xfrm>
          <a:prstGeom prst="rect">
            <a:avLst/>
          </a:prstGeom>
        </p:spPr>
        <p:txBody>
          <a:bodyPr spcFirstLastPara="1" vert="horz" wrap="square" lIns="152400" tIns="121900" rIns="121900" bIns="121900" rtlCol="0" anchor="t" anchorCtr="0">
            <a:noAutofit/>
          </a:bodyPr>
          <a:lstStyle/>
          <a:p>
            <a:pPr marL="512229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11.69% (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394)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sites 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with more than 30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NC-30 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tickets in a month.</a:t>
            </a:r>
            <a:endParaRPr lang="en-US"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that 46% sites </a:t>
            </a:r>
            <a:r>
              <a:rPr lang="en-US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are from 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FSS-SBI, 40% of sites from NCRFIS-SBI </a:t>
            </a: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2229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2.85% (96) sites were Offline for more than 50% in a month.</a:t>
            </a: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that 29% of sites are from FSS-SBI, 26% of sites from NCRFIS_SBI, 16.6% of sites from NCRFIS-UBI And 16.6% sites from NCR-IDBI.</a:t>
            </a:r>
          </a:p>
          <a:p>
            <a:pPr marL="512229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2.5% of sites with No NC-30 tickets in a month.</a:t>
            </a: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that 55.5 % (48) sites are from FSS-SBI.</a:t>
            </a:r>
          </a:p>
          <a:p>
            <a:pPr marL="512229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35% of time sites coming back online around 12am or 12pm.</a:t>
            </a:r>
          </a:p>
          <a:p>
            <a:pPr marL="512229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16 sites has </a:t>
            </a:r>
            <a:r>
              <a:rPr lang="en-US" sz="1400" dirty="0" err="1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atleast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 NC-30 tickets everyday over the month Very regularly.</a:t>
            </a: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that 5 sites from </a:t>
            </a: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NCRFIS-SBI , NCRFIS-UBI - 5, FSS-SBI - 3, NCRFIS-LVB  - 2, NCR-SBI  - 1.</a:t>
            </a:r>
          </a:p>
          <a:p>
            <a:pPr marL="512229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4.69% of sites are regularly have NC-30 tickets over the month.</a:t>
            </a:r>
          </a:p>
          <a:p>
            <a:pPr marL="512229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-US" sz="14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65% of sites are having NC-30 tickets with Very Irregular pattern.</a:t>
            </a: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n-US" sz="14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1426629" lvl="2" indent="-34290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n-US" sz="1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273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255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Constantia</vt:lpstr>
      <vt:lpstr>Verdana</vt:lpstr>
      <vt:lpstr>Office Theme</vt:lpstr>
      <vt:lpstr>PowerPoint Presentation</vt:lpstr>
      <vt:lpstr>Frequent NC-30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2022-01-07T13:58:51Z</dcterms:created>
  <dcterms:modified xsi:type="dcterms:W3CDTF">2022-01-07T14:32:47Z</dcterms:modified>
</cp:coreProperties>
</file>