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6" r:id="rId1"/>
  </p:sldMasterIdLst>
  <p:sldIdLst>
    <p:sldId id="257" r:id="rId2"/>
    <p:sldId id="258" r:id="rId3"/>
    <p:sldId id="278" r:id="rId4"/>
    <p:sldId id="279" r:id="rId5"/>
    <p:sldId id="280" r:id="rId6"/>
    <p:sldId id="281" r:id="rId7"/>
    <p:sldId id="282" r:id="rId8"/>
    <p:sldId id="283" r:id="rId9"/>
    <p:sldId id="284" r:id="rId10"/>
    <p:sldId id="285" r:id="rId11"/>
    <p:sldId id="286" r:id="rId12"/>
    <p:sldId id="259" r:id="rId13"/>
    <p:sldId id="260" r:id="rId14"/>
    <p:sldId id="290" r:id="rId15"/>
    <p:sldId id="291" r:id="rId16"/>
    <p:sldId id="292" r:id="rId17"/>
    <p:sldId id="288" r:id="rId18"/>
    <p:sldId id="2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0"/>
  </p:normalViewPr>
  <p:slideViewPr>
    <p:cSldViewPr snapToGrid="0">
      <p:cViewPr varScale="1">
        <p:scale>
          <a:sx n="77" d="100"/>
          <a:sy n="77" d="100"/>
        </p:scale>
        <p:origin x="2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606340-2696-40CA-94DA-6E7EF3E1C597}"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1318D-9185-4C21-8B10-26E328A9BA45}" type="slidenum">
              <a:rPr lang="en-US" smtClean="0"/>
              <a:t>‹#›</a:t>
            </a:fld>
            <a:endParaRPr lang="en-US"/>
          </a:p>
        </p:txBody>
      </p:sp>
    </p:spTree>
    <p:extLst>
      <p:ext uri="{BB962C8B-B14F-4D97-AF65-F5344CB8AC3E}">
        <p14:creationId xmlns:p14="http://schemas.microsoft.com/office/powerpoint/2010/main" val="732052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06340-2696-40CA-94DA-6E7EF3E1C597}"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1318D-9185-4C21-8B10-26E328A9BA45}" type="slidenum">
              <a:rPr lang="en-US" smtClean="0"/>
              <a:t>‹#›</a:t>
            </a:fld>
            <a:endParaRPr lang="en-US"/>
          </a:p>
        </p:txBody>
      </p:sp>
    </p:spTree>
    <p:extLst>
      <p:ext uri="{BB962C8B-B14F-4D97-AF65-F5344CB8AC3E}">
        <p14:creationId xmlns:p14="http://schemas.microsoft.com/office/powerpoint/2010/main" val="96058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06340-2696-40CA-94DA-6E7EF3E1C597}"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1318D-9185-4C21-8B10-26E328A9BA45}" type="slidenum">
              <a:rPr lang="en-US" smtClean="0"/>
              <a:t>‹#›</a:t>
            </a:fld>
            <a:endParaRPr lang="en-US"/>
          </a:p>
        </p:txBody>
      </p:sp>
    </p:spTree>
    <p:extLst>
      <p:ext uri="{BB962C8B-B14F-4D97-AF65-F5344CB8AC3E}">
        <p14:creationId xmlns:p14="http://schemas.microsoft.com/office/powerpoint/2010/main" val="2487389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06340-2696-40CA-94DA-6E7EF3E1C597}"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1318D-9185-4C21-8B10-26E328A9BA45}" type="slidenum">
              <a:rPr lang="en-US" smtClean="0"/>
              <a:t>‹#›</a:t>
            </a:fld>
            <a:endParaRPr lang="en-US"/>
          </a:p>
        </p:txBody>
      </p:sp>
    </p:spTree>
    <p:extLst>
      <p:ext uri="{BB962C8B-B14F-4D97-AF65-F5344CB8AC3E}">
        <p14:creationId xmlns:p14="http://schemas.microsoft.com/office/powerpoint/2010/main" val="2045545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606340-2696-40CA-94DA-6E7EF3E1C597}"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1318D-9185-4C21-8B10-26E328A9BA45}" type="slidenum">
              <a:rPr lang="en-US" smtClean="0"/>
              <a:t>‹#›</a:t>
            </a:fld>
            <a:endParaRPr lang="en-US"/>
          </a:p>
        </p:txBody>
      </p:sp>
    </p:spTree>
    <p:extLst>
      <p:ext uri="{BB962C8B-B14F-4D97-AF65-F5344CB8AC3E}">
        <p14:creationId xmlns:p14="http://schemas.microsoft.com/office/powerpoint/2010/main" val="2466484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606340-2696-40CA-94DA-6E7EF3E1C597}"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51318D-9185-4C21-8B10-26E328A9BA45}" type="slidenum">
              <a:rPr lang="en-US" smtClean="0"/>
              <a:t>‹#›</a:t>
            </a:fld>
            <a:endParaRPr lang="en-US"/>
          </a:p>
        </p:txBody>
      </p:sp>
    </p:spTree>
    <p:extLst>
      <p:ext uri="{BB962C8B-B14F-4D97-AF65-F5344CB8AC3E}">
        <p14:creationId xmlns:p14="http://schemas.microsoft.com/office/powerpoint/2010/main" val="1293411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606340-2696-40CA-94DA-6E7EF3E1C597}" type="datetimeFigureOut">
              <a:rPr lang="en-US" smtClean="0"/>
              <a:t>3/3/2022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51318D-9185-4C21-8B10-26E328A9BA45}" type="slidenum">
              <a:rPr lang="en-US" smtClean="0"/>
              <a:t>‹#›</a:t>
            </a:fld>
            <a:endParaRPr lang="en-US"/>
          </a:p>
        </p:txBody>
      </p:sp>
    </p:spTree>
    <p:extLst>
      <p:ext uri="{BB962C8B-B14F-4D97-AF65-F5344CB8AC3E}">
        <p14:creationId xmlns:p14="http://schemas.microsoft.com/office/powerpoint/2010/main" val="985283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606340-2696-40CA-94DA-6E7EF3E1C597}" type="datetimeFigureOut">
              <a:rPr lang="en-US" smtClean="0"/>
              <a:t>3/3/2022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51318D-9185-4C21-8B10-26E328A9BA45}" type="slidenum">
              <a:rPr lang="en-US" smtClean="0"/>
              <a:t>‹#›</a:t>
            </a:fld>
            <a:endParaRPr lang="en-US"/>
          </a:p>
        </p:txBody>
      </p:sp>
    </p:spTree>
    <p:extLst>
      <p:ext uri="{BB962C8B-B14F-4D97-AF65-F5344CB8AC3E}">
        <p14:creationId xmlns:p14="http://schemas.microsoft.com/office/powerpoint/2010/main" val="2225778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06340-2696-40CA-94DA-6E7EF3E1C597}" type="datetimeFigureOut">
              <a:rPr lang="en-US" smtClean="0"/>
              <a:t>3/3/2022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51318D-9185-4C21-8B10-26E328A9BA45}" type="slidenum">
              <a:rPr lang="en-US" smtClean="0"/>
              <a:t>‹#›</a:t>
            </a:fld>
            <a:endParaRPr lang="en-US"/>
          </a:p>
        </p:txBody>
      </p:sp>
    </p:spTree>
    <p:extLst>
      <p:ext uri="{BB962C8B-B14F-4D97-AF65-F5344CB8AC3E}">
        <p14:creationId xmlns:p14="http://schemas.microsoft.com/office/powerpoint/2010/main" val="387388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606340-2696-40CA-94DA-6E7EF3E1C597}"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51318D-9185-4C21-8B10-26E328A9BA45}" type="slidenum">
              <a:rPr lang="en-US" smtClean="0"/>
              <a:t>‹#›</a:t>
            </a:fld>
            <a:endParaRPr lang="en-US"/>
          </a:p>
        </p:txBody>
      </p:sp>
    </p:spTree>
    <p:extLst>
      <p:ext uri="{BB962C8B-B14F-4D97-AF65-F5344CB8AC3E}">
        <p14:creationId xmlns:p14="http://schemas.microsoft.com/office/powerpoint/2010/main" val="2312903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606340-2696-40CA-94DA-6E7EF3E1C597}"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51318D-9185-4C21-8B10-26E328A9BA45}" type="slidenum">
              <a:rPr lang="en-US" smtClean="0"/>
              <a:t>‹#›</a:t>
            </a:fld>
            <a:endParaRPr lang="en-US"/>
          </a:p>
        </p:txBody>
      </p:sp>
    </p:spTree>
    <p:extLst>
      <p:ext uri="{BB962C8B-B14F-4D97-AF65-F5344CB8AC3E}">
        <p14:creationId xmlns:p14="http://schemas.microsoft.com/office/powerpoint/2010/main" val="3204705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06340-2696-40CA-94DA-6E7EF3E1C597}" type="datetimeFigureOut">
              <a:rPr lang="en-US" smtClean="0"/>
              <a:t>3/3/2022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1318D-9185-4C21-8B10-26E328A9BA45}" type="slidenum">
              <a:rPr lang="en-US" smtClean="0"/>
              <a:t>‹#›</a:t>
            </a:fld>
            <a:endParaRPr lang="en-US"/>
          </a:p>
        </p:txBody>
      </p:sp>
    </p:spTree>
    <p:extLst>
      <p:ext uri="{BB962C8B-B14F-4D97-AF65-F5344CB8AC3E}">
        <p14:creationId xmlns:p14="http://schemas.microsoft.com/office/powerpoint/2010/main" val="3352087230"/>
      </p:ext>
    </p:extLst>
  </p:cSld>
  <p:clrMap bg1="dk1" tx1="lt1" bg2="dk2" tx2="lt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6" r:id="rId10"/>
    <p:sldLayoutId id="21474844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subhaskumarray/spotify-tracks-data?select=tracks.csv"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FC2D2-4510-488B-B92D-698D34B7E34F}"/>
              </a:ext>
            </a:extLst>
          </p:cNvPr>
          <p:cNvSpPr>
            <a:spLocks noGrp="1"/>
          </p:cNvSpPr>
          <p:nvPr>
            <p:ph type="ctrTitle"/>
          </p:nvPr>
        </p:nvSpPr>
        <p:spPr>
          <a:xfrm>
            <a:off x="751562" y="4619179"/>
            <a:ext cx="10885118" cy="1703540"/>
          </a:xfrm>
        </p:spPr>
        <p:txBody>
          <a:bodyPr>
            <a:normAutofit/>
          </a:bodyPr>
          <a:lstStyle/>
          <a:p>
            <a:pPr algn="r"/>
            <a:r>
              <a:rPr lang="en-US" sz="4800" dirty="0">
                <a:solidFill>
                  <a:srgbClr val="00B050"/>
                </a:solidFill>
                <a:latin typeface="Arial" panose="020B0604020202020204" pitchFamily="34" charset="0"/>
                <a:cs typeface="Arial" panose="020B0604020202020204" pitchFamily="34" charset="0"/>
              </a:rPr>
              <a:t>Spotify Tracks Popularity Prediction</a:t>
            </a:r>
            <a:br>
              <a:rPr lang="en-US" sz="4800" dirty="0">
                <a:solidFill>
                  <a:srgbClr val="00B050"/>
                </a:solidFill>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a:t>
            </a:r>
            <a:r>
              <a:rPr lang="en-US" sz="4400" dirty="0">
                <a:latin typeface="Arial" panose="020B0604020202020204" pitchFamily="34" charset="0"/>
                <a:cs typeface="Arial" panose="020B0604020202020204" pitchFamily="34" charset="0"/>
              </a:rPr>
              <a:t>Project by Bhakti D</a:t>
            </a:r>
            <a:r>
              <a:rPr lang="en-US" sz="4800" dirty="0">
                <a:solidFill>
                  <a:srgbClr val="00B050"/>
                </a:solidFill>
              </a:rPr>
              <a:t>.</a:t>
            </a:r>
          </a:p>
        </p:txBody>
      </p:sp>
      <p:pic>
        <p:nvPicPr>
          <p:cNvPr id="8" name="Picture 7">
            <a:extLst>
              <a:ext uri="{FF2B5EF4-FFF2-40B4-BE49-F238E27FC236}">
                <a16:creationId xmlns:a16="http://schemas.microsoft.com/office/drawing/2014/main" id="{90AF8CC8-BDCD-4EAA-8937-7C584F0A0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42927">
            <a:off x="3469434" y="492902"/>
            <a:ext cx="4954458" cy="3715843"/>
          </a:xfrm>
          <a:prstGeom prst="rect">
            <a:avLst/>
          </a:prstGeom>
        </p:spPr>
      </p:pic>
    </p:spTree>
    <p:extLst>
      <p:ext uri="{BB962C8B-B14F-4D97-AF65-F5344CB8AC3E}">
        <p14:creationId xmlns:p14="http://schemas.microsoft.com/office/powerpoint/2010/main" val="2485132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F78CD9-341E-4BDF-AFEF-71E435A65193}"/>
              </a:ext>
            </a:extLst>
          </p:cNvPr>
          <p:cNvSpPr txBox="1"/>
          <p:nvPr/>
        </p:nvSpPr>
        <p:spPr>
          <a:xfrm>
            <a:off x="975616" y="5763528"/>
            <a:ext cx="10240768" cy="338554"/>
          </a:xfrm>
          <a:prstGeom prst="rect">
            <a:avLst/>
          </a:prstGeom>
          <a:noFill/>
        </p:spPr>
        <p:txBody>
          <a:bodyPr wrap="square" rtlCol="0">
            <a:spAutoFit/>
          </a:bodyPr>
          <a:lstStyle/>
          <a:p>
            <a:pPr marL="285750" indent="-285750">
              <a:buFont typeface="Wingdings" panose="05000000000000000000" pitchFamily="2" charset="2"/>
              <a:buChar char="§"/>
            </a:pPr>
            <a:r>
              <a:rPr lang="en-US" sz="1600" b="0" i="0" dirty="0">
                <a:solidFill>
                  <a:srgbClr val="00B050"/>
                </a:solidFill>
                <a:effectLst/>
                <a:latin typeface="Helvetica Neue"/>
              </a:rPr>
              <a:t>-</a:t>
            </a:r>
            <a:r>
              <a:rPr lang="en-US" sz="1600" b="1" i="0" dirty="0">
                <a:effectLst/>
                <a:latin typeface="Arial" panose="020B0604020202020204" pitchFamily="34" charset="0"/>
                <a:cs typeface="Arial" panose="020B0604020202020204" pitchFamily="34" charset="0"/>
              </a:rPr>
              <a:t>Summertime is the most popular track, followed by intro, Year 3000 and so on.......</a:t>
            </a:r>
            <a:endParaRPr lang="en-US"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69B394F-2F54-4ACC-977B-D469E804C4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573" y="1120302"/>
            <a:ext cx="9220999" cy="4229467"/>
          </a:xfrm>
          <a:prstGeom prst="rect">
            <a:avLst/>
          </a:prstGeom>
        </p:spPr>
      </p:pic>
      <p:sp>
        <p:nvSpPr>
          <p:cNvPr id="4" name="TextBox 3">
            <a:extLst>
              <a:ext uri="{FF2B5EF4-FFF2-40B4-BE49-F238E27FC236}">
                <a16:creationId xmlns:a16="http://schemas.microsoft.com/office/drawing/2014/main" id="{F167AEF5-D675-467A-993B-7D7A501D88CC}"/>
              </a:ext>
            </a:extLst>
          </p:cNvPr>
          <p:cNvSpPr txBox="1"/>
          <p:nvPr/>
        </p:nvSpPr>
        <p:spPr>
          <a:xfrm>
            <a:off x="1410317" y="284900"/>
            <a:ext cx="7896522" cy="400110"/>
          </a:xfrm>
          <a:prstGeom prst="rect">
            <a:avLst/>
          </a:prstGeom>
          <a:noFill/>
        </p:spPr>
        <p:txBody>
          <a:bodyPr wrap="square" rtlCol="0">
            <a:spAutoFit/>
          </a:bodyPr>
          <a:lstStyle/>
          <a:p>
            <a:pPr algn="ctr"/>
            <a:r>
              <a:rPr lang="en-US" sz="2000" b="1" dirty="0">
                <a:solidFill>
                  <a:srgbClr val="00B050"/>
                </a:solidFill>
                <a:latin typeface="Arial" panose="020B0604020202020204" pitchFamily="34" charset="0"/>
                <a:cs typeface="Arial" panose="020B0604020202020204" pitchFamily="34" charset="0"/>
              </a:rPr>
              <a:t>			Top 10 most popular Tracks</a:t>
            </a:r>
            <a:endParaRPr lang="en-US" sz="20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2888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F78CD9-341E-4BDF-AFEF-71E435A65193}"/>
              </a:ext>
            </a:extLst>
          </p:cNvPr>
          <p:cNvSpPr txBox="1"/>
          <p:nvPr/>
        </p:nvSpPr>
        <p:spPr>
          <a:xfrm>
            <a:off x="1161622" y="5480706"/>
            <a:ext cx="10240768" cy="830997"/>
          </a:xfrm>
          <a:prstGeom prst="rect">
            <a:avLst/>
          </a:prstGeom>
          <a:noFill/>
        </p:spPr>
        <p:txBody>
          <a:bodyPr wrap="square" rtlCol="0">
            <a:spAutoFit/>
          </a:bodyPr>
          <a:lstStyle/>
          <a:p>
            <a:r>
              <a:rPr lang="en-US" sz="1600" b="1" dirty="0">
                <a:effectLst/>
                <a:latin typeface="Arial" panose="020B0604020202020204" pitchFamily="34" charset="0"/>
                <a:ea typeface="Calibri" panose="020F0502020204030204" pitchFamily="34" charset="0"/>
                <a:cs typeface="Arial" panose="020B0604020202020204" pitchFamily="34" charset="0"/>
              </a:rPr>
              <a:t>Count of Happy and Sad tracks</a:t>
            </a:r>
          </a:p>
          <a:p>
            <a:pPr marL="285750" indent="-285750">
              <a:buFont typeface="Wingdings" panose="05000000000000000000" pitchFamily="2" charset="2"/>
              <a:buChar char="§"/>
            </a:pPr>
            <a:r>
              <a:rPr lang="en-US" sz="1600" b="1" dirty="0">
                <a:effectLst/>
                <a:latin typeface="Arial" panose="020B0604020202020204" pitchFamily="34" charset="0"/>
                <a:ea typeface="Calibri" panose="020F0502020204030204" pitchFamily="34" charset="0"/>
                <a:cs typeface="Arial" panose="020B0604020202020204" pitchFamily="34" charset="0"/>
              </a:rPr>
              <a:t>Happy Tracks = 339666</a:t>
            </a:r>
          </a:p>
          <a:p>
            <a:pPr marL="285750" indent="-285750">
              <a:buFont typeface="Wingdings" panose="05000000000000000000" pitchFamily="2" charset="2"/>
              <a:buChar char="§"/>
            </a:pPr>
            <a:r>
              <a:rPr lang="en-US" sz="1600" b="1" dirty="0">
                <a:latin typeface="Arial" panose="020B0604020202020204" pitchFamily="34" charset="0"/>
                <a:ea typeface="Calibri" panose="020F0502020204030204" pitchFamily="34" charset="0"/>
                <a:cs typeface="Arial" panose="020B0604020202020204" pitchFamily="34" charset="0"/>
              </a:rPr>
              <a:t>Sad Tracks = 246999</a:t>
            </a:r>
            <a:endParaRPr lang="en-US" b="1" dirty="0"/>
          </a:p>
        </p:txBody>
      </p:sp>
      <p:pic>
        <p:nvPicPr>
          <p:cNvPr id="7" name="Picture 6">
            <a:extLst>
              <a:ext uri="{FF2B5EF4-FFF2-40B4-BE49-F238E27FC236}">
                <a16:creationId xmlns:a16="http://schemas.microsoft.com/office/drawing/2014/main" id="{853A52E4-F2C8-4895-B4F5-1BD43C30B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622" y="1116129"/>
            <a:ext cx="9868755" cy="4010053"/>
          </a:xfrm>
          <a:prstGeom prst="rect">
            <a:avLst/>
          </a:prstGeom>
        </p:spPr>
      </p:pic>
      <p:sp>
        <p:nvSpPr>
          <p:cNvPr id="8" name="TextBox 7">
            <a:extLst>
              <a:ext uri="{FF2B5EF4-FFF2-40B4-BE49-F238E27FC236}">
                <a16:creationId xmlns:a16="http://schemas.microsoft.com/office/drawing/2014/main" id="{9E1F81BE-A6FE-4A77-B83A-EB1807BE1224}"/>
              </a:ext>
            </a:extLst>
          </p:cNvPr>
          <p:cNvSpPr txBox="1"/>
          <p:nvPr/>
        </p:nvSpPr>
        <p:spPr>
          <a:xfrm>
            <a:off x="1410316" y="284900"/>
            <a:ext cx="9151933" cy="400110"/>
          </a:xfrm>
          <a:prstGeom prst="rect">
            <a:avLst/>
          </a:prstGeom>
          <a:noFill/>
        </p:spPr>
        <p:txBody>
          <a:bodyPr wrap="square" rtlCol="0">
            <a:spAutoFit/>
          </a:bodyPr>
          <a:lstStyle/>
          <a:p>
            <a:pPr algn="ctr"/>
            <a:r>
              <a:rPr lang="en-US" sz="1600" b="1" dirty="0">
                <a:solidFill>
                  <a:srgbClr val="00B050"/>
                </a:solidFill>
                <a:latin typeface="Helvetica Neue"/>
              </a:rPr>
              <a:t>			</a:t>
            </a:r>
            <a:r>
              <a:rPr lang="en-US" sz="2000" b="1" dirty="0">
                <a:latin typeface="Arial" panose="020B0604020202020204" pitchFamily="34" charset="0"/>
                <a:cs typeface="Arial" panose="020B0604020202020204" pitchFamily="34" charset="0"/>
              </a:rPr>
              <a:t>Count of Happy Tracks and Sad Tracks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9017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0BB20C-A203-4419-87C4-AB2087E52A05}"/>
              </a:ext>
            </a:extLst>
          </p:cNvPr>
          <p:cNvSpPr txBox="1"/>
          <p:nvPr/>
        </p:nvSpPr>
        <p:spPr>
          <a:xfrm>
            <a:off x="538653" y="567053"/>
            <a:ext cx="5751187" cy="400110"/>
          </a:xfrm>
          <a:prstGeom prst="rect">
            <a:avLst/>
          </a:prstGeom>
          <a:noFill/>
        </p:spPr>
        <p:txBody>
          <a:bodyPr wrap="square" rtlCol="0">
            <a:spAutoFit/>
          </a:bodyPr>
          <a:lstStyle/>
          <a:p>
            <a:r>
              <a:rPr lang="en-US" sz="2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Popularity Distribution before preprocessing  </a:t>
            </a:r>
            <a:endParaRPr lang="en-US" sz="2000" b="1" dirty="0">
              <a:solidFill>
                <a:srgbClr val="00B050"/>
              </a:solidFill>
            </a:endParaRPr>
          </a:p>
        </p:txBody>
      </p:sp>
      <p:pic>
        <p:nvPicPr>
          <p:cNvPr id="8" name="Picture 7">
            <a:extLst>
              <a:ext uri="{FF2B5EF4-FFF2-40B4-BE49-F238E27FC236}">
                <a16:creationId xmlns:a16="http://schemas.microsoft.com/office/drawing/2014/main" id="{D934FA2C-CA68-4858-8BD6-5A394F885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44" y="1401995"/>
            <a:ext cx="5561556" cy="3734321"/>
          </a:xfrm>
          <a:prstGeom prst="rect">
            <a:avLst/>
          </a:prstGeom>
        </p:spPr>
      </p:pic>
      <p:pic>
        <p:nvPicPr>
          <p:cNvPr id="10" name="Picture 9">
            <a:extLst>
              <a:ext uri="{FF2B5EF4-FFF2-40B4-BE49-F238E27FC236}">
                <a16:creationId xmlns:a16="http://schemas.microsoft.com/office/drawing/2014/main" id="{CEE13CDC-3159-4BF4-8177-ADD344195F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840" y="1401995"/>
            <a:ext cx="5469696" cy="3734321"/>
          </a:xfrm>
          <a:prstGeom prst="rect">
            <a:avLst/>
          </a:prstGeom>
        </p:spPr>
      </p:pic>
      <p:sp>
        <p:nvSpPr>
          <p:cNvPr id="11" name="TextBox 10">
            <a:extLst>
              <a:ext uri="{FF2B5EF4-FFF2-40B4-BE49-F238E27FC236}">
                <a16:creationId xmlns:a16="http://schemas.microsoft.com/office/drawing/2014/main" id="{BD5C8326-DEB5-440A-B5B2-BB6148C55390}"/>
              </a:ext>
            </a:extLst>
          </p:cNvPr>
          <p:cNvSpPr txBox="1"/>
          <p:nvPr/>
        </p:nvSpPr>
        <p:spPr>
          <a:xfrm>
            <a:off x="6480134" y="567053"/>
            <a:ext cx="4795693" cy="400110"/>
          </a:xfrm>
          <a:prstGeom prst="rect">
            <a:avLst/>
          </a:prstGeom>
          <a:noFill/>
        </p:spPr>
        <p:txBody>
          <a:bodyPr wrap="square" rtlCol="0">
            <a:spAutoFit/>
          </a:bodyPr>
          <a:lstStyle/>
          <a:p>
            <a:r>
              <a:rPr lang="en-US" sz="2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Popularity</a:t>
            </a:r>
            <a:r>
              <a:rPr lang="en-US" sz="16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 Distribution after preprocessing  </a:t>
            </a:r>
            <a:endParaRPr lang="en-US" b="1" dirty="0">
              <a:solidFill>
                <a:srgbClr val="00B050"/>
              </a:solidFill>
            </a:endParaRPr>
          </a:p>
        </p:txBody>
      </p:sp>
    </p:spTree>
    <p:extLst>
      <p:ext uri="{BB962C8B-B14F-4D97-AF65-F5344CB8AC3E}">
        <p14:creationId xmlns:p14="http://schemas.microsoft.com/office/powerpoint/2010/main" val="1212435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E8F1BF3-B611-4910-8DA8-A986F49B7F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950" y="1375712"/>
            <a:ext cx="9432099" cy="3705742"/>
          </a:xfrm>
          <a:prstGeom prst="rect">
            <a:avLst/>
          </a:prstGeom>
        </p:spPr>
      </p:pic>
      <p:sp>
        <p:nvSpPr>
          <p:cNvPr id="7" name="TextBox 6">
            <a:extLst>
              <a:ext uri="{FF2B5EF4-FFF2-40B4-BE49-F238E27FC236}">
                <a16:creationId xmlns:a16="http://schemas.microsoft.com/office/drawing/2014/main" id="{A235A5CD-8EC2-4EE2-95C0-8A27EDBC9762}"/>
              </a:ext>
            </a:extLst>
          </p:cNvPr>
          <p:cNvSpPr txBox="1"/>
          <p:nvPr/>
        </p:nvSpPr>
        <p:spPr>
          <a:xfrm>
            <a:off x="3043858" y="662451"/>
            <a:ext cx="5751187" cy="400110"/>
          </a:xfrm>
          <a:prstGeom prst="rect">
            <a:avLst/>
          </a:prstGeom>
          <a:noFill/>
        </p:spPr>
        <p:txBody>
          <a:bodyPr wrap="square" rtlCol="0">
            <a:spAutoFit/>
          </a:bodyPr>
          <a:lstStyle/>
          <a:p>
            <a:pPr algn="ctr"/>
            <a:r>
              <a:rPr lang="en-US" sz="2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Features Correlation with dependent variable</a:t>
            </a:r>
            <a:endParaRPr lang="en-US" sz="2000" b="1" dirty="0">
              <a:solidFill>
                <a:srgbClr val="00B050"/>
              </a:solidFill>
            </a:endParaRPr>
          </a:p>
        </p:txBody>
      </p:sp>
      <p:sp>
        <p:nvSpPr>
          <p:cNvPr id="8" name="TextBox 7">
            <a:extLst>
              <a:ext uri="{FF2B5EF4-FFF2-40B4-BE49-F238E27FC236}">
                <a16:creationId xmlns:a16="http://schemas.microsoft.com/office/drawing/2014/main" id="{5A512FDE-87E9-40EF-B234-0975BFE02CF3}"/>
              </a:ext>
            </a:extLst>
          </p:cNvPr>
          <p:cNvSpPr txBox="1"/>
          <p:nvPr/>
        </p:nvSpPr>
        <p:spPr>
          <a:xfrm>
            <a:off x="1379950" y="5482288"/>
            <a:ext cx="9292225" cy="584775"/>
          </a:xfrm>
          <a:prstGeom prst="rect">
            <a:avLst/>
          </a:prstGeom>
          <a:noFill/>
        </p:spPr>
        <p:txBody>
          <a:bodyPr wrap="square" rtlCol="0">
            <a:spAutoFit/>
          </a:bodyPr>
          <a:lstStyle/>
          <a:p>
            <a:r>
              <a:rPr lang="en-US" sz="1600" b="1" dirty="0">
                <a:effectLst/>
                <a:latin typeface="Arial" panose="020B0604020202020204" pitchFamily="34" charset="0"/>
                <a:ea typeface="Calibri" panose="020F0502020204030204" pitchFamily="34" charset="0"/>
                <a:cs typeface="Arial" panose="020B0604020202020204" pitchFamily="34" charset="0"/>
              </a:rPr>
              <a:t>There are 6 features  which are positively correlated and 8 features are negatively correlated with the dependent feature.</a:t>
            </a:r>
            <a:endParaRPr lang="en-US" sz="1600" b="1" dirty="0"/>
          </a:p>
        </p:txBody>
      </p:sp>
    </p:spTree>
    <p:extLst>
      <p:ext uri="{BB962C8B-B14F-4D97-AF65-F5344CB8AC3E}">
        <p14:creationId xmlns:p14="http://schemas.microsoft.com/office/powerpoint/2010/main" val="2967898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FD261F-CAAF-434D-B4B6-E38CABCC5E7F}"/>
              </a:ext>
            </a:extLst>
          </p:cNvPr>
          <p:cNvSpPr txBox="1"/>
          <p:nvPr/>
        </p:nvSpPr>
        <p:spPr>
          <a:xfrm>
            <a:off x="1379950" y="5482288"/>
            <a:ext cx="9292225" cy="584775"/>
          </a:xfrm>
          <a:prstGeom prst="rect">
            <a:avLst/>
          </a:prstGeom>
          <a:noFill/>
        </p:spPr>
        <p:txBody>
          <a:bodyPr wrap="square" rtlCol="0">
            <a:spAutoFit/>
          </a:bodyPr>
          <a:lstStyle/>
          <a:p>
            <a:r>
              <a:rPr lang="en-US" sz="1600" b="1" i="0" dirty="0">
                <a:effectLst/>
                <a:latin typeface="Arial" panose="020B0604020202020204" pitchFamily="34" charset="0"/>
                <a:cs typeface="Arial" panose="020B0604020202020204" pitchFamily="34" charset="0"/>
              </a:rPr>
              <a:t>Synthetic Minority Oversampling Technique (SMOTE) </a:t>
            </a:r>
            <a:r>
              <a:rPr lang="en-US" sz="1600" b="0" i="0" dirty="0">
                <a:effectLst/>
                <a:latin typeface="Arial" panose="020B0604020202020204" pitchFamily="34" charset="0"/>
                <a:cs typeface="Arial" panose="020B0604020202020204" pitchFamily="34" charset="0"/>
              </a:rPr>
              <a:t>is a statistical technique for increasing the number of cases in the dataset in a balanced way.</a:t>
            </a:r>
            <a:endParaRPr lang="en-US" sz="1600"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1D7EABB7-0D5A-4FCD-92B2-5819DAB7C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718" y="1357823"/>
            <a:ext cx="5763429" cy="1086002"/>
          </a:xfrm>
          <a:prstGeom prst="rect">
            <a:avLst/>
          </a:prstGeom>
        </p:spPr>
      </p:pic>
      <p:pic>
        <p:nvPicPr>
          <p:cNvPr id="8" name="Picture 7">
            <a:extLst>
              <a:ext uri="{FF2B5EF4-FFF2-40B4-BE49-F238E27FC236}">
                <a16:creationId xmlns:a16="http://schemas.microsoft.com/office/drawing/2014/main" id="{757E9B14-7A5A-444C-BF68-769BF0E65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718" y="2680570"/>
            <a:ext cx="5763429" cy="2353616"/>
          </a:xfrm>
          <a:prstGeom prst="rect">
            <a:avLst/>
          </a:prstGeom>
        </p:spPr>
      </p:pic>
      <p:sp>
        <p:nvSpPr>
          <p:cNvPr id="9" name="TextBox 8">
            <a:extLst>
              <a:ext uri="{FF2B5EF4-FFF2-40B4-BE49-F238E27FC236}">
                <a16:creationId xmlns:a16="http://schemas.microsoft.com/office/drawing/2014/main" id="{898B49EE-BF5D-4FD5-91E6-D15495932511}"/>
              </a:ext>
            </a:extLst>
          </p:cNvPr>
          <p:cNvSpPr txBox="1"/>
          <p:nvPr/>
        </p:nvSpPr>
        <p:spPr>
          <a:xfrm>
            <a:off x="2605447" y="639286"/>
            <a:ext cx="5751187" cy="400110"/>
          </a:xfrm>
          <a:prstGeom prst="rect">
            <a:avLst/>
          </a:prstGeom>
          <a:noFill/>
        </p:spPr>
        <p:txBody>
          <a:bodyPr wrap="square" rtlCol="0">
            <a:spAutoFit/>
          </a:bodyPr>
          <a:lstStyle/>
          <a:p>
            <a:pPr algn="ctr"/>
            <a:r>
              <a:rPr lang="en-US" sz="2000" b="1" dirty="0">
                <a:solidFill>
                  <a:srgbClr val="00B050"/>
                </a:solidFill>
                <a:latin typeface="Arial" panose="020B0604020202020204" pitchFamily="34" charset="0"/>
                <a:cs typeface="Arial" panose="020B0604020202020204" pitchFamily="34" charset="0"/>
              </a:rPr>
              <a:t>Balance the popularity feature using SMOTE</a:t>
            </a:r>
            <a:endParaRPr lang="en-US" sz="2000" b="1" dirty="0">
              <a:solidFill>
                <a:srgbClr val="00B050"/>
              </a:solidFill>
            </a:endParaRPr>
          </a:p>
        </p:txBody>
      </p:sp>
    </p:spTree>
    <p:extLst>
      <p:ext uri="{BB962C8B-B14F-4D97-AF65-F5344CB8AC3E}">
        <p14:creationId xmlns:p14="http://schemas.microsoft.com/office/powerpoint/2010/main" val="1949626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FD261F-CAAF-434D-B4B6-E38CABCC5E7F}"/>
              </a:ext>
            </a:extLst>
          </p:cNvPr>
          <p:cNvSpPr txBox="1"/>
          <p:nvPr/>
        </p:nvSpPr>
        <p:spPr>
          <a:xfrm>
            <a:off x="1379950" y="5482288"/>
            <a:ext cx="9292225" cy="338554"/>
          </a:xfrm>
          <a:prstGeom prst="rect">
            <a:avLst/>
          </a:prstGeom>
          <a:noFill/>
        </p:spPr>
        <p:txBody>
          <a:bodyPr wrap="square" rtlCol="0">
            <a:spAutoFit/>
          </a:bodyPr>
          <a:lstStyle/>
          <a:p>
            <a:r>
              <a:rPr lang="en-US" sz="1600" b="1" i="0" dirty="0">
                <a:effectLst/>
                <a:latin typeface="Arial" panose="020B0604020202020204" pitchFamily="34" charset="0"/>
                <a:cs typeface="Arial" panose="020B0604020202020204" pitchFamily="34" charset="0"/>
              </a:rPr>
              <a:t> </a:t>
            </a:r>
            <a:endParaRPr lang="en-US" sz="1600"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898B49EE-BF5D-4FD5-91E6-D15495932511}"/>
              </a:ext>
            </a:extLst>
          </p:cNvPr>
          <p:cNvSpPr txBox="1"/>
          <p:nvPr/>
        </p:nvSpPr>
        <p:spPr>
          <a:xfrm>
            <a:off x="2605447" y="639286"/>
            <a:ext cx="6400767" cy="400110"/>
          </a:xfrm>
          <a:prstGeom prst="rect">
            <a:avLst/>
          </a:prstGeom>
          <a:noFill/>
        </p:spPr>
        <p:txBody>
          <a:bodyPr wrap="square" rtlCol="0">
            <a:spAutoFit/>
          </a:bodyPr>
          <a:lstStyle/>
          <a:p>
            <a:pPr algn="ctr"/>
            <a:r>
              <a:rPr lang="en-US" sz="2000" b="1" dirty="0">
                <a:solidFill>
                  <a:srgbClr val="00B050"/>
                </a:solidFill>
                <a:latin typeface="Arial" panose="020B0604020202020204" pitchFamily="34" charset="0"/>
                <a:cs typeface="Arial" panose="020B0604020202020204" pitchFamily="34" charset="0"/>
              </a:rPr>
              <a:t>Apply Machine Learning Classification Algorithms</a:t>
            </a:r>
            <a:endParaRPr lang="en-US" sz="2000" b="1" dirty="0">
              <a:solidFill>
                <a:srgbClr val="00B050"/>
              </a:solidFill>
            </a:endParaRPr>
          </a:p>
        </p:txBody>
      </p:sp>
      <p:sp>
        <p:nvSpPr>
          <p:cNvPr id="7" name="TextBox 6">
            <a:extLst>
              <a:ext uri="{FF2B5EF4-FFF2-40B4-BE49-F238E27FC236}">
                <a16:creationId xmlns:a16="http://schemas.microsoft.com/office/drawing/2014/main" id="{34761B02-D25E-4CD7-93A8-8EEA93A542EC}"/>
              </a:ext>
            </a:extLst>
          </p:cNvPr>
          <p:cNvSpPr txBox="1"/>
          <p:nvPr/>
        </p:nvSpPr>
        <p:spPr>
          <a:xfrm>
            <a:off x="777657" y="1208473"/>
            <a:ext cx="10496809" cy="5509200"/>
          </a:xfrm>
          <a:prstGeom prst="rect">
            <a:avLst/>
          </a:prstGeom>
          <a:noFill/>
        </p:spPr>
        <p:txBody>
          <a:bodyPr wrap="square" rtlCol="0">
            <a:spAutoFit/>
          </a:bodyPr>
          <a:lstStyle/>
          <a:p>
            <a:pPr algn="just"/>
            <a:r>
              <a:rPr lang="en-US" sz="1600" b="1" dirty="0">
                <a:effectLst/>
                <a:latin typeface="Arial" panose="020B0604020202020204" pitchFamily="34" charset="0"/>
                <a:ea typeface="Calibri" panose="020F0502020204030204" pitchFamily="34" charset="0"/>
                <a:cs typeface="Arial" panose="020B0604020202020204" pitchFamily="34" charset="0"/>
              </a:rPr>
              <a:t> 1. Logistic Regression - </a:t>
            </a:r>
            <a:r>
              <a:rPr lang="en-US" sz="1600" b="0" i="0" dirty="0">
                <a:effectLst/>
                <a:latin typeface="Roboto" panose="020B0604020202020204" pitchFamily="2" charset="0"/>
              </a:rPr>
              <a:t>Logistic regression is a</a:t>
            </a:r>
            <a:r>
              <a:rPr lang="en-US" sz="1600" b="1" i="0" dirty="0">
                <a:effectLst/>
                <a:latin typeface="Roboto" panose="020B0604020202020204" pitchFamily="2" charset="0"/>
              </a:rPr>
              <a:t> classification algorithm used to assign observations to a discrete set of classes</a:t>
            </a:r>
            <a:r>
              <a:rPr lang="en-US" sz="1600" b="0" i="0" dirty="0">
                <a:effectLst/>
                <a:latin typeface="Roboto" panose="020B0604020202020204" pitchFamily="2" charset="0"/>
              </a:rPr>
              <a:t>. Unlike linear regression which outputs continuous number values, logistic regression transforms its output using the logistic sigmoid function to return a probability value which can then be mapped to two or more discrete classes.</a:t>
            </a:r>
            <a:r>
              <a:rPr lang="en-US" sz="1600" b="1" dirty="0">
                <a:effectLst/>
                <a:latin typeface="Arial" panose="020B0604020202020204" pitchFamily="34" charset="0"/>
                <a:ea typeface="Calibri" panose="020F0502020204030204" pitchFamily="34" charset="0"/>
                <a:cs typeface="Arial" panose="020B0604020202020204" pitchFamily="34" charset="0"/>
              </a:rPr>
              <a:t> </a:t>
            </a:r>
          </a:p>
          <a:p>
            <a:pPr algn="just"/>
            <a:endParaRPr lang="en-US" sz="1600" b="1" i="0" dirty="0">
              <a:latin typeface="Arial" panose="020B0604020202020204" pitchFamily="34" charset="0"/>
              <a:cs typeface="Arial" panose="020B0604020202020204" pitchFamily="34" charset="0"/>
            </a:endParaRPr>
          </a:p>
          <a:p>
            <a:pPr algn="just"/>
            <a:r>
              <a:rPr lang="en-US" sz="1600" b="1" dirty="0">
                <a:effectLst/>
                <a:latin typeface="Arial" panose="020B0604020202020204" pitchFamily="34" charset="0"/>
                <a:cs typeface="Arial" panose="020B0604020202020204" pitchFamily="34" charset="0"/>
              </a:rPr>
              <a:t>Model </a:t>
            </a:r>
            <a:r>
              <a:rPr lang="en-US" sz="1600" b="1" i="0" dirty="0">
                <a:effectLst/>
                <a:latin typeface="Roboto" panose="02000000000000000000" pitchFamily="2" charset="0"/>
              </a:rPr>
              <a:t>Accuracy score – </a:t>
            </a:r>
            <a:r>
              <a:rPr lang="en-US" sz="1600" b="1" dirty="0">
                <a:latin typeface="Arial" panose="020B0604020202020204" pitchFamily="34" charset="0"/>
                <a:ea typeface="Calibri" panose="020F0502020204030204" pitchFamily="34" charset="0"/>
                <a:cs typeface="Arial" panose="020B0604020202020204" pitchFamily="34" charset="0"/>
              </a:rPr>
              <a:t>78%</a:t>
            </a:r>
          </a:p>
          <a:p>
            <a:pPr algn="just"/>
            <a:endParaRPr lang="en-US" sz="1600" dirty="0">
              <a:latin typeface="Arial" panose="020B0604020202020204" pitchFamily="34" charset="0"/>
              <a:ea typeface="Calibri" panose="020F0502020204030204" pitchFamily="34" charset="0"/>
              <a:cs typeface="Arial" panose="020B0604020202020204" pitchFamily="34" charset="0"/>
            </a:endParaRPr>
          </a:p>
          <a:p>
            <a:pPr algn="just"/>
            <a:r>
              <a:rPr lang="en-US" sz="1600" dirty="0">
                <a:latin typeface="Arial" panose="020B0604020202020204" pitchFamily="34" charset="0"/>
                <a:ea typeface="Calibri" panose="020F0502020204030204" pitchFamily="34" charset="0"/>
                <a:cs typeface="Arial" panose="020B0604020202020204" pitchFamily="34" charset="0"/>
              </a:rPr>
              <a:t>2. </a:t>
            </a:r>
            <a:r>
              <a:rPr lang="en-US" sz="1600" b="1" dirty="0">
                <a:latin typeface="Arial" panose="020B0604020202020204" pitchFamily="34" charset="0"/>
                <a:ea typeface="Calibri" panose="020F0502020204030204" pitchFamily="34" charset="0"/>
                <a:cs typeface="Arial" panose="020B0604020202020204" pitchFamily="34" charset="0"/>
              </a:rPr>
              <a:t>Decision Tree Classifier </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b="0" i="0" dirty="0">
                <a:effectLst/>
                <a:latin typeface="Roboto" panose="02000000000000000000" pitchFamily="2" charset="0"/>
              </a:rPr>
              <a:t>Decision Tree is a Supervised learning technique that can be used for both classification and Regression problems, but mostly it is preferred for solving Classification problems. It is a</a:t>
            </a:r>
            <a:r>
              <a:rPr lang="en-US" sz="1600" b="1" i="0" dirty="0">
                <a:effectLst/>
                <a:latin typeface="Roboto" panose="02000000000000000000" pitchFamily="2" charset="0"/>
              </a:rPr>
              <a:t> tree-structured classifier</a:t>
            </a:r>
            <a:r>
              <a:rPr lang="en-US" sz="1600" b="0" i="0" dirty="0">
                <a:effectLst/>
                <a:latin typeface="Roboto" panose="02000000000000000000" pitchFamily="2" charset="0"/>
              </a:rPr>
              <a:t>, where internal nodes represent the features of a dataset, branches represent the decision rules and each leaf node represents the outcome. </a:t>
            </a:r>
          </a:p>
          <a:p>
            <a:pPr algn="just"/>
            <a:endParaRPr lang="en-US" sz="1600" dirty="0">
              <a:latin typeface="Roboto" panose="02000000000000000000" pitchFamily="2" charset="0"/>
              <a:cs typeface="Arial" panose="020B0604020202020204" pitchFamily="34" charset="0"/>
            </a:endParaRPr>
          </a:p>
          <a:p>
            <a:pPr algn="just"/>
            <a:r>
              <a:rPr lang="en-US" sz="1600" b="1" dirty="0">
                <a:effectLst/>
                <a:latin typeface="Arial" panose="020B0604020202020204" pitchFamily="34" charset="0"/>
                <a:cs typeface="Arial" panose="020B0604020202020204" pitchFamily="34" charset="0"/>
              </a:rPr>
              <a:t>Model </a:t>
            </a:r>
            <a:r>
              <a:rPr lang="en-US" sz="1600" b="1" i="0" dirty="0">
                <a:effectLst/>
                <a:latin typeface="Roboto" panose="02000000000000000000" pitchFamily="2" charset="0"/>
              </a:rPr>
              <a:t>Accuracy score – </a:t>
            </a:r>
            <a:r>
              <a:rPr lang="en-US" sz="1600" b="1" dirty="0">
                <a:latin typeface="Arial" panose="020B0604020202020204" pitchFamily="34" charset="0"/>
                <a:ea typeface="Calibri" panose="020F0502020204030204" pitchFamily="34" charset="0"/>
                <a:cs typeface="Arial" panose="020B0604020202020204" pitchFamily="34" charset="0"/>
              </a:rPr>
              <a:t>89%</a:t>
            </a:r>
          </a:p>
          <a:p>
            <a:pPr algn="just"/>
            <a:endParaRPr lang="en-US" sz="1600" b="1" kern="1800" dirty="0">
              <a:latin typeface="Arial" panose="020B0604020202020204" pitchFamily="34" charset="0"/>
              <a:ea typeface="Times New Roman" panose="02020603050405020304" pitchFamily="18" charset="0"/>
              <a:cs typeface="Arial" panose="020B0604020202020204" pitchFamily="34" charset="0"/>
            </a:endParaRPr>
          </a:p>
          <a:p>
            <a:pPr algn="just"/>
            <a:r>
              <a:rPr lang="en-US" sz="1600" b="1" kern="1800" dirty="0">
                <a:latin typeface="Arial" panose="020B0604020202020204" pitchFamily="34" charset="0"/>
                <a:ea typeface="Times New Roman" panose="02020603050405020304" pitchFamily="18" charset="0"/>
                <a:cs typeface="Arial" panose="020B0604020202020204" pitchFamily="34" charset="0"/>
              </a:rPr>
              <a:t>3. Random Forest Classifier - </a:t>
            </a:r>
            <a:r>
              <a:rPr lang="en-US" sz="1600" kern="1800" dirty="0">
                <a:latin typeface="Arial" panose="020B0604020202020204" pitchFamily="34" charset="0"/>
                <a:ea typeface="Times New Roman" panose="02020603050405020304" pitchFamily="18" charset="0"/>
                <a:cs typeface="Arial" panose="020B0604020202020204" pitchFamily="34" charset="0"/>
              </a:rPr>
              <a:t>is a supervised learning algorithm which you can use for regression and classification problems. It consists of multiple decision trees. Assuming your dataset has “m” features, the random forest will randomly choose “k” features where k &lt; m.  Now, the algorithm will calculate the root node among the k features by picking a node that has the highest information gain</a:t>
            </a:r>
            <a:r>
              <a:rPr lang="en-US" sz="1600" b="1" kern="1800" dirty="0">
                <a:latin typeface="Arial" panose="020B0604020202020204" pitchFamily="34" charset="0"/>
                <a:ea typeface="Times New Roman" panose="02020603050405020304" pitchFamily="18" charset="0"/>
                <a:cs typeface="Arial" panose="020B0604020202020204" pitchFamily="34" charset="0"/>
              </a:rPr>
              <a:t>.  </a:t>
            </a:r>
          </a:p>
          <a:p>
            <a:pPr algn="just"/>
            <a:endParaRPr lang="en-US" sz="1600" b="1" kern="1800" dirty="0">
              <a:latin typeface="Arial" panose="020B0604020202020204" pitchFamily="34" charset="0"/>
              <a:ea typeface="Times New Roman" panose="02020603050405020304" pitchFamily="18" charset="0"/>
              <a:cs typeface="Arial" panose="020B0604020202020204" pitchFamily="34" charset="0"/>
            </a:endParaRPr>
          </a:p>
          <a:p>
            <a:pPr algn="just"/>
            <a:r>
              <a:rPr lang="en-US" sz="1600" b="1" dirty="0">
                <a:effectLst/>
                <a:latin typeface="Arial" panose="020B0604020202020204" pitchFamily="34" charset="0"/>
                <a:cs typeface="Arial" panose="020B0604020202020204" pitchFamily="34" charset="0"/>
              </a:rPr>
              <a:t>Model </a:t>
            </a:r>
            <a:r>
              <a:rPr lang="en-US" sz="1600" b="1" i="0" dirty="0">
                <a:effectLst/>
                <a:latin typeface="Roboto" panose="02000000000000000000" pitchFamily="2" charset="0"/>
              </a:rPr>
              <a:t>Accuracy score – </a:t>
            </a:r>
            <a:r>
              <a:rPr lang="en-US" sz="1600" b="1" i="0" dirty="0">
                <a:effectLst/>
                <a:latin typeface="Arial" panose="020B0604020202020204" pitchFamily="34" charset="0"/>
                <a:cs typeface="Arial" panose="020B0604020202020204" pitchFamily="34" charset="0"/>
              </a:rPr>
              <a:t>95</a:t>
            </a:r>
            <a:r>
              <a:rPr lang="en-US" sz="1600" b="1" dirty="0">
                <a:latin typeface="Arial" panose="020B0604020202020204" pitchFamily="34" charset="0"/>
                <a:ea typeface="Calibri" panose="020F0502020204030204" pitchFamily="34" charset="0"/>
                <a:cs typeface="Arial" panose="020B0604020202020204" pitchFamily="34" charset="0"/>
              </a:rPr>
              <a:t>%</a:t>
            </a:r>
          </a:p>
          <a:p>
            <a:pPr algn="just"/>
            <a:endParaRPr lang="en-US" sz="1600" b="1" kern="1800" dirty="0">
              <a:latin typeface="Arial" panose="020B0604020202020204" pitchFamily="34" charset="0"/>
              <a:ea typeface="Times New Roman" panose="02020603050405020304" pitchFamily="18" charset="0"/>
              <a:cs typeface="Arial" panose="020B0604020202020204" pitchFamily="34" charset="0"/>
            </a:endParaRPr>
          </a:p>
          <a:p>
            <a:endParaRPr lang="en-US" sz="1600" b="1" dirty="0"/>
          </a:p>
        </p:txBody>
      </p:sp>
    </p:spTree>
    <p:extLst>
      <p:ext uri="{BB962C8B-B14F-4D97-AF65-F5344CB8AC3E}">
        <p14:creationId xmlns:p14="http://schemas.microsoft.com/office/powerpoint/2010/main" val="3968288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FD261F-CAAF-434D-B4B6-E38CABCC5E7F}"/>
              </a:ext>
            </a:extLst>
          </p:cNvPr>
          <p:cNvSpPr txBox="1"/>
          <p:nvPr/>
        </p:nvSpPr>
        <p:spPr>
          <a:xfrm>
            <a:off x="1379950" y="5482288"/>
            <a:ext cx="9292225" cy="338554"/>
          </a:xfrm>
          <a:prstGeom prst="rect">
            <a:avLst/>
          </a:prstGeom>
          <a:noFill/>
        </p:spPr>
        <p:txBody>
          <a:bodyPr wrap="square" rtlCol="0">
            <a:spAutoFit/>
          </a:bodyPr>
          <a:lstStyle/>
          <a:p>
            <a:r>
              <a:rPr lang="en-US" sz="1600" b="1" i="0" dirty="0">
                <a:effectLst/>
                <a:latin typeface="Arial" panose="020B0604020202020204" pitchFamily="34" charset="0"/>
                <a:cs typeface="Arial" panose="020B0604020202020204" pitchFamily="34" charset="0"/>
              </a:rPr>
              <a:t> </a:t>
            </a:r>
            <a:endParaRPr lang="en-US" sz="1600"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898B49EE-BF5D-4FD5-91E6-D15495932511}"/>
              </a:ext>
            </a:extLst>
          </p:cNvPr>
          <p:cNvSpPr txBox="1"/>
          <p:nvPr/>
        </p:nvSpPr>
        <p:spPr>
          <a:xfrm>
            <a:off x="2605447" y="639286"/>
            <a:ext cx="6400767" cy="400110"/>
          </a:xfrm>
          <a:prstGeom prst="rect">
            <a:avLst/>
          </a:prstGeom>
          <a:noFill/>
        </p:spPr>
        <p:txBody>
          <a:bodyPr wrap="square" rtlCol="0">
            <a:spAutoFit/>
          </a:bodyPr>
          <a:lstStyle/>
          <a:p>
            <a:pPr algn="ctr"/>
            <a:r>
              <a:rPr lang="en-US" sz="2000" b="1" dirty="0">
                <a:solidFill>
                  <a:srgbClr val="00B050"/>
                </a:solidFill>
                <a:latin typeface="Arial" panose="020B0604020202020204" pitchFamily="34" charset="0"/>
                <a:cs typeface="Arial" panose="020B0604020202020204" pitchFamily="34" charset="0"/>
              </a:rPr>
              <a:t>Apply Machine Learning Classification Algorithms</a:t>
            </a:r>
            <a:endParaRPr lang="en-US" sz="2000" b="1" dirty="0">
              <a:solidFill>
                <a:srgbClr val="00B050"/>
              </a:solidFill>
            </a:endParaRPr>
          </a:p>
        </p:txBody>
      </p:sp>
      <p:sp>
        <p:nvSpPr>
          <p:cNvPr id="7" name="TextBox 6">
            <a:extLst>
              <a:ext uri="{FF2B5EF4-FFF2-40B4-BE49-F238E27FC236}">
                <a16:creationId xmlns:a16="http://schemas.microsoft.com/office/drawing/2014/main" id="{34761B02-D25E-4CD7-93A8-8EEA93A542EC}"/>
              </a:ext>
            </a:extLst>
          </p:cNvPr>
          <p:cNvSpPr txBox="1"/>
          <p:nvPr/>
        </p:nvSpPr>
        <p:spPr>
          <a:xfrm>
            <a:off x="777657" y="1233525"/>
            <a:ext cx="10496809" cy="4770537"/>
          </a:xfrm>
          <a:prstGeom prst="rect">
            <a:avLst/>
          </a:prstGeom>
          <a:noFill/>
        </p:spPr>
        <p:txBody>
          <a:bodyPr wrap="square" rtlCol="0">
            <a:spAutoFit/>
          </a:bodyPr>
          <a:lstStyle/>
          <a:p>
            <a:pPr algn="just"/>
            <a:r>
              <a:rPr lang="en-US" sz="1600" b="1" dirty="0">
                <a:effectLst/>
                <a:latin typeface="Arial" panose="020B0604020202020204" pitchFamily="34" charset="0"/>
                <a:ea typeface="Calibri" panose="020F0502020204030204" pitchFamily="34" charset="0"/>
                <a:cs typeface="Arial" panose="020B0604020202020204" pitchFamily="34" charset="0"/>
              </a:rPr>
              <a:t>4. </a:t>
            </a:r>
            <a:r>
              <a:rPr lang="en-US" sz="1600" b="1" dirty="0">
                <a:latin typeface="Arial" panose="020B0604020202020204" pitchFamily="34" charset="0"/>
                <a:ea typeface="Calibri" panose="020F0502020204030204" pitchFamily="34" charset="0"/>
                <a:cs typeface="Arial" panose="020B0604020202020204" pitchFamily="34" charset="0"/>
              </a:rPr>
              <a:t>KNN - </a:t>
            </a:r>
            <a:r>
              <a:rPr lang="en-US" sz="1600" b="0" i="0" dirty="0">
                <a:effectLst/>
                <a:latin typeface="Arial" panose="020B0604020202020204" pitchFamily="34" charset="0"/>
                <a:cs typeface="Arial" panose="020B0604020202020204" pitchFamily="34" charset="0"/>
              </a:rPr>
              <a:t>K-Nearest </a:t>
            </a:r>
            <a:r>
              <a:rPr lang="en-US" sz="1600" b="0" i="0" dirty="0" err="1">
                <a:effectLst/>
                <a:latin typeface="Arial" panose="020B0604020202020204" pitchFamily="34" charset="0"/>
                <a:cs typeface="Arial" panose="020B0604020202020204" pitchFamily="34" charset="0"/>
              </a:rPr>
              <a:t>Neighbour</a:t>
            </a:r>
            <a:r>
              <a:rPr lang="en-US" sz="1600" b="0" i="0" dirty="0">
                <a:effectLst/>
                <a:latin typeface="Arial" panose="020B0604020202020204" pitchFamily="34" charset="0"/>
                <a:cs typeface="Arial" panose="020B0604020202020204" pitchFamily="34" charset="0"/>
              </a:rPr>
              <a:t> is one of the simplest Machine Learning algorithms based on Supervised Learning technique. It assumes the similarity between the new case/data and available cases and put the new case into the category that is most similar to the available categories.</a:t>
            </a:r>
          </a:p>
          <a:p>
            <a:pPr algn="just"/>
            <a:endParaRPr lang="en-US" sz="1600" dirty="0">
              <a:latin typeface="Arial" panose="020B0604020202020204" pitchFamily="34" charset="0"/>
              <a:cs typeface="Arial" panose="020B0604020202020204" pitchFamily="34" charset="0"/>
            </a:endParaRPr>
          </a:p>
          <a:p>
            <a:pPr algn="just"/>
            <a:r>
              <a:rPr lang="en-US" sz="1600" b="1" dirty="0">
                <a:effectLst/>
                <a:latin typeface="Arial" panose="020B0604020202020204" pitchFamily="34" charset="0"/>
                <a:cs typeface="Arial" panose="020B0604020202020204" pitchFamily="34" charset="0"/>
              </a:rPr>
              <a:t> Model </a:t>
            </a:r>
            <a:r>
              <a:rPr lang="en-US" sz="1600" b="1" i="0" dirty="0">
                <a:effectLst/>
                <a:latin typeface="Arial" panose="020B0604020202020204" pitchFamily="34" charset="0"/>
                <a:cs typeface="Arial" panose="020B0604020202020204" pitchFamily="34" charset="0"/>
              </a:rPr>
              <a:t>Accuracy score – 89%</a:t>
            </a:r>
            <a:endParaRPr lang="en-US" sz="1600" b="0" i="0" dirty="0">
              <a:effectLst/>
              <a:latin typeface="Arial" panose="020B0604020202020204" pitchFamily="34" charset="0"/>
              <a:cs typeface="Arial" panose="020B0604020202020204" pitchFamily="34" charset="0"/>
            </a:endParaRPr>
          </a:p>
          <a:p>
            <a:pPr algn="just"/>
            <a:endParaRPr lang="en-US" sz="1600" dirty="0">
              <a:latin typeface="Arial" panose="020B0604020202020204" pitchFamily="34" charset="0"/>
              <a:ea typeface="Calibri" panose="020F0502020204030204" pitchFamily="34" charset="0"/>
              <a:cs typeface="Arial" panose="020B0604020202020204" pitchFamily="34" charset="0"/>
            </a:endParaRPr>
          </a:p>
          <a:p>
            <a:pPr algn="just"/>
            <a:endParaRPr lang="en-US" sz="1600" dirty="0">
              <a:latin typeface="Arial" panose="020B0604020202020204" pitchFamily="34" charset="0"/>
              <a:ea typeface="Calibri" panose="020F0502020204030204" pitchFamily="34" charset="0"/>
              <a:cs typeface="Arial" panose="020B0604020202020204" pitchFamily="34" charset="0"/>
            </a:endParaRPr>
          </a:p>
          <a:p>
            <a:pPr marL="342900" indent="-342900" algn="just">
              <a:buAutoNum type="arabicPeriod" startAt="5"/>
            </a:pPr>
            <a:r>
              <a:rPr lang="en-US" sz="1600" b="1" dirty="0">
                <a:latin typeface="Arial" panose="020B0604020202020204" pitchFamily="34" charset="0"/>
                <a:ea typeface="Calibri" panose="020F0502020204030204" pitchFamily="34" charset="0"/>
                <a:cs typeface="Arial" panose="020B0604020202020204" pitchFamily="34" charset="0"/>
              </a:rPr>
              <a:t>XGB Classifier - </a:t>
            </a:r>
            <a:r>
              <a:rPr lang="en-US" sz="1600" b="0" i="0" dirty="0" err="1">
                <a:effectLst/>
                <a:latin typeface="Arial" panose="020B0604020202020204" pitchFamily="34" charset="0"/>
                <a:cs typeface="Arial" panose="020B0604020202020204" pitchFamily="34" charset="0"/>
              </a:rPr>
              <a:t>XGBoost</a:t>
            </a:r>
            <a:r>
              <a:rPr lang="en-US" sz="1600" b="0" i="0" dirty="0">
                <a:effectLst/>
                <a:latin typeface="Arial" panose="020B0604020202020204" pitchFamily="34" charset="0"/>
                <a:cs typeface="Arial" panose="020B0604020202020204" pitchFamily="34" charset="0"/>
              </a:rPr>
              <a:t> is a gradient boosting algorithm. </a:t>
            </a:r>
            <a:r>
              <a:rPr lang="en-US" sz="1600" b="0" i="0" dirty="0" err="1">
                <a:effectLst/>
                <a:latin typeface="Arial" panose="020B0604020202020204" pitchFamily="34" charset="0"/>
                <a:cs typeface="Arial" panose="020B0604020202020204" pitchFamily="34" charset="0"/>
              </a:rPr>
              <a:t>XGBoost</a:t>
            </a:r>
            <a:r>
              <a:rPr lang="en-US" sz="1600" b="0" i="0" dirty="0">
                <a:effectLst/>
                <a:latin typeface="Arial" panose="020B0604020202020204" pitchFamily="34" charset="0"/>
                <a:cs typeface="Arial" panose="020B0604020202020204" pitchFamily="34" charset="0"/>
              </a:rPr>
              <a:t> the Algorithm operates on decision trees, models that construct a graph that examines the input under various “if” statements (vertices in the graph). Whether the “if” condition is satisfied influences the next “if” condition and eventual prediction. </a:t>
            </a:r>
            <a:r>
              <a:rPr lang="en-US" sz="1600" b="0" i="0" dirty="0" err="1">
                <a:effectLst/>
                <a:latin typeface="Arial" panose="020B0604020202020204" pitchFamily="34" charset="0"/>
                <a:cs typeface="Arial" panose="020B0604020202020204" pitchFamily="34" charset="0"/>
              </a:rPr>
              <a:t>XGBoost</a:t>
            </a:r>
            <a:r>
              <a:rPr lang="en-US" sz="1600" b="0" i="0" dirty="0">
                <a:effectLst/>
                <a:latin typeface="Arial" panose="020B0604020202020204" pitchFamily="34" charset="0"/>
                <a:cs typeface="Arial" panose="020B0604020202020204" pitchFamily="34" charset="0"/>
              </a:rPr>
              <a:t> the Algorithm progressively adds more and more “if” conditions to the decision tree to build a stronger model.</a:t>
            </a:r>
          </a:p>
          <a:p>
            <a:pPr marL="342900" indent="-342900" algn="just">
              <a:buAutoNum type="arabicPeriod" startAt="5"/>
            </a:pPr>
            <a:endParaRPr lang="en-US" sz="1600" dirty="0">
              <a:latin typeface="Arial" panose="020B0604020202020204" pitchFamily="34" charset="0"/>
              <a:ea typeface="Calibri" panose="020F0502020204030204" pitchFamily="34" charset="0"/>
              <a:cs typeface="Arial" panose="020B0604020202020204" pitchFamily="34" charset="0"/>
            </a:endParaRPr>
          </a:p>
          <a:p>
            <a:pPr algn="just"/>
            <a:r>
              <a:rPr lang="en-US" sz="1600" b="1" dirty="0">
                <a:effectLst/>
                <a:latin typeface="Arial" panose="020B0604020202020204" pitchFamily="34" charset="0"/>
                <a:cs typeface="Arial" panose="020B0604020202020204" pitchFamily="34" charset="0"/>
              </a:rPr>
              <a:t> Model </a:t>
            </a:r>
            <a:r>
              <a:rPr lang="en-US" sz="1600" b="1" i="0" dirty="0">
                <a:effectLst/>
                <a:latin typeface="Arial" panose="020B0604020202020204" pitchFamily="34" charset="0"/>
                <a:cs typeface="Arial" panose="020B0604020202020204" pitchFamily="34" charset="0"/>
              </a:rPr>
              <a:t>Accuracy score –93%</a:t>
            </a:r>
            <a:endParaRPr lang="en-US" sz="1600" dirty="0">
              <a:latin typeface="Arial" panose="020B0604020202020204" pitchFamily="34" charset="0"/>
              <a:ea typeface="Calibri" panose="020F0502020204030204" pitchFamily="34" charset="0"/>
              <a:cs typeface="Arial" panose="020B0604020202020204" pitchFamily="34" charset="0"/>
            </a:endParaRPr>
          </a:p>
          <a:p>
            <a:pPr algn="just"/>
            <a:endParaRPr lang="en-US" sz="1600" b="1" kern="1800" dirty="0">
              <a:latin typeface="Arial" panose="020B0604020202020204" pitchFamily="34" charset="0"/>
              <a:ea typeface="Times New Roman" panose="02020603050405020304" pitchFamily="18" charset="0"/>
              <a:cs typeface="Arial" panose="020B0604020202020204" pitchFamily="34" charset="0"/>
            </a:endParaRPr>
          </a:p>
          <a:p>
            <a:pPr algn="just"/>
            <a:r>
              <a:rPr lang="en-US" sz="1600" b="1" kern="1800" dirty="0">
                <a:latin typeface="Arial" panose="020B0604020202020204" pitchFamily="34" charset="0"/>
                <a:ea typeface="Times New Roman" panose="02020603050405020304" pitchFamily="18" charset="0"/>
                <a:cs typeface="Arial" panose="020B0604020202020204" pitchFamily="34" charset="0"/>
              </a:rPr>
              <a:t>6. Support Vector Machine - </a:t>
            </a:r>
            <a:r>
              <a:rPr lang="en-US" sz="1600" b="0" i="0" dirty="0">
                <a:effectLst/>
                <a:latin typeface="Arial" panose="020B0604020202020204" pitchFamily="34" charset="0"/>
                <a:cs typeface="Arial" panose="020B0604020202020204" pitchFamily="34" charset="0"/>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pPr algn="just"/>
            <a:endParaRPr lang="en-US" sz="1600" dirty="0">
              <a:latin typeface="Arial" panose="020B0604020202020204" pitchFamily="34" charset="0"/>
              <a:cs typeface="Arial" panose="020B0604020202020204" pitchFamily="34" charset="0"/>
            </a:endParaRPr>
          </a:p>
          <a:p>
            <a:pPr algn="just"/>
            <a:r>
              <a:rPr lang="en-US" sz="1600" b="1" dirty="0">
                <a:effectLst/>
                <a:latin typeface="Arial" panose="020B0604020202020204" pitchFamily="34" charset="0"/>
                <a:cs typeface="Arial" panose="020B0604020202020204" pitchFamily="34" charset="0"/>
              </a:rPr>
              <a:t> Model </a:t>
            </a:r>
            <a:r>
              <a:rPr lang="en-US" sz="1600" b="1" i="0" dirty="0">
                <a:effectLst/>
                <a:latin typeface="Arial" panose="020B0604020202020204" pitchFamily="34" charset="0"/>
                <a:cs typeface="Arial" panose="020B0604020202020204" pitchFamily="34" charset="0"/>
              </a:rPr>
              <a:t>Accuracy score – 86%</a:t>
            </a: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7669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5813C8-D3D6-461D-A751-653FD2918436}"/>
              </a:ext>
            </a:extLst>
          </p:cNvPr>
          <p:cNvSpPr txBox="1"/>
          <p:nvPr/>
        </p:nvSpPr>
        <p:spPr>
          <a:xfrm>
            <a:off x="1408545" y="695564"/>
            <a:ext cx="9374909" cy="801245"/>
          </a:xfrm>
          <a:prstGeom prst="rect">
            <a:avLst/>
          </a:prstGeom>
          <a:noFill/>
        </p:spPr>
        <p:txBody>
          <a:bodyPr wrap="square" rtlCol="0">
            <a:spAutoFit/>
          </a:bodyPr>
          <a:lstStyle/>
          <a:p>
            <a:pPr marL="0" marR="0">
              <a:lnSpc>
                <a:spcPct val="107000"/>
              </a:lnSpc>
              <a:spcBef>
                <a:spcPts val="0"/>
              </a:spcBef>
              <a:spcAft>
                <a:spcPts val="800"/>
              </a:spcAft>
            </a:pPr>
            <a:r>
              <a:rPr lang="en-US" sz="2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 </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3" name="TextBox 2">
            <a:extLst>
              <a:ext uri="{FF2B5EF4-FFF2-40B4-BE49-F238E27FC236}">
                <a16:creationId xmlns:a16="http://schemas.microsoft.com/office/drawing/2014/main" id="{D7A53534-0CD5-49E8-B8AB-655184507D7C}"/>
              </a:ext>
            </a:extLst>
          </p:cNvPr>
          <p:cNvSpPr txBox="1"/>
          <p:nvPr/>
        </p:nvSpPr>
        <p:spPr>
          <a:xfrm>
            <a:off x="926928" y="4322820"/>
            <a:ext cx="3093928" cy="1815882"/>
          </a:xfrm>
          <a:prstGeom prst="rect">
            <a:avLst/>
          </a:prstGeom>
          <a:noFill/>
        </p:spPr>
        <p:txBody>
          <a:bodyPr wrap="square" rtlCol="0">
            <a:spAutoFit/>
          </a:bodyPr>
          <a:lstStyle/>
          <a:p>
            <a:r>
              <a:rPr lang="en-US" sz="1600" b="1" dirty="0">
                <a:effectLst/>
                <a:latin typeface="Arial" panose="020B0604020202020204" pitchFamily="34" charset="0"/>
                <a:ea typeface="Calibri" panose="020F0502020204030204" pitchFamily="34" charset="0"/>
                <a:cs typeface="Arial" panose="020B0604020202020204" pitchFamily="34" charset="0"/>
              </a:rPr>
              <a:t> - Out of all the classification models, Random Forest has given the maximum accuracy.</a:t>
            </a:r>
          </a:p>
          <a:p>
            <a:r>
              <a:rPr lang="en-US" sz="1600" b="1" kern="1800" dirty="0">
                <a:latin typeface="Arial" panose="020B0604020202020204" pitchFamily="34" charset="0"/>
                <a:ea typeface="Times New Roman" panose="02020603050405020304" pitchFamily="18" charset="0"/>
                <a:cs typeface="Arial" panose="020B0604020202020204" pitchFamily="34" charset="0"/>
              </a:rPr>
              <a:t>- Model can predict 95% accurate results predicting the track is popular or not </a:t>
            </a:r>
          </a:p>
          <a:p>
            <a:endParaRPr lang="en-US" sz="1600" b="1" dirty="0"/>
          </a:p>
        </p:txBody>
      </p:sp>
      <p:pic>
        <p:nvPicPr>
          <p:cNvPr id="4" name="Picture 3">
            <a:extLst>
              <a:ext uri="{FF2B5EF4-FFF2-40B4-BE49-F238E27FC236}">
                <a16:creationId xmlns:a16="http://schemas.microsoft.com/office/drawing/2014/main" id="{D83AD3EB-DA8D-4E16-B264-A96E1DB58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928" y="1329049"/>
            <a:ext cx="3256766" cy="2596519"/>
          </a:xfrm>
          <a:prstGeom prst="rect">
            <a:avLst/>
          </a:prstGeom>
        </p:spPr>
      </p:pic>
      <p:pic>
        <p:nvPicPr>
          <p:cNvPr id="7" name="Picture 6">
            <a:extLst>
              <a:ext uri="{FF2B5EF4-FFF2-40B4-BE49-F238E27FC236}">
                <a16:creationId xmlns:a16="http://schemas.microsoft.com/office/drawing/2014/main" id="{D0FD7ED3-0C80-4CB6-A1BC-7B7A41023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8394" y="1298642"/>
            <a:ext cx="3022949" cy="2626926"/>
          </a:xfrm>
          <a:prstGeom prst="rect">
            <a:avLst/>
          </a:prstGeom>
        </p:spPr>
      </p:pic>
      <p:sp>
        <p:nvSpPr>
          <p:cNvPr id="8" name="TextBox 7">
            <a:extLst>
              <a:ext uri="{FF2B5EF4-FFF2-40B4-BE49-F238E27FC236}">
                <a16:creationId xmlns:a16="http://schemas.microsoft.com/office/drawing/2014/main" id="{CA432B12-A8AF-417B-8741-8FD8336DBF6F}"/>
              </a:ext>
            </a:extLst>
          </p:cNvPr>
          <p:cNvSpPr txBox="1"/>
          <p:nvPr/>
        </p:nvSpPr>
        <p:spPr>
          <a:xfrm>
            <a:off x="4718394" y="4692152"/>
            <a:ext cx="3022950" cy="1077218"/>
          </a:xfrm>
          <a:prstGeom prst="rect">
            <a:avLst/>
          </a:prstGeom>
          <a:noFill/>
        </p:spPr>
        <p:txBody>
          <a:bodyPr wrap="square" rtlCol="0">
            <a:spAutoFit/>
          </a:bodyPr>
          <a:lstStyle/>
          <a:p>
            <a:r>
              <a:rPr lang="en-US" sz="1600" b="1" kern="1800" dirty="0">
                <a:latin typeface="Arial" panose="020B0604020202020204" pitchFamily="34" charset="0"/>
                <a:ea typeface="Times New Roman" panose="02020603050405020304" pitchFamily="18" charset="0"/>
                <a:cs typeface="Arial" panose="020B0604020202020204" pitchFamily="34" charset="0"/>
              </a:rPr>
              <a:t>There is 95% F1 score of precision and recall.</a:t>
            </a:r>
          </a:p>
          <a:p>
            <a:endParaRPr lang="en-US" sz="1600" b="1" kern="1800" dirty="0">
              <a:latin typeface="Arial" panose="020B0604020202020204" pitchFamily="34" charset="0"/>
              <a:ea typeface="Times New Roman" panose="02020603050405020304" pitchFamily="18" charset="0"/>
              <a:cs typeface="Arial" panose="020B0604020202020204" pitchFamily="34" charset="0"/>
            </a:endParaRPr>
          </a:p>
          <a:p>
            <a:endParaRPr lang="en-US" sz="1600" b="1" dirty="0"/>
          </a:p>
        </p:txBody>
      </p:sp>
      <p:pic>
        <p:nvPicPr>
          <p:cNvPr id="6" name="Picture 5">
            <a:extLst>
              <a:ext uri="{FF2B5EF4-FFF2-40B4-BE49-F238E27FC236}">
                <a16:creationId xmlns:a16="http://schemas.microsoft.com/office/drawing/2014/main" id="{FE331DF6-8C1B-4DF8-A78F-312DF29AC1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6564" y="1298642"/>
            <a:ext cx="3022949" cy="2543530"/>
          </a:xfrm>
          <a:prstGeom prst="rect">
            <a:avLst/>
          </a:prstGeom>
        </p:spPr>
      </p:pic>
      <p:sp>
        <p:nvSpPr>
          <p:cNvPr id="9" name="TextBox 8">
            <a:extLst>
              <a:ext uri="{FF2B5EF4-FFF2-40B4-BE49-F238E27FC236}">
                <a16:creationId xmlns:a16="http://schemas.microsoft.com/office/drawing/2014/main" id="{E95F1927-9F63-4A18-B6D8-68B0C35F237B}"/>
              </a:ext>
            </a:extLst>
          </p:cNvPr>
          <p:cNvSpPr txBox="1"/>
          <p:nvPr/>
        </p:nvSpPr>
        <p:spPr>
          <a:xfrm>
            <a:off x="8438882" y="4692152"/>
            <a:ext cx="3022950" cy="1077218"/>
          </a:xfrm>
          <a:prstGeom prst="rect">
            <a:avLst/>
          </a:prstGeom>
          <a:noFill/>
        </p:spPr>
        <p:txBody>
          <a:bodyPr wrap="square" rtlCol="0">
            <a:spAutoFit/>
          </a:bodyPr>
          <a:lstStyle/>
          <a:p>
            <a:r>
              <a:rPr lang="en-US" sz="1600" b="1" kern="1800" dirty="0">
                <a:latin typeface="Arial" panose="020B0604020202020204" pitchFamily="34" charset="0"/>
                <a:ea typeface="Times New Roman" panose="02020603050405020304" pitchFamily="18" charset="0"/>
                <a:cs typeface="Arial" panose="020B0604020202020204" pitchFamily="34" charset="0"/>
              </a:rPr>
              <a:t>Visual display of Actual and Predicted Points</a:t>
            </a:r>
          </a:p>
          <a:p>
            <a:endParaRPr lang="en-US" sz="1600" b="1" kern="1800" dirty="0">
              <a:latin typeface="Arial" panose="020B0604020202020204" pitchFamily="34" charset="0"/>
              <a:ea typeface="Times New Roman" panose="02020603050405020304" pitchFamily="18" charset="0"/>
              <a:cs typeface="Arial" panose="020B0604020202020204" pitchFamily="34" charset="0"/>
            </a:endParaRPr>
          </a:p>
          <a:p>
            <a:endParaRPr lang="en-US" sz="1600" b="1" dirty="0"/>
          </a:p>
        </p:txBody>
      </p:sp>
      <p:sp>
        <p:nvSpPr>
          <p:cNvPr id="10" name="TextBox 9">
            <a:extLst>
              <a:ext uri="{FF2B5EF4-FFF2-40B4-BE49-F238E27FC236}">
                <a16:creationId xmlns:a16="http://schemas.microsoft.com/office/drawing/2014/main" id="{B5BDC97A-1782-4C43-9489-AC514536B58F}"/>
              </a:ext>
            </a:extLst>
          </p:cNvPr>
          <p:cNvSpPr txBox="1"/>
          <p:nvPr/>
        </p:nvSpPr>
        <p:spPr>
          <a:xfrm>
            <a:off x="3043858" y="662451"/>
            <a:ext cx="5751187" cy="400110"/>
          </a:xfrm>
          <a:prstGeom prst="rect">
            <a:avLst/>
          </a:prstGeom>
          <a:noFill/>
        </p:spPr>
        <p:txBody>
          <a:bodyPr wrap="square" rtlCol="0">
            <a:spAutoFit/>
          </a:bodyPr>
          <a:lstStyle/>
          <a:p>
            <a:pPr algn="ctr"/>
            <a:r>
              <a:rPr lang="en-US" sz="2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Model Accuracy and Performance</a:t>
            </a:r>
            <a:endParaRPr lang="en-US" sz="2000" b="1" dirty="0">
              <a:solidFill>
                <a:srgbClr val="00B050"/>
              </a:solidFill>
            </a:endParaRPr>
          </a:p>
        </p:txBody>
      </p:sp>
    </p:spTree>
    <p:extLst>
      <p:ext uri="{BB962C8B-B14F-4D97-AF65-F5344CB8AC3E}">
        <p14:creationId xmlns:p14="http://schemas.microsoft.com/office/powerpoint/2010/main" val="19603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FFB46C-C971-4646-9949-22C5D6C52792}"/>
              </a:ext>
            </a:extLst>
          </p:cNvPr>
          <p:cNvSpPr txBox="1"/>
          <p:nvPr/>
        </p:nvSpPr>
        <p:spPr>
          <a:xfrm>
            <a:off x="2480187" y="224041"/>
            <a:ext cx="5751187" cy="400110"/>
          </a:xfrm>
          <a:prstGeom prst="rect">
            <a:avLst/>
          </a:prstGeom>
          <a:noFill/>
        </p:spPr>
        <p:txBody>
          <a:bodyPr wrap="square" rtlCol="0">
            <a:spAutoFit/>
          </a:bodyPr>
          <a:lstStyle/>
          <a:p>
            <a:pPr algn="ctr"/>
            <a:r>
              <a:rPr lang="en-US" sz="2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Web App of Spotify Model - Streamlit </a:t>
            </a:r>
            <a:endParaRPr lang="en-US" sz="2000" b="1" dirty="0">
              <a:solidFill>
                <a:srgbClr val="00B050"/>
              </a:solidFill>
            </a:endParaRPr>
          </a:p>
        </p:txBody>
      </p:sp>
      <p:pic>
        <p:nvPicPr>
          <p:cNvPr id="4" name="Picture 3">
            <a:extLst>
              <a:ext uri="{FF2B5EF4-FFF2-40B4-BE49-F238E27FC236}">
                <a16:creationId xmlns:a16="http://schemas.microsoft.com/office/drawing/2014/main" id="{D06765E1-C623-496F-84BB-26C912278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8206" y="624151"/>
            <a:ext cx="5546863" cy="1168362"/>
          </a:xfrm>
          <a:prstGeom prst="rect">
            <a:avLst/>
          </a:prstGeom>
        </p:spPr>
      </p:pic>
      <p:pic>
        <p:nvPicPr>
          <p:cNvPr id="6" name="Picture 5">
            <a:extLst>
              <a:ext uri="{FF2B5EF4-FFF2-40B4-BE49-F238E27FC236}">
                <a16:creationId xmlns:a16="http://schemas.microsoft.com/office/drawing/2014/main" id="{EF1CFB22-F3BB-48F5-BF58-48CC0BF99C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542" y="1911250"/>
            <a:ext cx="4962098" cy="4244311"/>
          </a:xfrm>
          <a:prstGeom prst="rect">
            <a:avLst/>
          </a:prstGeom>
        </p:spPr>
      </p:pic>
      <p:pic>
        <p:nvPicPr>
          <p:cNvPr id="8" name="Picture 7">
            <a:extLst>
              <a:ext uri="{FF2B5EF4-FFF2-40B4-BE49-F238E27FC236}">
                <a16:creationId xmlns:a16="http://schemas.microsoft.com/office/drawing/2014/main" id="{7BBB205C-886E-464B-94E9-8211461EF9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7640" y="1911249"/>
            <a:ext cx="5398164" cy="4244311"/>
          </a:xfrm>
          <a:prstGeom prst="rect">
            <a:avLst/>
          </a:prstGeom>
        </p:spPr>
      </p:pic>
      <p:sp>
        <p:nvSpPr>
          <p:cNvPr id="9" name="TextBox 8">
            <a:extLst>
              <a:ext uri="{FF2B5EF4-FFF2-40B4-BE49-F238E27FC236}">
                <a16:creationId xmlns:a16="http://schemas.microsoft.com/office/drawing/2014/main" id="{B7980202-10ED-4D86-9C9D-FCAB6A3D474B}"/>
              </a:ext>
            </a:extLst>
          </p:cNvPr>
          <p:cNvSpPr txBox="1"/>
          <p:nvPr/>
        </p:nvSpPr>
        <p:spPr>
          <a:xfrm>
            <a:off x="9503594" y="6369495"/>
            <a:ext cx="3022950" cy="338554"/>
          </a:xfrm>
          <a:prstGeom prst="rect">
            <a:avLst/>
          </a:prstGeom>
          <a:noFill/>
        </p:spPr>
        <p:txBody>
          <a:bodyPr wrap="square" rtlCol="0">
            <a:spAutoFit/>
          </a:bodyPr>
          <a:lstStyle/>
          <a:p>
            <a:r>
              <a:rPr lang="en-US" sz="1600" b="1" kern="1800" dirty="0">
                <a:latin typeface="Arial" panose="020B0604020202020204" pitchFamily="34" charset="0"/>
                <a:ea typeface="Times New Roman" panose="02020603050405020304" pitchFamily="18" charset="0"/>
                <a:cs typeface="Arial" panose="020B0604020202020204" pitchFamily="34" charset="0"/>
              </a:rPr>
              <a:t>Thank you …….</a:t>
            </a:r>
            <a:endParaRPr lang="en-US" sz="1600" b="1" dirty="0"/>
          </a:p>
        </p:txBody>
      </p:sp>
    </p:spTree>
    <p:extLst>
      <p:ext uri="{BB962C8B-B14F-4D97-AF65-F5344CB8AC3E}">
        <p14:creationId xmlns:p14="http://schemas.microsoft.com/office/powerpoint/2010/main" val="1149096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5813C8-D3D6-461D-A751-653FD2918436}"/>
              </a:ext>
            </a:extLst>
          </p:cNvPr>
          <p:cNvSpPr txBox="1"/>
          <p:nvPr/>
        </p:nvSpPr>
        <p:spPr>
          <a:xfrm>
            <a:off x="1408545" y="695564"/>
            <a:ext cx="9374909" cy="5859489"/>
          </a:xfrm>
          <a:prstGeom prst="rect">
            <a:avLst/>
          </a:prstGeom>
          <a:noFill/>
        </p:spPr>
        <p:txBody>
          <a:bodyPr wrap="square" rtlCol="0">
            <a:spAutoFit/>
          </a:bodyPr>
          <a:lstStyle/>
          <a:p>
            <a:pPr marL="0" marR="0">
              <a:lnSpc>
                <a:spcPct val="107000"/>
              </a:lnSpc>
              <a:spcBef>
                <a:spcPts val="0"/>
              </a:spcBef>
              <a:spcAft>
                <a:spcPts val="800"/>
              </a:spcAft>
            </a:pPr>
            <a:r>
              <a:rPr lang="en-US" sz="2000" b="1" dirty="0">
                <a:solidFill>
                  <a:srgbClr val="00B050"/>
                </a:solidFill>
                <a:effectLst/>
                <a:latin typeface="Arial" panose="020B0604020202020204" pitchFamily="34" charset="0"/>
                <a:ea typeface="Calibri" panose="020F0502020204030204" pitchFamily="34" charset="0"/>
                <a:cs typeface="Arial" panose="020B0604020202020204" pitchFamily="34" charset="0"/>
              </a:rPr>
              <a:t>Spotify</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dirty="0">
                <a:effectLst/>
                <a:latin typeface="Arial" panose="020B0604020202020204" pitchFamily="34" charset="0"/>
                <a:ea typeface="Calibri" panose="020F0502020204030204" pitchFamily="34" charset="0"/>
                <a:cs typeface="Arial" panose="020B0604020202020204" pitchFamily="34" charset="0"/>
              </a:rPr>
              <a:t>is incredibly popular Swedish audio streaming and media service provider and it is one of the largest music streaming service providers with over 406 million monthly active users180 million paying subscribers. I am going to apply machine learning classification algorithms to predict the popularity of tracks  </a:t>
            </a:r>
            <a:r>
              <a:rPr lang="en-US" sz="1600" spc="-5" dirty="0">
                <a:effectLst/>
                <a:latin typeface="Arial" panose="020B0604020202020204" pitchFamily="34" charset="0"/>
                <a:ea typeface="Calibri" panose="020F0502020204030204" pitchFamily="34" charset="0"/>
                <a:cs typeface="Arial" panose="020B0604020202020204" pitchFamily="34" charset="0"/>
              </a:rPr>
              <a:t> and pick the best algorithm based on success metrics</a:t>
            </a:r>
            <a:r>
              <a:rPr lang="en-US" sz="1600" dirty="0">
                <a:effectLst/>
                <a:latin typeface="Arial" panose="020B0604020202020204" pitchFamily="34" charset="0"/>
                <a:ea typeface="Calibri" panose="020F0502020204030204" pitchFamily="34" charset="0"/>
                <a:cs typeface="Arial" panose="020B0604020202020204" pitchFamily="34" charset="0"/>
              </a:rPr>
              <a:t>.</a:t>
            </a:r>
          </a:p>
          <a:p>
            <a:pPr marL="0" marR="0">
              <a:spcBef>
                <a:spcPts val="1030"/>
              </a:spcBef>
              <a:spcAft>
                <a:spcPts val="0"/>
              </a:spcAft>
            </a:pPr>
            <a:r>
              <a:rPr lang="en-US" sz="2000" b="1" spc="-5" dirty="0">
                <a:solidFill>
                  <a:srgbClr val="00B050"/>
                </a:solidFill>
                <a:effectLst/>
                <a:latin typeface="Arial" panose="020B0604020202020204" pitchFamily="34" charset="0"/>
                <a:ea typeface="Times New Roman" panose="02020603050405020304" pitchFamily="18" charset="0"/>
                <a:cs typeface="Arial" panose="020B0604020202020204" pitchFamily="34" charset="0"/>
              </a:rPr>
              <a:t>Objective</a:t>
            </a:r>
            <a:r>
              <a:rPr lang="en-US" sz="1600" b="1" spc="-5" dirty="0">
                <a:effectLst/>
                <a:latin typeface="Arial" panose="020B0604020202020204" pitchFamily="34" charset="0"/>
                <a:ea typeface="Times New Roman" panose="02020603050405020304" pitchFamily="18" charset="0"/>
                <a:cs typeface="Arial" panose="020B0604020202020204" pitchFamily="34" charset="0"/>
              </a:rPr>
              <a:t> – </a:t>
            </a:r>
            <a:r>
              <a:rPr lang="en-US" sz="1600" b="1" spc="-5" dirty="0">
                <a:latin typeface="Arial" panose="020B0604020202020204" pitchFamily="34" charset="0"/>
                <a:ea typeface="Times New Roman" panose="02020603050405020304" pitchFamily="18" charset="0"/>
                <a:cs typeface="Arial" panose="020B0604020202020204" pitchFamily="34" charset="0"/>
              </a:rPr>
              <a:t>P</a:t>
            </a:r>
            <a:r>
              <a:rPr lang="en-US" sz="1600" spc="-5" dirty="0">
                <a:effectLst/>
                <a:latin typeface="Arial" panose="020B0604020202020204" pitchFamily="34" charset="0"/>
                <a:ea typeface="Times New Roman" panose="02020603050405020304" pitchFamily="18" charset="0"/>
                <a:cs typeface="Arial" panose="020B0604020202020204" pitchFamily="34" charset="0"/>
              </a:rPr>
              <a:t>redict the popularity of tracks based on several independent features. </a:t>
            </a:r>
            <a:r>
              <a:rPr kumimoji="0" lang="en-US" sz="1600" b="0" i="0" u="none" strike="noStrike" kern="1200" cap="none" spc="0" normalizeH="0" baseline="0" noProof="0" dirty="0">
                <a:ln>
                  <a:noFill/>
                </a:ln>
                <a:effectLst/>
                <a:uLnTx/>
                <a:uFillTx/>
                <a:latin typeface="inter-regular"/>
                <a:ea typeface="+mn-ea"/>
                <a:cs typeface="+mn-cs"/>
              </a:rPr>
              <a:t>This is a binary </a:t>
            </a:r>
            <a:r>
              <a:rPr lang="en-US" sz="1600" b="1" dirty="0">
                <a:latin typeface="Arial" panose="020B0604020202020204" pitchFamily="34" charset="0"/>
                <a:cs typeface="Arial" panose="020B0604020202020204" pitchFamily="34" charset="0"/>
              </a:rPr>
              <a:t>classification</a:t>
            </a:r>
            <a:r>
              <a:rPr lang="en-US" sz="1600" dirty="0">
                <a:latin typeface="inter-regular"/>
              </a:rPr>
              <a:t> Problem where popularity will be predicted in two classes to check with given inputs the track will be popular or unpopular. </a:t>
            </a:r>
            <a:r>
              <a:rPr kumimoji="0" lang="en-US" sz="1600" b="0" i="0" u="none" strike="noStrike" kern="1200" cap="none" spc="0" normalizeH="0" baseline="0" noProof="0" dirty="0">
                <a:ln>
                  <a:noFill/>
                </a:ln>
                <a:effectLst/>
                <a:uLnTx/>
                <a:uFillTx/>
                <a:latin typeface="inter-regular"/>
                <a:ea typeface="+mn-ea"/>
                <a:cs typeface="+mn-cs"/>
              </a:rPr>
              <a:t>Models Used for Prediction:</a:t>
            </a:r>
          </a:p>
          <a:p>
            <a:pPr marL="0" marR="0" lvl="0" indent="0" algn="just" defTabSz="457200" rtl="0" eaLnBrk="1" fontAlgn="auto" latinLnBrk="0" hangingPunct="1">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effectLst/>
              <a:uLnTx/>
              <a:uFillTx/>
              <a:latin typeface="inter-regular"/>
              <a:ea typeface="+mn-ea"/>
              <a:cs typeface="+mn-cs"/>
            </a:endParaRPr>
          </a:p>
          <a:p>
            <a:pPr marL="742950" marR="0" lvl="1" indent="-285750" algn="just" defTabSz="457200" rtl="0" eaLnBrk="1" fontAlgn="auto" latinLnBrk="0" hangingPunct="1">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inter-regular"/>
                <a:ea typeface="+mn-ea"/>
                <a:cs typeface="+mn-cs"/>
              </a:rPr>
              <a:t>Logistic Regression</a:t>
            </a:r>
          </a:p>
          <a:p>
            <a:pPr marL="742950" marR="0" lvl="1" indent="-285750" algn="just" defTabSz="457200" rtl="0" eaLnBrk="1" fontAlgn="auto" latinLnBrk="0" hangingPunct="1">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inter-regular"/>
                <a:ea typeface="+mn-ea"/>
                <a:cs typeface="+mn-cs"/>
              </a:rPr>
              <a:t>XG-Boost</a:t>
            </a:r>
          </a:p>
          <a:p>
            <a:pPr marL="742950" marR="0" lvl="1" indent="-285750" algn="just" defTabSz="457200" rtl="0" eaLnBrk="1" fontAlgn="auto" latinLnBrk="0" hangingPunct="1">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inter-regular"/>
                <a:ea typeface="+mn-ea"/>
                <a:cs typeface="+mn-cs"/>
              </a:rPr>
              <a:t>K-Nearest Neighbors</a:t>
            </a:r>
          </a:p>
          <a:p>
            <a:pPr marL="742950" marR="0" lvl="1" indent="-285750" algn="just" defTabSz="457200" rtl="0" eaLnBrk="1" fontAlgn="auto" latinLnBrk="0" hangingPunct="1">
              <a:spcBef>
                <a:spcPts val="0"/>
              </a:spcBef>
              <a:spcAft>
                <a:spcPts val="0"/>
              </a:spcAft>
              <a:buClrTx/>
              <a:buSzTx/>
              <a:buFont typeface="Arial" panose="020B0604020202020204" pitchFamily="34" charset="0"/>
              <a:buChar char="•"/>
              <a:tabLst/>
              <a:defRPr/>
            </a:pPr>
            <a:r>
              <a:rPr lang="en-US" sz="1600" dirty="0">
                <a:latin typeface="inter-regular"/>
              </a:rPr>
              <a:t>Support Vector Machine (</a:t>
            </a:r>
            <a:r>
              <a:rPr kumimoji="0" lang="en-US" sz="1600" b="0" i="0" u="none" strike="noStrike" kern="1200" cap="none" spc="0" normalizeH="0" baseline="0" noProof="0" dirty="0">
                <a:ln>
                  <a:noFill/>
                </a:ln>
                <a:effectLst/>
                <a:uLnTx/>
                <a:uFillTx/>
                <a:latin typeface="inter-regular"/>
                <a:ea typeface="+mn-ea"/>
                <a:cs typeface="+mn-cs"/>
              </a:rPr>
              <a:t>SVM)</a:t>
            </a:r>
          </a:p>
          <a:p>
            <a:pPr marL="742950" marR="0" lvl="1" indent="-285750" algn="just" defTabSz="457200" rtl="0" eaLnBrk="1" fontAlgn="auto" latinLnBrk="0" hangingPunct="1">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inter-regular"/>
                <a:ea typeface="+mn-ea"/>
                <a:cs typeface="+mn-cs"/>
              </a:rPr>
              <a:t>Decision Tree Classification</a:t>
            </a:r>
          </a:p>
          <a:p>
            <a:pPr marL="742950" marR="0" lvl="1" indent="-285750" algn="just" defTabSz="457200" rtl="0" eaLnBrk="1" fontAlgn="auto" latinLnBrk="0" hangingPunct="1">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effectLst/>
                <a:uLnTx/>
                <a:uFillTx/>
                <a:latin typeface="inter-regular"/>
                <a:ea typeface="+mn-ea"/>
                <a:cs typeface="+mn-cs"/>
              </a:rPr>
              <a:t>Random Forest Classification</a:t>
            </a:r>
            <a:endParaRPr lang="en-US" sz="1600" b="1" kern="1800" dirty="0">
              <a:latin typeface="inter-regular"/>
              <a:ea typeface="Times New Roman" panose="02020603050405020304" pitchFamily="18" charset="0"/>
              <a:cs typeface="Times New Roman" panose="02020603050405020304" pitchFamily="18" charset="0"/>
            </a:endParaRPr>
          </a:p>
          <a:p>
            <a:pPr>
              <a:lnSpc>
                <a:spcPts val="2400"/>
              </a:lnSpc>
              <a:spcBef>
                <a:spcPts val="1030"/>
              </a:spcBef>
            </a:pPr>
            <a:r>
              <a:rPr lang="en-US" sz="2000" b="1" spc="-5" dirty="0">
                <a:solidFill>
                  <a:srgbClr val="00B050"/>
                </a:solidFill>
                <a:latin typeface="Georgia" panose="02040502050405020303" pitchFamily="18" charset="0"/>
                <a:ea typeface="Times New Roman" panose="02020603050405020304" pitchFamily="18" charset="0"/>
                <a:cs typeface="Times New Roman" panose="02020603050405020304" pitchFamily="18" charset="0"/>
              </a:rPr>
              <a:t>Data</a:t>
            </a:r>
            <a:r>
              <a:rPr lang="en-US" sz="2000" b="1" spc="-5" dirty="0">
                <a:effectLst/>
                <a:latin typeface="Arial" panose="020B0604020202020204" pitchFamily="34" charset="0"/>
                <a:ea typeface="Times New Roman" panose="02020603050405020304" pitchFamily="18" charset="0"/>
                <a:cs typeface="Arial" panose="020B0604020202020204" pitchFamily="34" charset="0"/>
              </a:rPr>
              <a:t> –</a:t>
            </a:r>
          </a:p>
          <a:p>
            <a:pPr>
              <a:lnSpc>
                <a:spcPts val="2400"/>
              </a:lnSpc>
              <a:spcBef>
                <a:spcPts val="1030"/>
              </a:spcBef>
            </a:pPr>
            <a:r>
              <a:rPr lang="en-US" sz="1000" spc="-5" dirty="0">
                <a:effectLst/>
                <a:latin typeface="Georgia" panose="02040502050405020303" pitchFamily="18" charset="0"/>
                <a:ea typeface="Times New Roman" panose="02020603050405020304" pitchFamily="18" charset="0"/>
                <a:cs typeface="Times New Roman" panose="02020603050405020304" pitchFamily="18" charset="0"/>
              </a:rPr>
              <a:t> </a:t>
            </a:r>
            <a:r>
              <a:rPr lang="en-US" sz="1600" spc="-5" dirty="0">
                <a:solidFill>
                  <a:srgbClr val="00B050"/>
                </a:solidFill>
                <a:effectLst/>
                <a:latin typeface="Georgia" panose="02040502050405020303" pitchFamily="18" charset="0"/>
                <a:ea typeface="Times New Roman" panose="02020603050405020304" pitchFamily="18" charset="0"/>
                <a:cs typeface="Times New Roman" panose="02020603050405020304" pitchFamily="18" charset="0"/>
              </a:rPr>
              <a:t>Source</a:t>
            </a:r>
            <a:r>
              <a:rPr lang="en-US" sz="1600" spc="-5" dirty="0">
                <a:effectLst/>
                <a:latin typeface="Georgia" panose="02040502050405020303" pitchFamily="18" charset="0"/>
                <a:ea typeface="Times New Roman" panose="02020603050405020304" pitchFamily="18" charset="0"/>
                <a:cs typeface="Times New Roman" panose="02020603050405020304" pitchFamily="18" charset="0"/>
              </a:rPr>
              <a:t> - “</a:t>
            </a:r>
            <a:r>
              <a:rPr lang="en-US" sz="1600" u="sng" dirty="0">
                <a:effectLst/>
                <a:latin typeface="Georgia" panose="02040502050405020303"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Spotify Tracks data | Kaggle</a:t>
            </a:r>
            <a:r>
              <a:rPr lang="en-US" sz="1600" dirty="0">
                <a:effectLst/>
                <a:latin typeface="Georgia" panose="02040502050405020303" pitchFamily="18" charset="0"/>
                <a:ea typeface="Calibri" panose="020F0502020204030204" pitchFamily="34" charset="0"/>
                <a:cs typeface="Times New Roman" panose="02020603050405020304" pitchFamily="18" charset="0"/>
              </a:rPr>
              <a:t>”</a:t>
            </a:r>
          </a:p>
          <a:p>
            <a:pPr>
              <a:lnSpc>
                <a:spcPts val="2400"/>
              </a:lnSpc>
              <a:spcBef>
                <a:spcPts val="1030"/>
              </a:spcBef>
            </a:pPr>
            <a:r>
              <a:rPr lang="en-US" sz="1600" spc="-5" dirty="0">
                <a:effectLst/>
                <a:latin typeface="Georgia" panose="02040502050405020303" pitchFamily="18" charset="0"/>
                <a:ea typeface="Times New Roman" panose="02020603050405020304" pitchFamily="18" charset="0"/>
                <a:cs typeface="Times New Roman" panose="02020603050405020304" pitchFamily="18" charset="0"/>
              </a:rPr>
              <a:t>This dataset contains 586672 rows and 20 columns. Out of 20 features, popularity is the (dependent) target feature and rest are independent features.</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910561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5813C8-D3D6-461D-A751-653FD2918436}"/>
              </a:ext>
            </a:extLst>
          </p:cNvPr>
          <p:cNvSpPr txBox="1"/>
          <p:nvPr/>
        </p:nvSpPr>
        <p:spPr>
          <a:xfrm>
            <a:off x="663880" y="4701701"/>
            <a:ext cx="10321445" cy="1991507"/>
          </a:xfrm>
          <a:prstGeom prst="rect">
            <a:avLst/>
          </a:prstGeom>
          <a:noFill/>
        </p:spPr>
        <p:txBody>
          <a:bodyPr wrap="square" rtlCol="0">
            <a:spAutoFit/>
          </a:bodyPr>
          <a:lstStyle/>
          <a:p>
            <a:pPr marL="0" marR="0">
              <a:lnSpc>
                <a:spcPts val="2400"/>
              </a:lnSpc>
              <a:spcBef>
                <a:spcPts val="1030"/>
              </a:spcBef>
              <a:spcAft>
                <a:spcPts val="0"/>
              </a:spcAft>
            </a:pPr>
            <a:r>
              <a:rPr lang="en-US" sz="2000" b="1" dirty="0">
                <a:solidFill>
                  <a:srgbClr val="00B050"/>
                </a:solidFill>
                <a:latin typeface="Arial" panose="020B0604020202020204" pitchFamily="34" charset="0"/>
                <a:ea typeface="Calibri" panose="020F0502020204030204" pitchFamily="34" charset="0"/>
                <a:cs typeface="Arial" panose="020B0604020202020204" pitchFamily="34" charset="0"/>
              </a:rPr>
              <a:t>Information about the tracks – </a:t>
            </a:r>
          </a:p>
          <a:p>
            <a:pPr marL="285750" marR="0" indent="-285750">
              <a:lnSpc>
                <a:spcPts val="2400"/>
              </a:lnSpc>
              <a:spcBef>
                <a:spcPts val="1030"/>
              </a:spcBef>
              <a:spcAft>
                <a:spcPts val="0"/>
              </a:spcAft>
              <a:buFont typeface="Wingdings" panose="05000000000000000000" pitchFamily="2" charset="2"/>
              <a:buChar char="Ø"/>
            </a:pPr>
            <a:r>
              <a:rPr lang="en-US" sz="1600" b="1" dirty="0">
                <a:effectLst/>
                <a:latin typeface="Arial" panose="020B0604020202020204" pitchFamily="34" charset="0"/>
                <a:ea typeface="Calibri" panose="020F0502020204030204" pitchFamily="34" charset="0"/>
                <a:cs typeface="Arial" panose="020B0604020202020204" pitchFamily="34" charset="0"/>
              </a:rPr>
              <a:t>9 </a:t>
            </a:r>
            <a:r>
              <a:rPr lang="en-US" sz="1600" b="1" dirty="0">
                <a:latin typeface="Arial" panose="020B0604020202020204" pitchFamily="34" charset="0"/>
                <a:ea typeface="Calibri" panose="020F0502020204030204" pitchFamily="34" charset="0"/>
                <a:cs typeface="Arial" panose="020B0604020202020204" pitchFamily="34" charset="0"/>
              </a:rPr>
              <a:t>float columns – danceability, energy, loudness,  speechiness,  </a:t>
            </a:r>
            <a:r>
              <a:rPr lang="en-US" sz="1600" b="1" dirty="0" err="1">
                <a:latin typeface="Arial" panose="020B0604020202020204" pitchFamily="34" charset="0"/>
                <a:ea typeface="Calibri" panose="020F0502020204030204" pitchFamily="34" charset="0"/>
                <a:cs typeface="Arial" panose="020B0604020202020204" pitchFamily="34" charset="0"/>
              </a:rPr>
              <a:t>accousticness</a:t>
            </a:r>
            <a:r>
              <a:rPr lang="en-US" sz="1600" b="1" dirty="0">
                <a:latin typeface="Arial" panose="020B0604020202020204" pitchFamily="34" charset="0"/>
                <a:ea typeface="Calibri" panose="020F0502020204030204" pitchFamily="34" charset="0"/>
                <a:cs typeface="Arial" panose="020B0604020202020204" pitchFamily="34" charset="0"/>
              </a:rPr>
              <a:t>, </a:t>
            </a:r>
            <a:r>
              <a:rPr lang="en-US" sz="1600" b="1" dirty="0" err="1">
                <a:latin typeface="Arial" panose="020B0604020202020204" pitchFamily="34" charset="0"/>
                <a:ea typeface="Calibri" panose="020F0502020204030204" pitchFamily="34" charset="0"/>
                <a:cs typeface="Arial" panose="020B0604020202020204" pitchFamily="34" charset="0"/>
              </a:rPr>
              <a:t>instrumentalness</a:t>
            </a:r>
            <a:r>
              <a:rPr lang="en-US" sz="1600" b="1" dirty="0">
                <a:latin typeface="Arial" panose="020B0604020202020204" pitchFamily="34" charset="0"/>
                <a:ea typeface="Calibri" panose="020F0502020204030204" pitchFamily="34" charset="0"/>
                <a:cs typeface="Arial" panose="020B0604020202020204" pitchFamily="34" charset="0"/>
              </a:rPr>
              <a:t>, liveness, valence, tempo </a:t>
            </a:r>
          </a:p>
          <a:p>
            <a:pPr marL="285750" marR="0" indent="-285750">
              <a:lnSpc>
                <a:spcPts val="2400"/>
              </a:lnSpc>
              <a:spcBef>
                <a:spcPts val="1030"/>
              </a:spcBef>
              <a:spcAft>
                <a:spcPts val="0"/>
              </a:spcAft>
              <a:buFont typeface="Wingdings" panose="05000000000000000000" pitchFamily="2" charset="2"/>
              <a:buChar char="Ø"/>
            </a:pPr>
            <a:r>
              <a:rPr lang="en-US" sz="1600" b="1" dirty="0">
                <a:effectLst/>
                <a:latin typeface="Arial" panose="020B0604020202020204" pitchFamily="34" charset="0"/>
                <a:ea typeface="Calibri" panose="020F0502020204030204" pitchFamily="34" charset="0"/>
                <a:cs typeface="Arial" panose="020B0604020202020204" pitchFamily="34" charset="0"/>
              </a:rPr>
              <a:t>6 integer column – popularity [target feature],</a:t>
            </a:r>
            <a:r>
              <a:rPr lang="en-US" sz="1600" b="1" dirty="0" err="1">
                <a:effectLst/>
                <a:latin typeface="Arial" panose="020B0604020202020204" pitchFamily="34" charset="0"/>
                <a:ea typeface="Calibri" panose="020F0502020204030204" pitchFamily="34" charset="0"/>
                <a:cs typeface="Arial" panose="020B0604020202020204" pitchFamily="34" charset="0"/>
              </a:rPr>
              <a:t>duration_ms</a:t>
            </a:r>
            <a:r>
              <a:rPr lang="en-US" sz="1600" b="1" dirty="0">
                <a:effectLst/>
                <a:latin typeface="Arial" panose="020B0604020202020204" pitchFamily="34" charset="0"/>
                <a:ea typeface="Calibri" panose="020F0502020204030204" pitchFamily="34" charset="0"/>
                <a:cs typeface="Arial" panose="020B0604020202020204" pitchFamily="34" charset="0"/>
              </a:rPr>
              <a:t>, explicit, key, mode, </a:t>
            </a:r>
            <a:r>
              <a:rPr lang="en-US" sz="1600" b="1" dirty="0" err="1">
                <a:effectLst/>
                <a:latin typeface="Arial" panose="020B0604020202020204" pitchFamily="34" charset="0"/>
                <a:ea typeface="Calibri" panose="020F0502020204030204" pitchFamily="34" charset="0"/>
                <a:cs typeface="Arial" panose="020B0604020202020204" pitchFamily="34" charset="0"/>
              </a:rPr>
              <a:t>time_signature</a:t>
            </a:r>
            <a:endParaRPr lang="en-US" sz="1600" b="1" dirty="0">
              <a:effectLst/>
              <a:latin typeface="Arial" panose="020B0604020202020204" pitchFamily="34" charset="0"/>
              <a:ea typeface="Calibri" panose="020F0502020204030204" pitchFamily="34" charset="0"/>
              <a:cs typeface="Arial" panose="020B0604020202020204" pitchFamily="34" charset="0"/>
            </a:endParaRPr>
          </a:p>
          <a:p>
            <a:pPr marL="285750" marR="0" indent="-285750">
              <a:lnSpc>
                <a:spcPts val="2400"/>
              </a:lnSpc>
              <a:spcBef>
                <a:spcPts val="1030"/>
              </a:spcBef>
              <a:spcAft>
                <a:spcPts val="0"/>
              </a:spcAft>
              <a:buFont typeface="Wingdings" panose="05000000000000000000" pitchFamily="2" charset="2"/>
              <a:buChar char="Ø"/>
            </a:pPr>
            <a:r>
              <a:rPr lang="en-US" sz="1600" b="1" dirty="0">
                <a:latin typeface="Arial" panose="020B0604020202020204" pitchFamily="34" charset="0"/>
                <a:ea typeface="Calibri" panose="020F0502020204030204" pitchFamily="34" charset="0"/>
                <a:cs typeface="Arial" panose="020B0604020202020204" pitchFamily="34" charset="0"/>
              </a:rPr>
              <a:t>5 object columns – </a:t>
            </a:r>
            <a:r>
              <a:rPr lang="en-US" sz="1600" b="1" dirty="0" err="1">
                <a:latin typeface="Arial" panose="020B0604020202020204" pitchFamily="34" charset="0"/>
                <a:ea typeface="Calibri" panose="020F0502020204030204" pitchFamily="34" charset="0"/>
                <a:cs typeface="Arial" panose="020B0604020202020204" pitchFamily="34" charset="0"/>
              </a:rPr>
              <a:t>id,name,artists,id_artists,release_date</a:t>
            </a:r>
            <a:endParaRPr lang="en-US" sz="1600" b="1" dirty="0"/>
          </a:p>
        </p:txBody>
      </p:sp>
      <p:pic>
        <p:nvPicPr>
          <p:cNvPr id="3" name="Picture 2">
            <a:extLst>
              <a:ext uri="{FF2B5EF4-FFF2-40B4-BE49-F238E27FC236}">
                <a16:creationId xmlns:a16="http://schemas.microsoft.com/office/drawing/2014/main" id="{AF053125-5418-4687-8414-B423625ED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9710" y="605716"/>
            <a:ext cx="4271375" cy="3820412"/>
          </a:xfrm>
          <a:prstGeom prst="rect">
            <a:avLst/>
          </a:prstGeom>
        </p:spPr>
      </p:pic>
    </p:spTree>
    <p:extLst>
      <p:ext uri="{BB962C8B-B14F-4D97-AF65-F5344CB8AC3E}">
        <p14:creationId xmlns:p14="http://schemas.microsoft.com/office/powerpoint/2010/main" val="2046394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5813C8-D3D6-461D-A751-653FD2918436}"/>
              </a:ext>
            </a:extLst>
          </p:cNvPr>
          <p:cNvSpPr txBox="1"/>
          <p:nvPr/>
        </p:nvSpPr>
        <p:spPr>
          <a:xfrm>
            <a:off x="766618" y="5393920"/>
            <a:ext cx="10982036" cy="1077218"/>
          </a:xfrm>
          <a:prstGeom prst="rect">
            <a:avLst/>
          </a:prstGeom>
          <a:noFill/>
        </p:spPr>
        <p:txBody>
          <a:bodyPr wrap="square" rtlCol="0">
            <a:spAutoFit/>
          </a:bodyPr>
          <a:lstStyle/>
          <a:p>
            <a:pPr marL="457200" indent="-342900">
              <a:buFont typeface="+mj-lt"/>
              <a:buAutoNum type="arabicPeriod"/>
            </a:pPr>
            <a:r>
              <a:rPr lang="en-US" sz="1600" b="1" i="0" dirty="0">
                <a:effectLst/>
                <a:latin typeface="Arial" panose="020B0604020202020204" pitchFamily="34" charset="0"/>
                <a:cs typeface="Arial" panose="020B0604020202020204" pitchFamily="34" charset="0"/>
              </a:rPr>
              <a:t>There is increasing trend over the years and sudden growth in popularity in late 1950s to early 1970s.</a:t>
            </a:r>
          </a:p>
          <a:p>
            <a:pPr marL="457200" indent="-342900">
              <a:buFont typeface="+mj-lt"/>
              <a:buAutoNum type="arabicPeriod"/>
            </a:pPr>
            <a:r>
              <a:rPr lang="en-US" sz="1600" b="1" i="0" dirty="0">
                <a:effectLst/>
                <a:latin typeface="Arial" panose="020B0604020202020204" pitchFamily="34" charset="0"/>
                <a:cs typeface="Arial" panose="020B0604020202020204" pitchFamily="34" charset="0"/>
              </a:rPr>
              <a:t>Sudden drop in popularity in the year 2020 and early 2021.Pandemic might be the reason behind this.</a:t>
            </a:r>
          </a:p>
          <a:p>
            <a:pPr marL="457200" indent="-342900">
              <a:buFont typeface="+mj-lt"/>
              <a:buAutoNum type="arabicPeriod"/>
            </a:pPr>
            <a:r>
              <a:rPr lang="en-US" sz="1600" b="1" i="0" dirty="0">
                <a:effectLst/>
                <a:latin typeface="Arial" panose="020B0604020202020204" pitchFamily="34" charset="0"/>
                <a:cs typeface="Arial" panose="020B0604020202020204" pitchFamily="34" charset="0"/>
              </a:rPr>
              <a:t>Duration of tracks increased suddenly between 1930 and 1940.</a:t>
            </a:r>
          </a:p>
          <a:p>
            <a:pPr marL="457200" indent="-342900">
              <a:buFont typeface="+mj-lt"/>
              <a:buAutoNum type="arabicPeriod"/>
            </a:pPr>
            <a:r>
              <a:rPr lang="en-US" sz="1600" b="1" i="0" dirty="0">
                <a:effectLst/>
                <a:latin typeface="Arial" panose="020B0604020202020204" pitchFamily="34" charset="0"/>
                <a:cs typeface="Arial" panose="020B0604020202020204" pitchFamily="34" charset="0"/>
              </a:rPr>
              <a:t>Since 2015, Duration of Tracks has taken a fall.</a:t>
            </a:r>
            <a:endParaRPr lang="en-US" dirty="0"/>
          </a:p>
        </p:txBody>
      </p:sp>
      <p:pic>
        <p:nvPicPr>
          <p:cNvPr id="3" name="Picture 2">
            <a:extLst>
              <a:ext uri="{FF2B5EF4-FFF2-40B4-BE49-F238E27FC236}">
                <a16:creationId xmlns:a16="http://schemas.microsoft.com/office/drawing/2014/main" id="{D47270BA-0FCD-40B1-8A8E-6C14DC7A0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8" y="1140379"/>
            <a:ext cx="10575636" cy="3860801"/>
          </a:xfrm>
          <a:prstGeom prst="rect">
            <a:avLst/>
          </a:prstGeom>
        </p:spPr>
      </p:pic>
      <p:sp>
        <p:nvSpPr>
          <p:cNvPr id="4" name="TextBox 3">
            <a:extLst>
              <a:ext uri="{FF2B5EF4-FFF2-40B4-BE49-F238E27FC236}">
                <a16:creationId xmlns:a16="http://schemas.microsoft.com/office/drawing/2014/main" id="{70D3F227-646E-472A-AE3F-C9451F89B6FE}"/>
              </a:ext>
            </a:extLst>
          </p:cNvPr>
          <p:cNvSpPr txBox="1"/>
          <p:nvPr/>
        </p:nvSpPr>
        <p:spPr>
          <a:xfrm>
            <a:off x="1233339" y="347530"/>
            <a:ext cx="9725322" cy="400110"/>
          </a:xfrm>
          <a:prstGeom prst="rect">
            <a:avLst/>
          </a:prstGeom>
          <a:noFill/>
        </p:spPr>
        <p:txBody>
          <a:bodyPr wrap="square" rtlCol="0">
            <a:spAutoFit/>
          </a:bodyPr>
          <a:lstStyle/>
          <a:p>
            <a:r>
              <a:rPr lang="en-US" sz="1600" b="1" i="0" dirty="0">
                <a:effectLst/>
                <a:latin typeface="Helvetica Neue"/>
              </a:rPr>
              <a:t> </a:t>
            </a:r>
            <a:r>
              <a:rPr lang="en-US" sz="2000" b="1" i="0" dirty="0">
                <a:solidFill>
                  <a:srgbClr val="00B050"/>
                </a:solidFill>
                <a:effectLst/>
                <a:latin typeface="Arial" panose="020B0604020202020204" pitchFamily="34" charset="0"/>
                <a:cs typeface="Arial" panose="020B0604020202020204" pitchFamily="34" charset="0"/>
              </a:rPr>
              <a:t>Popularity Trend Over the Time				      Duration Trend over the Time</a:t>
            </a:r>
            <a:endParaRPr lang="en-US" sz="20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0596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5813C8-D3D6-461D-A751-653FD2918436}"/>
              </a:ext>
            </a:extLst>
          </p:cNvPr>
          <p:cNvSpPr txBox="1"/>
          <p:nvPr/>
        </p:nvSpPr>
        <p:spPr>
          <a:xfrm>
            <a:off x="975616" y="4777983"/>
            <a:ext cx="10240768" cy="2339102"/>
          </a:xfrm>
          <a:prstGeom prst="rect">
            <a:avLst/>
          </a:prstGeom>
          <a:noFill/>
        </p:spPr>
        <p:txBody>
          <a:bodyPr wrap="square" rtlCol="0">
            <a:spAutoFit/>
          </a:bodyPr>
          <a:lstStyle/>
          <a:p>
            <a:pPr marL="285750" indent="-285750" algn="just">
              <a:buFont typeface="Wingdings" panose="05000000000000000000" pitchFamily="2" charset="2"/>
              <a:buChar char="§"/>
            </a:pPr>
            <a:r>
              <a:rPr lang="en-US" sz="1600" b="1" i="0" dirty="0" err="1">
                <a:effectLst/>
                <a:latin typeface="Arial" panose="020B0604020202020204" pitchFamily="34" charset="0"/>
                <a:cs typeface="Arial" panose="020B0604020202020204" pitchFamily="34" charset="0"/>
              </a:rPr>
              <a:t>Acousticness</a:t>
            </a:r>
            <a:r>
              <a:rPr lang="en-US" sz="1600" b="1" i="0" dirty="0">
                <a:effectLst/>
                <a:latin typeface="Arial" panose="020B0604020202020204" pitchFamily="34" charset="0"/>
                <a:cs typeface="Arial" panose="020B0604020202020204" pitchFamily="34" charset="0"/>
              </a:rPr>
              <a:t> of Tracks has declined over the years while 'Energy' of the Tracks has significantly increased  over the Years.</a:t>
            </a:r>
          </a:p>
          <a:p>
            <a:pPr marL="285750" indent="-285750" algn="just">
              <a:buFont typeface="Wingdings" panose="05000000000000000000" pitchFamily="2" charset="2"/>
              <a:buChar char="§"/>
            </a:pPr>
            <a:r>
              <a:rPr lang="en-US" sz="1600" b="1" i="0" dirty="0">
                <a:effectLst/>
                <a:latin typeface="Arial" panose="020B0604020202020204" pitchFamily="34" charset="0"/>
                <a:cs typeface="Arial" panose="020B0604020202020204" pitchFamily="34" charset="0"/>
              </a:rPr>
              <a:t>Valence has become quite stable after 1962.</a:t>
            </a:r>
          </a:p>
          <a:p>
            <a:pPr marL="285750" indent="-285750" algn="just">
              <a:buFont typeface="Wingdings" panose="05000000000000000000" pitchFamily="2" charset="2"/>
              <a:buChar char="§"/>
            </a:pPr>
            <a:r>
              <a:rPr lang="en-US" sz="1600" b="1" dirty="0">
                <a:latin typeface="Arial" panose="020B0604020202020204" pitchFamily="34" charset="0"/>
                <a:cs typeface="Arial" panose="020B0604020202020204" pitchFamily="34" charset="0"/>
              </a:rPr>
              <a:t>S</a:t>
            </a:r>
            <a:r>
              <a:rPr lang="en-US" sz="1600" b="1" i="0" dirty="0">
                <a:effectLst/>
                <a:latin typeface="Arial" panose="020B0604020202020204" pitchFamily="34" charset="0"/>
                <a:cs typeface="Arial" panose="020B0604020202020204" pitchFamily="34" charset="0"/>
              </a:rPr>
              <a:t>peechiness of tracks was higher in the initial years i.e. from 1920, however it kept decreasing 1937 and stayed below 0.2</a:t>
            </a:r>
          </a:p>
          <a:p>
            <a:pPr marL="285750" indent="-285750" algn="just">
              <a:buFont typeface="Wingdings" panose="05000000000000000000" pitchFamily="2" charset="2"/>
              <a:buChar char="§"/>
            </a:pPr>
            <a:r>
              <a:rPr lang="en-US" sz="1600" b="1" i="0" dirty="0">
                <a:effectLst/>
                <a:latin typeface="Arial" panose="020B0604020202020204" pitchFamily="34" charset="0"/>
                <a:cs typeface="Arial" panose="020B0604020202020204" pitchFamily="34" charset="0"/>
              </a:rPr>
              <a:t>Danceability has varied significantly but has stayed mostly increased since 1980.</a:t>
            </a:r>
          </a:p>
          <a:p>
            <a:pPr marL="285750" indent="-285750" algn="just">
              <a:buFont typeface="Wingdings" panose="05000000000000000000" pitchFamily="2" charset="2"/>
              <a:buChar char="§"/>
            </a:pPr>
            <a:r>
              <a:rPr lang="en-US" sz="1600" b="1" i="0" dirty="0">
                <a:effectLst/>
                <a:latin typeface="Arial" panose="020B0604020202020204" pitchFamily="34" charset="0"/>
                <a:cs typeface="Arial" panose="020B0604020202020204" pitchFamily="34" charset="0"/>
              </a:rPr>
              <a:t>Explicit Tracks can be seen increasing after late 1980s and have significantly increased since then.</a:t>
            </a:r>
          </a:p>
          <a:p>
            <a:endParaRPr lang="en-US" sz="1600"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057AC74E-4CA0-4A93-A1BB-AF3C9B4AE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818" y="755030"/>
            <a:ext cx="10074513" cy="3854548"/>
          </a:xfrm>
          <a:prstGeom prst="rect">
            <a:avLst/>
          </a:prstGeom>
        </p:spPr>
      </p:pic>
      <p:sp>
        <p:nvSpPr>
          <p:cNvPr id="6" name="TextBox 5">
            <a:extLst>
              <a:ext uri="{FF2B5EF4-FFF2-40B4-BE49-F238E27FC236}">
                <a16:creationId xmlns:a16="http://schemas.microsoft.com/office/drawing/2014/main" id="{12179147-0B1C-449C-848F-D3CAA3CFA144}"/>
              </a:ext>
            </a:extLst>
          </p:cNvPr>
          <p:cNvSpPr txBox="1"/>
          <p:nvPr/>
        </p:nvSpPr>
        <p:spPr>
          <a:xfrm>
            <a:off x="1410316" y="284900"/>
            <a:ext cx="9725322" cy="400110"/>
          </a:xfrm>
          <a:prstGeom prst="rect">
            <a:avLst/>
          </a:prstGeom>
          <a:noFill/>
        </p:spPr>
        <p:txBody>
          <a:bodyPr wrap="square" rtlCol="0">
            <a:spAutoFit/>
          </a:bodyPr>
          <a:lstStyle/>
          <a:p>
            <a:r>
              <a:rPr lang="en-US" sz="1600" b="1" dirty="0">
                <a:solidFill>
                  <a:srgbClr val="00B050"/>
                </a:solidFill>
                <a:latin typeface="Helvetica Neue"/>
              </a:rPr>
              <a:t>			</a:t>
            </a:r>
            <a:r>
              <a:rPr lang="en-US" sz="2000" b="1" dirty="0">
                <a:solidFill>
                  <a:srgbClr val="00B050"/>
                </a:solidFill>
                <a:latin typeface="Arial" panose="020B0604020202020204" pitchFamily="34" charset="0"/>
                <a:cs typeface="Arial" panose="020B0604020202020204" pitchFamily="34" charset="0"/>
              </a:rPr>
              <a:t>Audio Characteristics over the Years</a:t>
            </a:r>
            <a:endParaRPr lang="en-US" sz="20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495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5813C8-D3D6-461D-A751-653FD2918436}"/>
              </a:ext>
            </a:extLst>
          </p:cNvPr>
          <p:cNvSpPr txBox="1"/>
          <p:nvPr/>
        </p:nvSpPr>
        <p:spPr>
          <a:xfrm>
            <a:off x="874037" y="4983540"/>
            <a:ext cx="10700011" cy="1569660"/>
          </a:xfrm>
          <a:prstGeom prst="rect">
            <a:avLst/>
          </a:prstGeom>
          <a:noFill/>
        </p:spPr>
        <p:txBody>
          <a:bodyPr wrap="square" rtlCol="0">
            <a:spAutoFit/>
          </a:bodyPr>
          <a:lstStyle/>
          <a:p>
            <a:pPr marL="285750" indent="-285750" algn="l">
              <a:buFont typeface="Wingdings" panose="05000000000000000000" pitchFamily="2" charset="2"/>
              <a:buChar char="§"/>
            </a:pPr>
            <a:r>
              <a:rPr lang="en-US" sz="1600" b="1" i="0" dirty="0">
                <a:effectLst/>
                <a:latin typeface="Helvetica Neue"/>
              </a:rPr>
              <a:t>Energetic tracks have high positive correlation with Loudness (0.76)</a:t>
            </a:r>
          </a:p>
          <a:p>
            <a:pPr marL="285750" indent="-285750" algn="l">
              <a:buFont typeface="Wingdings" panose="05000000000000000000" pitchFamily="2" charset="2"/>
              <a:buChar char="§"/>
            </a:pPr>
            <a:r>
              <a:rPr lang="en-US" sz="1600" b="1" i="0" dirty="0">
                <a:effectLst/>
                <a:latin typeface="Helvetica Neue"/>
              </a:rPr>
              <a:t>Valence and danceability has positive correlation(0.53)</a:t>
            </a:r>
          </a:p>
          <a:p>
            <a:pPr marL="285750" indent="-285750" algn="l">
              <a:buFont typeface="Wingdings" panose="05000000000000000000" pitchFamily="2" charset="2"/>
              <a:buChar char="§"/>
            </a:pPr>
            <a:r>
              <a:rPr lang="en-US" sz="1600" b="1" i="0" dirty="0" err="1">
                <a:effectLst/>
                <a:latin typeface="Helvetica Neue"/>
              </a:rPr>
              <a:t>Acousticness</a:t>
            </a:r>
            <a:r>
              <a:rPr lang="en-US" sz="1600" b="1" i="0" dirty="0">
                <a:effectLst/>
                <a:latin typeface="Helvetica Neue"/>
              </a:rPr>
              <a:t> and Energy have highly negative correlation(-0.72)</a:t>
            </a:r>
          </a:p>
          <a:p>
            <a:pPr marL="285750" indent="-285750" algn="l">
              <a:buFont typeface="Wingdings" panose="05000000000000000000" pitchFamily="2" charset="2"/>
              <a:buChar char="§"/>
            </a:pPr>
            <a:r>
              <a:rPr lang="en-US" sz="1600" b="1" i="0" dirty="0">
                <a:effectLst/>
                <a:latin typeface="Helvetica Neue"/>
              </a:rPr>
              <a:t>Popularity is positively correlated with the year. (0.59)</a:t>
            </a:r>
          </a:p>
          <a:p>
            <a:pPr marL="285750" indent="-285750" algn="l">
              <a:buFont typeface="Wingdings" panose="05000000000000000000" pitchFamily="2" charset="2"/>
              <a:buChar char="§"/>
            </a:pPr>
            <a:r>
              <a:rPr lang="en-US" sz="1600" b="1" i="0" dirty="0" err="1">
                <a:effectLst/>
                <a:latin typeface="Helvetica Neue"/>
              </a:rPr>
              <a:t>Acoustiness</a:t>
            </a:r>
            <a:r>
              <a:rPr lang="en-US" sz="1600" b="1" i="0" dirty="0">
                <a:effectLst/>
                <a:latin typeface="Helvetica Neue"/>
              </a:rPr>
              <a:t> is negatively correlated with popularity, duration, explicit, danceability, energy, key and loudness. Most popular songs today have either electronic or electric instruments in them.</a:t>
            </a:r>
            <a:endParaRPr lang="en-US" b="1" dirty="0"/>
          </a:p>
        </p:txBody>
      </p:sp>
      <p:pic>
        <p:nvPicPr>
          <p:cNvPr id="7" name="Picture 6">
            <a:extLst>
              <a:ext uri="{FF2B5EF4-FFF2-40B4-BE49-F238E27FC236}">
                <a16:creationId xmlns:a16="http://schemas.microsoft.com/office/drawing/2014/main" id="{BA7C02ED-DB3F-4C46-8650-5329A6BD81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58" y="830893"/>
            <a:ext cx="10240768" cy="4064000"/>
          </a:xfrm>
          <a:prstGeom prst="rect">
            <a:avLst/>
          </a:prstGeom>
        </p:spPr>
      </p:pic>
      <p:sp>
        <p:nvSpPr>
          <p:cNvPr id="4" name="TextBox 3">
            <a:extLst>
              <a:ext uri="{FF2B5EF4-FFF2-40B4-BE49-F238E27FC236}">
                <a16:creationId xmlns:a16="http://schemas.microsoft.com/office/drawing/2014/main" id="{C6D4DF66-5AF5-4348-9629-2FC9513EFF65}"/>
              </a:ext>
            </a:extLst>
          </p:cNvPr>
          <p:cNvSpPr txBox="1"/>
          <p:nvPr/>
        </p:nvSpPr>
        <p:spPr>
          <a:xfrm>
            <a:off x="1410316" y="284900"/>
            <a:ext cx="9725322" cy="400110"/>
          </a:xfrm>
          <a:prstGeom prst="rect">
            <a:avLst/>
          </a:prstGeom>
          <a:noFill/>
        </p:spPr>
        <p:txBody>
          <a:bodyPr wrap="square" rtlCol="0">
            <a:spAutoFit/>
          </a:bodyPr>
          <a:lstStyle/>
          <a:p>
            <a:r>
              <a:rPr lang="en-US" sz="1600" b="1" dirty="0">
                <a:solidFill>
                  <a:srgbClr val="00B050"/>
                </a:solidFill>
                <a:latin typeface="Helvetica Neue"/>
              </a:rPr>
              <a:t>			</a:t>
            </a:r>
            <a:r>
              <a:rPr lang="en-US" sz="2000" b="1" dirty="0">
                <a:solidFill>
                  <a:srgbClr val="00B050"/>
                </a:solidFill>
                <a:latin typeface="Arial" panose="020B0604020202020204" pitchFamily="34" charset="0"/>
                <a:cs typeface="Arial" panose="020B0604020202020204" pitchFamily="34" charset="0"/>
              </a:rPr>
              <a:t>Correlation Heatmap of Tracks’ Features</a:t>
            </a:r>
            <a:endParaRPr lang="en-US" sz="20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8580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5813C8-D3D6-461D-A751-653FD2918436}"/>
              </a:ext>
            </a:extLst>
          </p:cNvPr>
          <p:cNvSpPr txBox="1"/>
          <p:nvPr/>
        </p:nvSpPr>
        <p:spPr>
          <a:xfrm>
            <a:off x="1119781" y="5703011"/>
            <a:ext cx="10240768" cy="584775"/>
          </a:xfrm>
          <a:prstGeom prst="rect">
            <a:avLst/>
          </a:prstGeom>
          <a:noFill/>
        </p:spPr>
        <p:txBody>
          <a:bodyPr wrap="square" rtlCol="0">
            <a:spAutoFit/>
          </a:bodyPr>
          <a:lstStyle/>
          <a:p>
            <a:pPr marL="285750" indent="-285750">
              <a:buFont typeface="Wingdings" panose="05000000000000000000" pitchFamily="2" charset="2"/>
              <a:buChar char="§"/>
            </a:pPr>
            <a:r>
              <a:rPr lang="en-US" sz="1600" b="1" i="0" dirty="0">
                <a:effectLst/>
                <a:latin typeface="Arial" panose="020B0604020202020204" pitchFamily="34" charset="0"/>
                <a:cs typeface="Arial" panose="020B0604020202020204" pitchFamily="34" charset="0"/>
              </a:rPr>
              <a:t>In the initial years i. e. 1920, less no. of tracks were released, since then </a:t>
            </a:r>
            <a:r>
              <a:rPr lang="en-US" sz="1600" b="1" dirty="0">
                <a:latin typeface="Arial" panose="020B0604020202020204" pitchFamily="34" charset="0"/>
                <a:cs typeface="Arial" panose="020B0604020202020204" pitchFamily="34" charset="0"/>
              </a:rPr>
              <a:t>the trend increased</a:t>
            </a:r>
            <a:endParaRPr lang="en-US" sz="1600" b="1" i="0" dirty="0">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600" b="1" i="0" dirty="0">
                <a:effectLst/>
                <a:latin typeface="Arial" panose="020B0604020202020204" pitchFamily="34" charset="0"/>
                <a:cs typeface="Arial" panose="020B0604020202020204" pitchFamily="34" charset="0"/>
              </a:rPr>
              <a:t>In the </a:t>
            </a:r>
            <a:r>
              <a:rPr lang="en-US" sz="1600" b="1" dirty="0">
                <a:latin typeface="Arial" panose="020B0604020202020204" pitchFamily="34" charset="0"/>
                <a:cs typeface="Arial" panose="020B0604020202020204" pitchFamily="34" charset="0"/>
              </a:rPr>
              <a:t>year 2020, the most no. of tracks were released.</a:t>
            </a:r>
            <a:endParaRPr lang="en-US"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6038675-AC08-4E91-A621-77852D666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781" y="949471"/>
            <a:ext cx="9010612" cy="4291721"/>
          </a:xfrm>
          <a:prstGeom prst="rect">
            <a:avLst/>
          </a:prstGeom>
        </p:spPr>
      </p:pic>
      <p:sp>
        <p:nvSpPr>
          <p:cNvPr id="6" name="TextBox 5">
            <a:extLst>
              <a:ext uri="{FF2B5EF4-FFF2-40B4-BE49-F238E27FC236}">
                <a16:creationId xmlns:a16="http://schemas.microsoft.com/office/drawing/2014/main" id="{6E9F98BB-0E03-4490-A74A-91B257F55119}"/>
              </a:ext>
            </a:extLst>
          </p:cNvPr>
          <p:cNvSpPr txBox="1"/>
          <p:nvPr/>
        </p:nvSpPr>
        <p:spPr>
          <a:xfrm>
            <a:off x="1410316" y="284900"/>
            <a:ext cx="8720077" cy="400110"/>
          </a:xfrm>
          <a:prstGeom prst="rect">
            <a:avLst/>
          </a:prstGeom>
          <a:noFill/>
        </p:spPr>
        <p:txBody>
          <a:bodyPr wrap="square" rtlCol="0">
            <a:spAutoFit/>
          </a:bodyPr>
          <a:lstStyle/>
          <a:p>
            <a:r>
              <a:rPr lang="en-US" sz="1600" b="1" dirty="0">
                <a:solidFill>
                  <a:srgbClr val="00B050"/>
                </a:solidFill>
                <a:latin typeface="Helvetica Neue"/>
              </a:rPr>
              <a:t>		</a:t>
            </a:r>
            <a:r>
              <a:rPr lang="en-US" sz="2000" b="1" dirty="0">
                <a:solidFill>
                  <a:srgbClr val="00B050"/>
                </a:solidFill>
                <a:latin typeface="Arial" panose="020B0604020202020204" pitchFamily="34" charset="0"/>
                <a:cs typeface="Arial" panose="020B0604020202020204" pitchFamily="34" charset="0"/>
              </a:rPr>
              <a:t>Trend of released tracks over the Years </a:t>
            </a:r>
            <a:endParaRPr lang="en-US" sz="20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376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533478-4915-4AEB-B2E6-8C3778B75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711" y="841074"/>
            <a:ext cx="9433538" cy="4968671"/>
          </a:xfrm>
          <a:prstGeom prst="rect">
            <a:avLst/>
          </a:prstGeom>
        </p:spPr>
      </p:pic>
      <p:sp>
        <p:nvSpPr>
          <p:cNvPr id="6" name="TextBox 5">
            <a:extLst>
              <a:ext uri="{FF2B5EF4-FFF2-40B4-BE49-F238E27FC236}">
                <a16:creationId xmlns:a16="http://schemas.microsoft.com/office/drawing/2014/main" id="{44F78CD9-341E-4BDF-AFEF-71E435A65193}"/>
              </a:ext>
            </a:extLst>
          </p:cNvPr>
          <p:cNvSpPr txBox="1"/>
          <p:nvPr/>
        </p:nvSpPr>
        <p:spPr>
          <a:xfrm>
            <a:off x="865898" y="6016926"/>
            <a:ext cx="10240768" cy="338554"/>
          </a:xfrm>
          <a:prstGeom prst="rect">
            <a:avLst/>
          </a:prstGeom>
          <a:noFill/>
        </p:spPr>
        <p:txBody>
          <a:bodyPr wrap="square" rtlCol="0">
            <a:spAutoFit/>
          </a:bodyPr>
          <a:lstStyle/>
          <a:p>
            <a:r>
              <a:rPr lang="en-US" sz="1600" dirty="0">
                <a:latin typeface="Helvetica Neue"/>
              </a:rPr>
              <a:t> </a:t>
            </a:r>
            <a:r>
              <a:rPr lang="en-US" sz="1600" b="0" i="0" dirty="0">
                <a:effectLst/>
                <a:latin typeface="Arial" panose="020B0604020202020204" pitchFamily="34" charset="0"/>
                <a:cs typeface="Arial" panose="020B0604020202020204" pitchFamily="34" charset="0"/>
              </a:rPr>
              <a:t>Die drei ??? , TKKG Retro –Archiv, Benjamin, Bibi and Lata Mangeshkar lists the top 5 artists on </a:t>
            </a:r>
            <a:r>
              <a:rPr lang="en-US" sz="1600" b="0" i="0" dirty="0" err="1">
                <a:effectLst/>
                <a:latin typeface="Arial" panose="020B0604020202020204" pitchFamily="34" charset="0"/>
                <a:cs typeface="Arial" panose="020B0604020202020204" pitchFamily="34" charset="0"/>
              </a:rPr>
              <a:t>spotify</a:t>
            </a:r>
            <a:r>
              <a:rPr lang="en-US" sz="1600" b="0" i="0" dirty="0">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25EB8B0-976F-4396-9243-71FCC18513D9}"/>
              </a:ext>
            </a:extLst>
          </p:cNvPr>
          <p:cNvSpPr txBox="1"/>
          <p:nvPr/>
        </p:nvSpPr>
        <p:spPr>
          <a:xfrm>
            <a:off x="1410316" y="284900"/>
            <a:ext cx="9151933" cy="400110"/>
          </a:xfrm>
          <a:prstGeom prst="rect">
            <a:avLst/>
          </a:prstGeom>
          <a:noFill/>
        </p:spPr>
        <p:txBody>
          <a:bodyPr wrap="square" rtlCol="0">
            <a:spAutoFit/>
          </a:bodyPr>
          <a:lstStyle/>
          <a:p>
            <a:pPr algn="ctr"/>
            <a:r>
              <a:rPr lang="en-US" sz="1600" b="1" dirty="0">
                <a:solidFill>
                  <a:srgbClr val="00B050"/>
                </a:solidFill>
                <a:latin typeface="Helvetica Neue"/>
              </a:rPr>
              <a:t>			</a:t>
            </a:r>
            <a:r>
              <a:rPr lang="en-US" sz="2000" b="1" dirty="0">
                <a:solidFill>
                  <a:srgbClr val="00B050"/>
                </a:solidFill>
                <a:latin typeface="Arial" panose="020B0604020202020204" pitchFamily="34" charset="0"/>
                <a:cs typeface="Arial" panose="020B0604020202020204" pitchFamily="34" charset="0"/>
              </a:rPr>
              <a:t>Top 20 Popular Artists on Spotify</a:t>
            </a:r>
            <a:endParaRPr lang="en-US" sz="20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548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F78CD9-341E-4BDF-AFEF-71E435A65193}"/>
              </a:ext>
            </a:extLst>
          </p:cNvPr>
          <p:cNvSpPr txBox="1"/>
          <p:nvPr/>
        </p:nvSpPr>
        <p:spPr>
          <a:xfrm>
            <a:off x="1059928" y="5706175"/>
            <a:ext cx="10240768" cy="584775"/>
          </a:xfrm>
          <a:prstGeom prst="rect">
            <a:avLst/>
          </a:prstGeom>
          <a:noFill/>
        </p:spPr>
        <p:txBody>
          <a:bodyPr wrap="square" rtlCol="0">
            <a:spAutoFit/>
          </a:bodyPr>
          <a:lstStyle/>
          <a:p>
            <a:pPr marL="285750" indent="-285750">
              <a:buFont typeface="Wingdings" panose="05000000000000000000" pitchFamily="2" charset="2"/>
              <a:buChar char="§"/>
            </a:pPr>
            <a:r>
              <a:rPr lang="en-US" sz="1600" b="1" i="0" dirty="0">
                <a:effectLst/>
                <a:latin typeface="Arial" panose="020B0604020202020204" pitchFamily="34" charset="0"/>
                <a:cs typeface="Arial" panose="020B0604020202020204" pitchFamily="34" charset="0"/>
              </a:rPr>
              <a:t>Majority tracks were made in the C,G and D keys.</a:t>
            </a:r>
          </a:p>
          <a:p>
            <a:pPr marL="285750" indent="-285750">
              <a:buFont typeface="Wingdings" panose="05000000000000000000" pitchFamily="2" charset="2"/>
              <a:buChar char="§"/>
            </a:pPr>
            <a:r>
              <a:rPr lang="en-US" sz="1600" b="1" dirty="0">
                <a:latin typeface="Arial" panose="020B0604020202020204" pitchFamily="34" charset="0"/>
                <a:cs typeface="Arial" panose="020B0604020202020204" pitchFamily="34" charset="0"/>
              </a:rPr>
              <a:t>Very few tracks have been composed with D# Keys</a:t>
            </a:r>
            <a:endParaRPr lang="en-US"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5C88AA2-0721-461C-85EA-B3C557C37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928" y="997032"/>
            <a:ext cx="9388654" cy="4397121"/>
          </a:xfrm>
          <a:prstGeom prst="rect">
            <a:avLst/>
          </a:prstGeom>
        </p:spPr>
      </p:pic>
      <p:sp>
        <p:nvSpPr>
          <p:cNvPr id="5" name="TextBox 4">
            <a:extLst>
              <a:ext uri="{FF2B5EF4-FFF2-40B4-BE49-F238E27FC236}">
                <a16:creationId xmlns:a16="http://schemas.microsoft.com/office/drawing/2014/main" id="{1E407C7B-3929-4152-A1D8-F1BF88CB17EE}"/>
              </a:ext>
            </a:extLst>
          </p:cNvPr>
          <p:cNvSpPr txBox="1"/>
          <p:nvPr/>
        </p:nvSpPr>
        <p:spPr>
          <a:xfrm>
            <a:off x="1410316" y="284900"/>
            <a:ext cx="7257695" cy="400110"/>
          </a:xfrm>
          <a:prstGeom prst="rect">
            <a:avLst/>
          </a:prstGeom>
          <a:noFill/>
        </p:spPr>
        <p:txBody>
          <a:bodyPr wrap="square" rtlCol="0">
            <a:spAutoFit/>
          </a:bodyPr>
          <a:lstStyle/>
          <a:p>
            <a:pPr algn="ctr"/>
            <a:r>
              <a:rPr lang="en-US" sz="1600" b="1" dirty="0">
                <a:solidFill>
                  <a:srgbClr val="00B050"/>
                </a:solidFill>
                <a:latin typeface="Helvetica Neue"/>
              </a:rPr>
              <a:t>				  </a:t>
            </a:r>
            <a:r>
              <a:rPr lang="en-US" sz="2000" b="1" dirty="0">
                <a:solidFill>
                  <a:srgbClr val="00B050"/>
                </a:solidFill>
                <a:latin typeface="Arial" panose="020B0604020202020204" pitchFamily="34" charset="0"/>
                <a:cs typeface="Arial" panose="020B0604020202020204" pitchFamily="34" charset="0"/>
              </a:rPr>
              <a:t>Frequency</a:t>
            </a:r>
            <a:r>
              <a:rPr lang="en-US" sz="1600" b="1" dirty="0">
                <a:solidFill>
                  <a:srgbClr val="00B050"/>
                </a:solidFill>
                <a:latin typeface="Helvetica Neue"/>
              </a:rPr>
              <a:t> of Keys</a:t>
            </a:r>
            <a:endParaRPr lang="en-US" dirty="0">
              <a:solidFill>
                <a:srgbClr val="00B050"/>
              </a:solidFill>
            </a:endParaRPr>
          </a:p>
        </p:txBody>
      </p:sp>
    </p:spTree>
    <p:extLst>
      <p:ext uri="{BB962C8B-B14F-4D97-AF65-F5344CB8AC3E}">
        <p14:creationId xmlns:p14="http://schemas.microsoft.com/office/powerpoint/2010/main" val="22049470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2926</TotalTime>
  <Words>1206</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Georgia</vt:lpstr>
      <vt:lpstr>Helvetica Neue</vt:lpstr>
      <vt:lpstr>inter-regular</vt:lpstr>
      <vt:lpstr>Roboto</vt:lpstr>
      <vt:lpstr>Wingdings</vt:lpstr>
      <vt:lpstr>Office Theme</vt:lpstr>
      <vt:lpstr>Spotify Tracks Popularity Prediction -Project by Bhakti 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Tracks Popularity Prediction -Project by Bhakti D.</dc:title>
  <dc:creator>Bhakti Deshpande</dc:creator>
  <cp:lastModifiedBy>Bhakti Deshpande</cp:lastModifiedBy>
  <cp:revision>11</cp:revision>
  <dcterms:created xsi:type="dcterms:W3CDTF">2022-03-01T02:50:44Z</dcterms:created>
  <dcterms:modified xsi:type="dcterms:W3CDTF">2022-03-03T21:08:54Z</dcterms:modified>
</cp:coreProperties>
</file>