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81" autoAdjust="0"/>
  </p:normalViewPr>
  <p:slideViewPr>
    <p:cSldViewPr snapToGrid="0">
      <p:cViewPr varScale="1">
        <p:scale>
          <a:sx n="63" d="100"/>
          <a:sy n="63" d="100"/>
        </p:scale>
        <p:origin x="1454" y="3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122F00-BE7C-4641-AAA4-9538A9B25CC8}"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417E61-2A23-4109-94E6-2FCF10E6DC26}" type="slidenum">
              <a:rPr lang="en-IN" smtClean="0"/>
              <a:t>‹#›</a:t>
            </a:fld>
            <a:endParaRPr lang="en-IN"/>
          </a:p>
        </p:txBody>
      </p:sp>
    </p:spTree>
    <p:extLst>
      <p:ext uri="{BB962C8B-B14F-4D97-AF65-F5344CB8AC3E}">
        <p14:creationId xmlns:p14="http://schemas.microsoft.com/office/powerpoint/2010/main" val="1084543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122F00-BE7C-4641-AAA4-9538A9B25CC8}"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417E61-2A23-4109-94E6-2FCF10E6DC26}" type="slidenum">
              <a:rPr lang="en-IN" smtClean="0"/>
              <a:t>‹#›</a:t>
            </a:fld>
            <a:endParaRPr lang="en-IN"/>
          </a:p>
        </p:txBody>
      </p:sp>
    </p:spTree>
    <p:extLst>
      <p:ext uri="{BB962C8B-B14F-4D97-AF65-F5344CB8AC3E}">
        <p14:creationId xmlns:p14="http://schemas.microsoft.com/office/powerpoint/2010/main" val="287511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122F00-BE7C-4641-AAA4-9538A9B25CC8}"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417E61-2A23-4109-94E6-2FCF10E6DC2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04469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122F00-BE7C-4641-AAA4-9538A9B25CC8}"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417E61-2A23-4109-94E6-2FCF10E6DC26}" type="slidenum">
              <a:rPr lang="en-IN" smtClean="0"/>
              <a:t>‹#›</a:t>
            </a:fld>
            <a:endParaRPr lang="en-IN"/>
          </a:p>
        </p:txBody>
      </p:sp>
    </p:spTree>
    <p:extLst>
      <p:ext uri="{BB962C8B-B14F-4D97-AF65-F5344CB8AC3E}">
        <p14:creationId xmlns:p14="http://schemas.microsoft.com/office/powerpoint/2010/main" val="2633680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122F00-BE7C-4641-AAA4-9538A9B25CC8}"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417E61-2A23-4109-94E6-2FCF10E6DC2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98773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122F00-BE7C-4641-AAA4-9538A9B25CC8}"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417E61-2A23-4109-94E6-2FCF10E6DC26}" type="slidenum">
              <a:rPr lang="en-IN" smtClean="0"/>
              <a:t>‹#›</a:t>
            </a:fld>
            <a:endParaRPr lang="en-IN"/>
          </a:p>
        </p:txBody>
      </p:sp>
    </p:spTree>
    <p:extLst>
      <p:ext uri="{BB962C8B-B14F-4D97-AF65-F5344CB8AC3E}">
        <p14:creationId xmlns:p14="http://schemas.microsoft.com/office/powerpoint/2010/main" val="1811723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22F00-BE7C-4641-AAA4-9538A9B25CC8}"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417E61-2A23-4109-94E6-2FCF10E6DC26}" type="slidenum">
              <a:rPr lang="en-IN" smtClean="0"/>
              <a:t>‹#›</a:t>
            </a:fld>
            <a:endParaRPr lang="en-IN"/>
          </a:p>
        </p:txBody>
      </p:sp>
    </p:spTree>
    <p:extLst>
      <p:ext uri="{BB962C8B-B14F-4D97-AF65-F5344CB8AC3E}">
        <p14:creationId xmlns:p14="http://schemas.microsoft.com/office/powerpoint/2010/main" val="38671383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22F00-BE7C-4641-AAA4-9538A9B25CC8}"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417E61-2A23-4109-94E6-2FCF10E6DC26}" type="slidenum">
              <a:rPr lang="en-IN" smtClean="0"/>
              <a:t>‹#›</a:t>
            </a:fld>
            <a:endParaRPr lang="en-IN"/>
          </a:p>
        </p:txBody>
      </p:sp>
    </p:spTree>
    <p:extLst>
      <p:ext uri="{BB962C8B-B14F-4D97-AF65-F5344CB8AC3E}">
        <p14:creationId xmlns:p14="http://schemas.microsoft.com/office/powerpoint/2010/main" val="99061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22F00-BE7C-4641-AAA4-9538A9B25CC8}"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417E61-2A23-4109-94E6-2FCF10E6DC26}" type="slidenum">
              <a:rPr lang="en-IN" smtClean="0"/>
              <a:t>‹#›</a:t>
            </a:fld>
            <a:endParaRPr lang="en-IN"/>
          </a:p>
        </p:txBody>
      </p:sp>
    </p:spTree>
    <p:extLst>
      <p:ext uri="{BB962C8B-B14F-4D97-AF65-F5344CB8AC3E}">
        <p14:creationId xmlns:p14="http://schemas.microsoft.com/office/powerpoint/2010/main" val="3740141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122F00-BE7C-4641-AAA4-9538A9B25CC8}"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417E61-2A23-4109-94E6-2FCF10E6DC26}" type="slidenum">
              <a:rPr lang="en-IN" smtClean="0"/>
              <a:t>‹#›</a:t>
            </a:fld>
            <a:endParaRPr lang="en-IN"/>
          </a:p>
        </p:txBody>
      </p:sp>
    </p:spTree>
    <p:extLst>
      <p:ext uri="{BB962C8B-B14F-4D97-AF65-F5344CB8AC3E}">
        <p14:creationId xmlns:p14="http://schemas.microsoft.com/office/powerpoint/2010/main" val="157088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122F00-BE7C-4641-AAA4-9538A9B25CC8}" type="datetimeFigureOut">
              <a:rPr lang="en-IN" smtClean="0"/>
              <a:t>09-09-2024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417E61-2A23-4109-94E6-2FCF10E6DC26}" type="slidenum">
              <a:rPr lang="en-IN" smtClean="0"/>
              <a:t>‹#›</a:t>
            </a:fld>
            <a:endParaRPr lang="en-IN"/>
          </a:p>
        </p:txBody>
      </p:sp>
    </p:spTree>
    <p:extLst>
      <p:ext uri="{BB962C8B-B14F-4D97-AF65-F5344CB8AC3E}">
        <p14:creationId xmlns:p14="http://schemas.microsoft.com/office/powerpoint/2010/main" val="3441793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122F00-BE7C-4641-AAA4-9538A9B25CC8}" type="datetimeFigureOut">
              <a:rPr lang="en-IN" smtClean="0"/>
              <a:t>09-09-2024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B417E61-2A23-4109-94E6-2FCF10E6DC26}" type="slidenum">
              <a:rPr lang="en-IN" smtClean="0"/>
              <a:t>‹#›</a:t>
            </a:fld>
            <a:endParaRPr lang="en-IN"/>
          </a:p>
        </p:txBody>
      </p:sp>
    </p:spTree>
    <p:extLst>
      <p:ext uri="{BB962C8B-B14F-4D97-AF65-F5344CB8AC3E}">
        <p14:creationId xmlns:p14="http://schemas.microsoft.com/office/powerpoint/2010/main" val="1467319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122F00-BE7C-4641-AAA4-9538A9B25CC8}" type="datetimeFigureOut">
              <a:rPr lang="en-IN" smtClean="0"/>
              <a:t>09-09-2024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417E61-2A23-4109-94E6-2FCF10E6DC26}" type="slidenum">
              <a:rPr lang="en-IN" smtClean="0"/>
              <a:t>‹#›</a:t>
            </a:fld>
            <a:endParaRPr lang="en-IN"/>
          </a:p>
        </p:txBody>
      </p:sp>
    </p:spTree>
    <p:extLst>
      <p:ext uri="{BB962C8B-B14F-4D97-AF65-F5344CB8AC3E}">
        <p14:creationId xmlns:p14="http://schemas.microsoft.com/office/powerpoint/2010/main" val="2730045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22F00-BE7C-4641-AAA4-9538A9B25CC8}" type="datetimeFigureOut">
              <a:rPr lang="en-IN" smtClean="0"/>
              <a:t>09-09-2024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B417E61-2A23-4109-94E6-2FCF10E6DC26}" type="slidenum">
              <a:rPr lang="en-IN" smtClean="0"/>
              <a:t>‹#›</a:t>
            </a:fld>
            <a:endParaRPr lang="en-IN"/>
          </a:p>
        </p:txBody>
      </p:sp>
    </p:spTree>
    <p:extLst>
      <p:ext uri="{BB962C8B-B14F-4D97-AF65-F5344CB8AC3E}">
        <p14:creationId xmlns:p14="http://schemas.microsoft.com/office/powerpoint/2010/main" val="1872262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122F00-BE7C-4641-AAA4-9538A9B25CC8}" type="datetimeFigureOut">
              <a:rPr lang="en-IN" smtClean="0"/>
              <a:t>09-09-2024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417E61-2A23-4109-94E6-2FCF10E6DC26}" type="slidenum">
              <a:rPr lang="en-IN" smtClean="0"/>
              <a:t>‹#›</a:t>
            </a:fld>
            <a:endParaRPr lang="en-IN"/>
          </a:p>
        </p:txBody>
      </p:sp>
    </p:spTree>
    <p:extLst>
      <p:ext uri="{BB962C8B-B14F-4D97-AF65-F5344CB8AC3E}">
        <p14:creationId xmlns:p14="http://schemas.microsoft.com/office/powerpoint/2010/main" val="2790372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122F00-BE7C-4641-AAA4-9538A9B25CC8}" type="datetimeFigureOut">
              <a:rPr lang="en-IN" smtClean="0"/>
              <a:t>09-09-2024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417E61-2A23-4109-94E6-2FCF10E6DC26}" type="slidenum">
              <a:rPr lang="en-IN" smtClean="0"/>
              <a:t>‹#›</a:t>
            </a:fld>
            <a:endParaRPr lang="en-IN"/>
          </a:p>
        </p:txBody>
      </p:sp>
    </p:spTree>
    <p:extLst>
      <p:ext uri="{BB962C8B-B14F-4D97-AF65-F5344CB8AC3E}">
        <p14:creationId xmlns:p14="http://schemas.microsoft.com/office/powerpoint/2010/main" val="2194297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122F00-BE7C-4641-AAA4-9538A9B25CC8}" type="datetimeFigureOut">
              <a:rPr lang="en-IN" smtClean="0"/>
              <a:t>09-09-2024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2B417E61-2A23-4109-94E6-2FCF10E6DC26}" type="slidenum">
              <a:rPr lang="en-IN" smtClean="0"/>
              <a:t>‹#›</a:t>
            </a:fld>
            <a:endParaRPr lang="en-IN"/>
          </a:p>
        </p:txBody>
      </p:sp>
    </p:spTree>
    <p:extLst>
      <p:ext uri="{BB962C8B-B14F-4D97-AF65-F5344CB8AC3E}">
        <p14:creationId xmlns:p14="http://schemas.microsoft.com/office/powerpoint/2010/main" val="3343797676"/>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1.xml" /><Relationship Id="rId4" Type="http://schemas.openxmlformats.org/officeDocument/2006/relationships/image" Target="../media/image3.svg" /></Relationships>
</file>

<file path=ppt/slides/_rels/slide2.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jpg" /><Relationship Id="rId1" Type="http://schemas.openxmlformats.org/officeDocument/2006/relationships/slideLayout" Target="../slideLayouts/slideLayout1.xml" /><Relationship Id="rId5" Type="http://schemas.openxmlformats.org/officeDocument/2006/relationships/image" Target="../media/image7.jpeg" /><Relationship Id="rId4" Type="http://schemas.openxmlformats.org/officeDocument/2006/relationships/image" Target="../media/image6.svg" /></Relationships>
</file>

<file path=ppt/slides/_rels/slide3.xml.rels><?xml version="1.0" encoding="UTF-8" standalone="yes"?>
<Relationships xmlns="http://schemas.openxmlformats.org/package/2006/relationships"><Relationship Id="rId3" Type="http://schemas.openxmlformats.org/officeDocument/2006/relationships/image" Target="../media/image9.svg" /><Relationship Id="rId2" Type="http://schemas.openxmlformats.org/officeDocument/2006/relationships/image" Target="../media/image8.png" /><Relationship Id="rId1" Type="http://schemas.openxmlformats.org/officeDocument/2006/relationships/slideLayout" Target="../slideLayouts/slideLayout1.xml" /><Relationship Id="rId4" Type="http://schemas.openxmlformats.org/officeDocument/2006/relationships/image" Target="../media/image10.jpeg" /></Relationships>
</file>

<file path=ppt/slides/_rels/slide4.xml.rels><?xml version="1.0" encoding="UTF-8" standalone="yes"?>
<Relationships xmlns="http://schemas.openxmlformats.org/package/2006/relationships"><Relationship Id="rId3" Type="http://schemas.openxmlformats.org/officeDocument/2006/relationships/image" Target="../media/image12.svg" /><Relationship Id="rId2" Type="http://schemas.openxmlformats.org/officeDocument/2006/relationships/image" Target="../media/image11.png" /><Relationship Id="rId1" Type="http://schemas.openxmlformats.org/officeDocument/2006/relationships/slideLayout" Target="../slideLayouts/slideLayout1.xml" /><Relationship Id="rId4" Type="http://schemas.openxmlformats.org/officeDocument/2006/relationships/image" Target="../media/image13.jpeg" /></Relationships>
</file>

<file path=ppt/slides/_rels/slide5.xml.rels><?xml version="1.0" encoding="UTF-8" standalone="yes"?>
<Relationships xmlns="http://schemas.openxmlformats.org/package/2006/relationships"><Relationship Id="rId3" Type="http://schemas.openxmlformats.org/officeDocument/2006/relationships/image" Target="../media/image15.svg" /><Relationship Id="rId2" Type="http://schemas.openxmlformats.org/officeDocument/2006/relationships/image" Target="../media/image14.png" /><Relationship Id="rId1" Type="http://schemas.openxmlformats.org/officeDocument/2006/relationships/slideLayout" Target="../slideLayouts/slideLayout1.xml" /><Relationship Id="rId4" Type="http://schemas.openxmlformats.org/officeDocument/2006/relationships/image" Target="../media/image16.jpg" /></Relationships>
</file>

<file path=ppt/slides/_rels/slide6.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image" Target="../media/image17.jpg" /><Relationship Id="rId1" Type="http://schemas.openxmlformats.org/officeDocument/2006/relationships/slideLayout" Target="../slideLayouts/slideLayout1.xml" /><Relationship Id="rId4" Type="http://schemas.openxmlformats.org/officeDocument/2006/relationships/image" Target="../media/image19.sv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DAF0E-188B-47D8-02B3-7812104B15F4}"/>
              </a:ext>
            </a:extLst>
          </p:cNvPr>
          <p:cNvSpPr>
            <a:spLocks noGrp="1"/>
          </p:cNvSpPr>
          <p:nvPr>
            <p:ph type="ctrTitle"/>
          </p:nvPr>
        </p:nvSpPr>
        <p:spPr>
          <a:xfrm>
            <a:off x="1414272" y="99773"/>
            <a:ext cx="9363456" cy="2109214"/>
          </a:xfrm>
        </p:spPr>
        <p:txBody>
          <a:bodyPr>
            <a:noAutofit/>
          </a:bodyPr>
          <a:lstStyle/>
          <a:p>
            <a:pPr algn="ctr"/>
            <a:r>
              <a:rPr lang="en-GB" sz="4400" b="1" dirty="0">
                <a:solidFill>
                  <a:schemeClr val="tx1">
                    <a:lumMod val="95000"/>
                    <a:lumOff val="5000"/>
                  </a:schemeClr>
                </a:solidFill>
                <a:latin typeface="Bodoni MT" panose="02070603080606020203" pitchFamily="18" charset="0"/>
              </a:rPr>
              <a:t>SMART INDIA HACKATHON (SIH)</a:t>
            </a:r>
            <a:br>
              <a:rPr lang="en-GB" sz="3600" b="1" dirty="0">
                <a:solidFill>
                  <a:schemeClr val="tx1">
                    <a:lumMod val="95000"/>
                    <a:lumOff val="5000"/>
                  </a:schemeClr>
                </a:solidFill>
                <a:latin typeface="Bodoni MT" panose="02070603080606020203" pitchFamily="18" charset="0"/>
              </a:rPr>
            </a:br>
            <a:r>
              <a:rPr lang="en-US" sz="3600" b="1" dirty="0">
                <a:solidFill>
                  <a:schemeClr val="tx1">
                    <a:lumMod val="95000"/>
                    <a:lumOff val="5000"/>
                  </a:schemeClr>
                </a:solidFill>
                <a:latin typeface="Bodoni MT" panose="02070603080606020203" pitchFamily="18" charset="0"/>
              </a:rPr>
              <a:t>Automatic Road Extraction and alert generation for new roads</a:t>
            </a:r>
            <a:endParaRPr lang="en-IN" sz="3600" b="1" dirty="0">
              <a:solidFill>
                <a:schemeClr val="tx1">
                  <a:lumMod val="95000"/>
                  <a:lumOff val="5000"/>
                </a:schemeClr>
              </a:solidFill>
              <a:latin typeface="Bodoni MT" panose="02070603080606020203" pitchFamily="18" charset="0"/>
            </a:endParaRPr>
          </a:p>
        </p:txBody>
      </p:sp>
      <p:sp>
        <p:nvSpPr>
          <p:cNvPr id="3" name="Subtitle 2">
            <a:extLst>
              <a:ext uri="{FF2B5EF4-FFF2-40B4-BE49-F238E27FC236}">
                <a16:creationId xmlns:a16="http://schemas.microsoft.com/office/drawing/2014/main" id="{2BDF3806-F144-60FC-3006-9B83B3A222F6}"/>
              </a:ext>
            </a:extLst>
          </p:cNvPr>
          <p:cNvSpPr>
            <a:spLocks noGrp="1"/>
          </p:cNvSpPr>
          <p:nvPr>
            <p:ph type="subTitle" idx="1"/>
          </p:nvPr>
        </p:nvSpPr>
        <p:spPr>
          <a:xfrm>
            <a:off x="426720" y="2536030"/>
            <a:ext cx="11521440" cy="4090319"/>
          </a:xfrm>
        </p:spPr>
        <p:txBody>
          <a:bodyPr>
            <a:normAutofit/>
          </a:bodyPr>
          <a:lstStyle/>
          <a:p>
            <a:pPr marL="742950" indent="-742950" algn="l">
              <a:buClr>
                <a:schemeClr val="accent4">
                  <a:lumMod val="50000"/>
                </a:schemeClr>
              </a:buClr>
              <a:buSzPct val="106000"/>
              <a:buFont typeface="Wingdings" panose="05000000000000000000" pitchFamily="2" charset="2"/>
              <a:buChar char="v"/>
            </a:pPr>
            <a:r>
              <a:rPr lang="en-US" sz="2800" b="1" dirty="0">
                <a:solidFill>
                  <a:schemeClr val="tx1">
                    <a:lumMod val="95000"/>
                    <a:lumOff val="5000"/>
                  </a:schemeClr>
                </a:solidFill>
                <a:latin typeface="ADLaM Display" panose="02000000000000000000" pitchFamily="2" charset="0"/>
                <a:ea typeface="ADLaM Display" panose="02000000000000000000" pitchFamily="2" charset="0"/>
              </a:rPr>
              <a:t>Problem Statement ID  -  1564</a:t>
            </a:r>
          </a:p>
          <a:p>
            <a:pPr marL="742950" indent="-742950" algn="l">
              <a:buClr>
                <a:schemeClr val="accent4">
                  <a:lumMod val="50000"/>
                </a:schemeClr>
              </a:buClr>
              <a:buSzPct val="106000"/>
              <a:buFont typeface="Wingdings" panose="05000000000000000000" pitchFamily="2" charset="2"/>
              <a:buChar char="v"/>
            </a:pPr>
            <a:r>
              <a:rPr lang="en-US" sz="2800" b="1" dirty="0">
                <a:solidFill>
                  <a:schemeClr val="tx1">
                    <a:lumMod val="95000"/>
                    <a:lumOff val="5000"/>
                  </a:schemeClr>
                </a:solidFill>
                <a:latin typeface="ADLaM Display" panose="02000000000000000000" pitchFamily="2" charset="0"/>
                <a:ea typeface="ADLaM Display" panose="02000000000000000000" pitchFamily="2" charset="0"/>
              </a:rPr>
              <a:t>Theme  -  Space Technology</a:t>
            </a:r>
          </a:p>
          <a:p>
            <a:pPr marL="742950" indent="-742950" algn="l">
              <a:buClr>
                <a:schemeClr val="accent4">
                  <a:lumMod val="50000"/>
                </a:schemeClr>
              </a:buClr>
              <a:buSzPct val="106000"/>
              <a:buFont typeface="Wingdings" panose="05000000000000000000" pitchFamily="2" charset="2"/>
              <a:buChar char="v"/>
            </a:pPr>
            <a:r>
              <a:rPr lang="en-US" sz="2800" b="1" dirty="0">
                <a:solidFill>
                  <a:schemeClr val="tx1">
                    <a:lumMod val="95000"/>
                    <a:lumOff val="5000"/>
                  </a:schemeClr>
                </a:solidFill>
                <a:latin typeface="ADLaM Display" panose="02000000000000000000" pitchFamily="2" charset="0"/>
                <a:ea typeface="ADLaM Display" panose="02000000000000000000" pitchFamily="2" charset="0"/>
              </a:rPr>
              <a:t>PS Category  -  Hardware</a:t>
            </a:r>
          </a:p>
          <a:p>
            <a:pPr marL="742950" indent="-742950" algn="l">
              <a:buClr>
                <a:schemeClr val="accent4">
                  <a:lumMod val="50000"/>
                </a:schemeClr>
              </a:buClr>
              <a:buSzPct val="106000"/>
              <a:buFont typeface="Wingdings" panose="05000000000000000000" pitchFamily="2" charset="2"/>
              <a:buChar char="v"/>
            </a:pPr>
            <a:r>
              <a:rPr lang="en-US" sz="2800" b="1" dirty="0">
                <a:solidFill>
                  <a:schemeClr val="tx1">
                    <a:lumMod val="95000"/>
                    <a:lumOff val="5000"/>
                  </a:schemeClr>
                </a:solidFill>
                <a:latin typeface="ADLaM Display" panose="02000000000000000000" pitchFamily="2" charset="0"/>
                <a:ea typeface="ADLaM Display" panose="02000000000000000000" pitchFamily="2" charset="0"/>
              </a:rPr>
              <a:t>Team ID   -   </a:t>
            </a:r>
          </a:p>
          <a:p>
            <a:pPr marL="742950" indent="-742950" algn="l">
              <a:buClr>
                <a:schemeClr val="accent4">
                  <a:lumMod val="50000"/>
                </a:schemeClr>
              </a:buClr>
              <a:buSzPct val="106000"/>
              <a:buFont typeface="Wingdings" panose="05000000000000000000" pitchFamily="2" charset="2"/>
              <a:buChar char="v"/>
            </a:pPr>
            <a:r>
              <a:rPr lang="en-US" sz="2800" b="1" dirty="0">
                <a:solidFill>
                  <a:schemeClr val="tx1">
                    <a:lumMod val="95000"/>
                    <a:lumOff val="5000"/>
                  </a:schemeClr>
                </a:solidFill>
                <a:latin typeface="ADLaM Display" panose="02000000000000000000" pitchFamily="2" charset="0"/>
                <a:ea typeface="ADLaM Display" panose="02000000000000000000" pitchFamily="2" charset="0"/>
              </a:rPr>
              <a:t>Team Name </a:t>
            </a:r>
            <a:r>
              <a:rPr lang="en-US" sz="2800" dirty="0">
                <a:solidFill>
                  <a:schemeClr val="tx1">
                    <a:lumMod val="95000"/>
                    <a:lumOff val="5000"/>
                  </a:schemeClr>
                </a:solidFill>
                <a:latin typeface="ADLaM Display" panose="02000000000000000000" pitchFamily="2" charset="0"/>
                <a:ea typeface="ADLaM Display" panose="02000000000000000000" pitchFamily="2" charset="0"/>
              </a:rPr>
              <a:t> </a:t>
            </a:r>
            <a:r>
              <a:rPr lang="en-US" sz="3600" dirty="0">
                <a:latin typeface="Cambria" panose="02040503050406030204" pitchFamily="18" charset="0"/>
                <a:ea typeface="Cambria" panose="02040503050406030204" pitchFamily="18" charset="0"/>
              </a:rPr>
              <a:t>-  </a:t>
            </a:r>
            <a:r>
              <a:rPr lang="en-US" sz="3600" dirty="0">
                <a:solidFill>
                  <a:schemeClr val="tx1">
                    <a:lumMod val="95000"/>
                    <a:lumOff val="5000"/>
                  </a:schemeClr>
                </a:solidFill>
                <a:latin typeface="Franklin Gothic Demi" panose="020B0703020102020204" pitchFamily="34" charset="0"/>
                <a:ea typeface="Cambria" panose="02040503050406030204" pitchFamily="18" charset="0"/>
              </a:rPr>
              <a:t>Spark Squad</a:t>
            </a:r>
            <a:endParaRPr lang="en-IN" sz="3600" dirty="0">
              <a:latin typeface="Cambria" panose="02040503050406030204" pitchFamily="18" charset="0"/>
              <a:ea typeface="Cambria" panose="02040503050406030204" pitchFamily="18" charset="0"/>
            </a:endParaRPr>
          </a:p>
        </p:txBody>
      </p:sp>
      <p:pic>
        <p:nvPicPr>
          <p:cNvPr id="9" name="Picture 8">
            <a:extLst>
              <a:ext uri="{FF2B5EF4-FFF2-40B4-BE49-F238E27FC236}">
                <a16:creationId xmlns:a16="http://schemas.microsoft.com/office/drawing/2014/main" id="{75764C18-C3C1-B05A-2EF7-4349602887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3680" y="3429000"/>
            <a:ext cx="5608320" cy="3429000"/>
          </a:xfrm>
          <a:prstGeom prst="rect">
            <a:avLst/>
          </a:prstGeom>
          <a:effectLst/>
        </p:spPr>
      </p:pic>
      <p:pic>
        <p:nvPicPr>
          <p:cNvPr id="12" name="Graphic 11" descr="Rocket with solid fill">
            <a:extLst>
              <a:ext uri="{FF2B5EF4-FFF2-40B4-BE49-F238E27FC236}">
                <a16:creationId xmlns:a16="http://schemas.microsoft.com/office/drawing/2014/main" id="{EA617AD9-AC1B-77B9-0846-9B476E02FB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10458447" y="99773"/>
            <a:ext cx="1346835" cy="1346835"/>
          </a:xfrm>
          <a:prstGeom prst="rect">
            <a:avLst/>
          </a:prstGeom>
        </p:spPr>
      </p:pic>
    </p:spTree>
    <p:extLst>
      <p:ext uri="{BB962C8B-B14F-4D97-AF65-F5344CB8AC3E}">
        <p14:creationId xmlns:p14="http://schemas.microsoft.com/office/powerpoint/2010/main" val="1690261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D263D-1E0D-4443-A546-36FF008071B3}"/>
              </a:ext>
            </a:extLst>
          </p:cNvPr>
          <p:cNvSpPr>
            <a:spLocks noGrp="1"/>
          </p:cNvSpPr>
          <p:nvPr>
            <p:ph type="ctrTitle"/>
          </p:nvPr>
        </p:nvSpPr>
        <p:spPr>
          <a:xfrm>
            <a:off x="1507067" y="-823151"/>
            <a:ext cx="7766936" cy="1646302"/>
          </a:xfrm>
        </p:spPr>
        <p:txBody>
          <a:bodyPr/>
          <a:lstStyle/>
          <a:p>
            <a:pPr algn="ctr"/>
            <a:r>
              <a:rPr lang="en-US" b="1" dirty="0">
                <a:solidFill>
                  <a:schemeClr val="tx1">
                    <a:lumMod val="95000"/>
                    <a:lumOff val="5000"/>
                  </a:schemeClr>
                </a:solidFill>
                <a:latin typeface="Bodoni MT" panose="02070603080606020203" pitchFamily="18" charset="0"/>
              </a:rPr>
              <a:t>Automatic Road Detection</a:t>
            </a:r>
            <a:endParaRPr lang="en-IN" b="1" dirty="0">
              <a:solidFill>
                <a:schemeClr val="tx1">
                  <a:lumMod val="95000"/>
                  <a:lumOff val="5000"/>
                </a:schemeClr>
              </a:solidFill>
              <a:latin typeface="Bodoni MT" panose="02070603080606020203" pitchFamily="18" charset="0"/>
            </a:endParaRPr>
          </a:p>
        </p:txBody>
      </p:sp>
      <p:sp>
        <p:nvSpPr>
          <p:cNvPr id="3" name="Subtitle 2">
            <a:extLst>
              <a:ext uri="{FF2B5EF4-FFF2-40B4-BE49-F238E27FC236}">
                <a16:creationId xmlns:a16="http://schemas.microsoft.com/office/drawing/2014/main" id="{ADE28F8F-7612-A5E3-3A54-B5CD391A3B53}"/>
              </a:ext>
            </a:extLst>
          </p:cNvPr>
          <p:cNvSpPr>
            <a:spLocks noGrp="1"/>
          </p:cNvSpPr>
          <p:nvPr>
            <p:ph type="subTitle" idx="1"/>
          </p:nvPr>
        </p:nvSpPr>
        <p:spPr>
          <a:xfrm>
            <a:off x="707136" y="823152"/>
            <a:ext cx="9119616" cy="6034848"/>
          </a:xfrm>
        </p:spPr>
        <p:txBody>
          <a:bodyPr>
            <a:noAutofit/>
          </a:bodyPr>
          <a:lstStyle/>
          <a:p>
            <a:pPr marL="457200" indent="-457200" algn="thaiDist">
              <a:buClr>
                <a:schemeClr val="accent4">
                  <a:lumMod val="50000"/>
                </a:schemeClr>
              </a:buClr>
              <a:buFont typeface="Wingdings" panose="05000000000000000000" pitchFamily="2" charset="2"/>
              <a:buChar char="v"/>
            </a:pPr>
            <a:r>
              <a:rPr lang="en-US" sz="2200" dirty="0">
                <a:solidFill>
                  <a:schemeClr val="tx1">
                    <a:lumMod val="95000"/>
                    <a:lumOff val="5000"/>
                  </a:schemeClr>
                </a:solidFill>
                <a:latin typeface="Abadi" panose="020B0604020104020204" pitchFamily="34" charset="0"/>
              </a:rPr>
              <a:t>Automatic Road Detection is particularly employed in the city Planning, Cartography and to revise already detected roads in Geography information System Environment.</a:t>
            </a:r>
          </a:p>
          <a:p>
            <a:pPr marL="342900" indent="-342900" algn="l">
              <a:buClr>
                <a:schemeClr val="accent4">
                  <a:lumMod val="50000"/>
                </a:schemeClr>
              </a:buClr>
              <a:buFont typeface="Wingdings" panose="05000000000000000000" pitchFamily="2" charset="2"/>
              <a:buChar char="v"/>
            </a:pPr>
            <a:r>
              <a:rPr lang="en-US" sz="2200" dirty="0">
                <a:solidFill>
                  <a:schemeClr val="tx1">
                    <a:lumMod val="95000"/>
                    <a:lumOff val="5000"/>
                  </a:schemeClr>
                </a:solidFill>
                <a:latin typeface="Abadi" panose="020B0604020104020204" pitchFamily="34" charset="0"/>
              </a:rPr>
              <a:t>One unique thing it is the objective of road feature extraction method is providing a binary mask in wh</a:t>
            </a:r>
            <a:r>
              <a:rPr lang="en-GB" sz="2200" dirty="0">
                <a:solidFill>
                  <a:schemeClr val="tx1">
                    <a:lumMod val="95000"/>
                    <a:lumOff val="5000"/>
                  </a:schemeClr>
                </a:solidFill>
                <a:latin typeface="Abadi" panose="020B0604020104020204" pitchFamily="34" charset="0"/>
              </a:rPr>
              <a:t>ich true pixels represents road regions and false pixels indicate non-road regions.</a:t>
            </a:r>
          </a:p>
          <a:p>
            <a:pPr marL="342900" indent="-342900" algn="l">
              <a:buClr>
                <a:schemeClr val="accent4">
                  <a:lumMod val="50000"/>
                </a:schemeClr>
              </a:buClr>
              <a:buFont typeface="Wingdings" panose="05000000000000000000" pitchFamily="2" charset="2"/>
              <a:buChar char="v"/>
            </a:pPr>
            <a:r>
              <a:rPr lang="en-GB" sz="2200" dirty="0">
                <a:solidFill>
                  <a:schemeClr val="tx1">
                    <a:lumMod val="95000"/>
                    <a:lumOff val="5000"/>
                  </a:schemeClr>
                </a:solidFill>
                <a:latin typeface="Abadi" panose="020B0604020104020204" pitchFamily="34" charset="0"/>
              </a:rPr>
              <a:t>Automatic Road feature from high Resolution satellite image is required to detect the road network in a robust area.</a:t>
            </a:r>
            <a:endParaRPr lang="en-US" sz="2200" dirty="0">
              <a:solidFill>
                <a:schemeClr val="tx1">
                  <a:lumMod val="95000"/>
                  <a:lumOff val="5000"/>
                </a:schemeClr>
              </a:solidFill>
              <a:latin typeface="Abadi" panose="020B0604020104020204" pitchFamily="34" charset="0"/>
            </a:endParaRPr>
          </a:p>
        </p:txBody>
      </p:sp>
      <p:pic>
        <p:nvPicPr>
          <p:cNvPr id="5" name="Picture 4">
            <a:extLst>
              <a:ext uri="{FF2B5EF4-FFF2-40B4-BE49-F238E27FC236}">
                <a16:creationId xmlns:a16="http://schemas.microsoft.com/office/drawing/2014/main" id="{12D88070-0EA3-A85B-F3E1-5F49A55F97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9023" y="3840576"/>
            <a:ext cx="5437633" cy="2933014"/>
          </a:xfrm>
          <a:prstGeom prst="rect">
            <a:avLst/>
          </a:prstGeom>
        </p:spPr>
      </p:pic>
      <p:pic>
        <p:nvPicPr>
          <p:cNvPr id="7" name="Graphic 6" descr="Send with solid fill">
            <a:extLst>
              <a:ext uri="{FF2B5EF4-FFF2-40B4-BE49-F238E27FC236}">
                <a16:creationId xmlns:a16="http://schemas.microsoft.com/office/drawing/2014/main" id="{06BCE807-94E2-E7CE-8E87-F179A85103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73934" y="188976"/>
            <a:ext cx="1910802" cy="1773936"/>
          </a:xfrm>
          <a:prstGeom prst="rect">
            <a:avLst/>
          </a:prstGeom>
        </p:spPr>
      </p:pic>
      <p:pic>
        <p:nvPicPr>
          <p:cNvPr id="4" name="Picture 3">
            <a:extLst>
              <a:ext uri="{FF2B5EF4-FFF2-40B4-BE49-F238E27FC236}">
                <a16:creationId xmlns:a16="http://schemas.microsoft.com/office/drawing/2014/main" id="{E10F2D43-5636-D7BA-DF9E-4F14A4BD15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958" y="3865390"/>
            <a:ext cx="4966161" cy="2992609"/>
          </a:xfrm>
          <a:prstGeom prst="rect">
            <a:avLst/>
          </a:prstGeom>
        </p:spPr>
      </p:pic>
    </p:spTree>
    <p:extLst>
      <p:ext uri="{BB962C8B-B14F-4D97-AF65-F5344CB8AC3E}">
        <p14:creationId xmlns:p14="http://schemas.microsoft.com/office/powerpoint/2010/main" val="1069893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E8837-AB6E-F9E4-854E-D3438A8BC93F}"/>
              </a:ext>
            </a:extLst>
          </p:cNvPr>
          <p:cNvSpPr>
            <a:spLocks noGrp="1"/>
          </p:cNvSpPr>
          <p:nvPr>
            <p:ph type="ctrTitle"/>
          </p:nvPr>
        </p:nvSpPr>
        <p:spPr>
          <a:xfrm>
            <a:off x="2548128" y="-12193"/>
            <a:ext cx="6725875" cy="1119474"/>
          </a:xfrm>
        </p:spPr>
        <p:txBody>
          <a:bodyPr/>
          <a:lstStyle/>
          <a:p>
            <a:pPr algn="l"/>
            <a:r>
              <a:rPr lang="en-US" sz="4800" b="1" dirty="0">
                <a:solidFill>
                  <a:schemeClr val="tx1">
                    <a:lumMod val="95000"/>
                    <a:lumOff val="5000"/>
                  </a:schemeClr>
                </a:solidFill>
                <a:latin typeface="Bodoni MT" panose="02070603080606020203" pitchFamily="18" charset="0"/>
              </a:rPr>
              <a:t>Technical Approach</a:t>
            </a:r>
            <a:endParaRPr lang="en-IN" sz="4800" b="1" dirty="0">
              <a:solidFill>
                <a:schemeClr val="tx1">
                  <a:lumMod val="95000"/>
                  <a:lumOff val="5000"/>
                </a:schemeClr>
              </a:solidFill>
              <a:latin typeface="Bodoni MT" panose="02070603080606020203" pitchFamily="18" charset="0"/>
            </a:endParaRPr>
          </a:p>
        </p:txBody>
      </p:sp>
      <p:sp>
        <p:nvSpPr>
          <p:cNvPr id="3" name="Subtitle 2">
            <a:extLst>
              <a:ext uri="{FF2B5EF4-FFF2-40B4-BE49-F238E27FC236}">
                <a16:creationId xmlns:a16="http://schemas.microsoft.com/office/drawing/2014/main" id="{1A83CF2F-A6FD-3888-9E13-2AD66A084367}"/>
              </a:ext>
            </a:extLst>
          </p:cNvPr>
          <p:cNvSpPr>
            <a:spLocks noGrp="1"/>
          </p:cNvSpPr>
          <p:nvPr>
            <p:ph type="subTitle" idx="1"/>
          </p:nvPr>
        </p:nvSpPr>
        <p:spPr>
          <a:xfrm>
            <a:off x="829057" y="1597152"/>
            <a:ext cx="6243256" cy="5046535"/>
          </a:xfrm>
        </p:spPr>
        <p:txBody>
          <a:bodyPr>
            <a:noAutofit/>
          </a:bodyPr>
          <a:lstStyle/>
          <a:p>
            <a:pPr marL="342900" indent="-342900" algn="l">
              <a:buClr>
                <a:schemeClr val="accent4">
                  <a:lumMod val="50000"/>
                </a:schemeClr>
              </a:buClr>
              <a:buFont typeface="Wingdings" panose="05000000000000000000" pitchFamily="2" charset="2"/>
              <a:buChar char="v"/>
            </a:pPr>
            <a:r>
              <a:rPr lang="en-US" sz="2000" dirty="0">
                <a:solidFill>
                  <a:schemeClr val="tx1">
                    <a:lumMod val="95000"/>
                    <a:lumOff val="5000"/>
                  </a:schemeClr>
                </a:solidFill>
                <a:latin typeface="Abadi" panose="020B0604020104020204" pitchFamily="34" charset="0"/>
                <a:ea typeface="Cambria" panose="02040503050406030204" pitchFamily="18" charset="0"/>
              </a:rPr>
              <a:t>One of the technologies used in Automatic Road Detection is LiDAR( Light Detection and Ranging)</a:t>
            </a:r>
            <a:endParaRPr lang="en-IN" sz="2000" dirty="0">
              <a:solidFill>
                <a:schemeClr val="tx1">
                  <a:lumMod val="95000"/>
                  <a:lumOff val="5000"/>
                </a:schemeClr>
              </a:solidFill>
              <a:latin typeface="Abadi" panose="020B0604020104020204" pitchFamily="34" charset="0"/>
              <a:ea typeface="Cambria" panose="02040503050406030204" pitchFamily="18" charset="0"/>
            </a:endParaRPr>
          </a:p>
          <a:p>
            <a:pPr marL="342900" indent="-342900" algn="l">
              <a:buClr>
                <a:schemeClr val="accent4">
                  <a:lumMod val="50000"/>
                </a:schemeClr>
              </a:buClr>
              <a:buFont typeface="Wingdings" panose="05000000000000000000" pitchFamily="2" charset="2"/>
              <a:buChar char="v"/>
            </a:pPr>
            <a:r>
              <a:rPr lang="en-US" sz="2000" dirty="0">
                <a:solidFill>
                  <a:schemeClr val="tx1">
                    <a:lumMod val="95000"/>
                    <a:lumOff val="5000"/>
                  </a:schemeClr>
                </a:solidFill>
                <a:latin typeface="Abadi" panose="020B0604020104020204" pitchFamily="34" charset="0"/>
                <a:ea typeface="Cambria" panose="02040503050406030204" pitchFamily="18" charset="0"/>
              </a:rPr>
              <a:t>LiDAR is an active sensing technique that uses light pulses to record a point cloud.</a:t>
            </a:r>
          </a:p>
          <a:p>
            <a:pPr marL="342900" indent="-342900" algn="l">
              <a:buClr>
                <a:schemeClr val="accent4">
                  <a:lumMod val="50000"/>
                </a:schemeClr>
              </a:buClr>
              <a:buFont typeface="Wingdings" panose="05000000000000000000" pitchFamily="2" charset="2"/>
              <a:buChar char="v"/>
            </a:pPr>
            <a:r>
              <a:rPr lang="en-US" sz="2000" dirty="0">
                <a:solidFill>
                  <a:schemeClr val="tx1">
                    <a:lumMod val="95000"/>
                    <a:lumOff val="5000"/>
                  </a:schemeClr>
                </a:solidFill>
                <a:latin typeface="Abadi" panose="020B0604020104020204" pitchFamily="34" charset="0"/>
                <a:ea typeface="Cambria" panose="02040503050406030204" pitchFamily="18" charset="0"/>
              </a:rPr>
              <a:t>For each point accurate 3d coordinates among other information are provided like elevation information help to identify roads</a:t>
            </a:r>
            <a:endParaRPr lang="en-GB" sz="2000" dirty="0">
              <a:solidFill>
                <a:schemeClr val="tx1">
                  <a:lumMod val="95000"/>
                  <a:lumOff val="5000"/>
                </a:schemeClr>
              </a:solidFill>
              <a:latin typeface="Abadi" panose="020B0604020104020204" pitchFamily="34" charset="0"/>
              <a:ea typeface="Cambria" panose="02040503050406030204" pitchFamily="18" charset="0"/>
            </a:endParaRPr>
          </a:p>
          <a:p>
            <a:pPr marL="342900" indent="-342900" algn="l">
              <a:buClr>
                <a:schemeClr val="accent4">
                  <a:lumMod val="50000"/>
                </a:schemeClr>
              </a:buClr>
              <a:buFont typeface="Wingdings" panose="05000000000000000000" pitchFamily="2" charset="2"/>
              <a:buChar char="v"/>
            </a:pPr>
            <a:r>
              <a:rPr lang="en-GB" sz="2000" dirty="0">
                <a:solidFill>
                  <a:schemeClr val="tx1">
                    <a:lumMod val="95000"/>
                    <a:lumOff val="5000"/>
                  </a:schemeClr>
                </a:solidFill>
                <a:latin typeface="Abadi" panose="020B0604020104020204" pitchFamily="34" charset="0"/>
                <a:ea typeface="Cambria" panose="02040503050406030204" pitchFamily="18" charset="0"/>
              </a:rPr>
              <a:t>Some other Technical approaches are Remote Sensing, Computer Vision, Image Processing, Data Fusion, Object-Based Image Analysis(OBIA), Artificial Intelligence(AI).</a:t>
            </a:r>
          </a:p>
          <a:p>
            <a:pPr marL="342900" indent="-342900" algn="l">
              <a:buClr>
                <a:schemeClr val="accent4">
                  <a:lumMod val="50000"/>
                </a:schemeClr>
              </a:buClr>
              <a:buFont typeface="Wingdings" panose="05000000000000000000" pitchFamily="2" charset="2"/>
              <a:buChar char="v"/>
            </a:pPr>
            <a:r>
              <a:rPr lang="en-GB" sz="2000" dirty="0">
                <a:solidFill>
                  <a:schemeClr val="tx1">
                    <a:lumMod val="95000"/>
                    <a:lumOff val="5000"/>
                  </a:schemeClr>
                </a:solidFill>
                <a:latin typeface="Abadi" panose="020B0604020104020204" pitchFamily="34" charset="0"/>
                <a:ea typeface="Cambria" panose="02040503050406030204" pitchFamily="18" charset="0"/>
              </a:rPr>
              <a:t>LiDAR consists of Laser, Scanner, Receiver, GPS, Processor, Power Supply.</a:t>
            </a:r>
            <a:endParaRPr lang="en-US" sz="2000" dirty="0">
              <a:solidFill>
                <a:schemeClr val="tx1">
                  <a:lumMod val="95000"/>
                  <a:lumOff val="5000"/>
                </a:schemeClr>
              </a:solidFill>
              <a:latin typeface="Abadi" panose="020B0604020104020204" pitchFamily="34" charset="0"/>
              <a:ea typeface="Cambria" panose="02040503050406030204" pitchFamily="18" charset="0"/>
            </a:endParaRPr>
          </a:p>
        </p:txBody>
      </p:sp>
      <p:pic>
        <p:nvPicPr>
          <p:cNvPr id="5" name="Graphic 4" descr="Hummingbird with solid fill">
            <a:extLst>
              <a:ext uri="{FF2B5EF4-FFF2-40B4-BE49-F238E27FC236}">
                <a16:creationId xmlns:a16="http://schemas.microsoft.com/office/drawing/2014/main" id="{36142610-3095-8EF2-0FE1-82892D28CF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76688" y="-12192"/>
            <a:ext cx="2115312" cy="2182368"/>
          </a:xfrm>
          <a:prstGeom prst="rect">
            <a:avLst/>
          </a:prstGeom>
        </p:spPr>
      </p:pic>
      <p:pic>
        <p:nvPicPr>
          <p:cNvPr id="4" name="Picture 3">
            <a:extLst>
              <a:ext uri="{FF2B5EF4-FFF2-40B4-BE49-F238E27FC236}">
                <a16:creationId xmlns:a16="http://schemas.microsoft.com/office/drawing/2014/main" id="{895B1BF7-047A-F1E5-34F0-7303A79A24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3280" y="2661047"/>
            <a:ext cx="4998720" cy="4196953"/>
          </a:xfrm>
          <a:prstGeom prst="rect">
            <a:avLst/>
          </a:prstGeom>
        </p:spPr>
      </p:pic>
    </p:spTree>
    <p:extLst>
      <p:ext uri="{BB962C8B-B14F-4D97-AF65-F5344CB8AC3E}">
        <p14:creationId xmlns:p14="http://schemas.microsoft.com/office/powerpoint/2010/main" val="1894662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2AD94-C1F2-E9A9-47F2-2E5FA2A73466}"/>
              </a:ext>
            </a:extLst>
          </p:cNvPr>
          <p:cNvSpPr>
            <a:spLocks noGrp="1"/>
          </p:cNvSpPr>
          <p:nvPr>
            <p:ph type="ctrTitle"/>
          </p:nvPr>
        </p:nvSpPr>
        <p:spPr>
          <a:xfrm>
            <a:off x="2260860" y="-97639"/>
            <a:ext cx="8066995" cy="585216"/>
          </a:xfrm>
        </p:spPr>
        <p:txBody>
          <a:bodyPr/>
          <a:lstStyle/>
          <a:p>
            <a:pPr algn="l"/>
            <a:r>
              <a:rPr lang="en-US" sz="1800" b="1" dirty="0">
                <a:solidFill>
                  <a:schemeClr val="tx1">
                    <a:lumMod val="95000"/>
                    <a:lumOff val="5000"/>
                  </a:schemeClr>
                </a:solidFill>
              </a:rPr>
              <a:t>The below flowchart is the methodology &amp; process for implementation</a:t>
            </a:r>
            <a:endParaRPr lang="en-IN" sz="1800" b="1" dirty="0">
              <a:solidFill>
                <a:schemeClr val="tx1">
                  <a:lumMod val="95000"/>
                  <a:lumOff val="5000"/>
                </a:schemeClr>
              </a:solidFill>
            </a:endParaRPr>
          </a:p>
        </p:txBody>
      </p:sp>
      <p:sp>
        <p:nvSpPr>
          <p:cNvPr id="3" name="Subtitle 2">
            <a:extLst>
              <a:ext uri="{FF2B5EF4-FFF2-40B4-BE49-F238E27FC236}">
                <a16:creationId xmlns:a16="http://schemas.microsoft.com/office/drawing/2014/main" id="{1C73DA7E-B5B1-2894-1325-E73BE4E8EB0F}"/>
              </a:ext>
            </a:extLst>
          </p:cNvPr>
          <p:cNvSpPr>
            <a:spLocks noGrp="1"/>
          </p:cNvSpPr>
          <p:nvPr>
            <p:ph type="subTitle" idx="1"/>
          </p:nvPr>
        </p:nvSpPr>
        <p:spPr>
          <a:xfrm>
            <a:off x="5810138" y="1147084"/>
            <a:ext cx="4298268" cy="5432556"/>
          </a:xfrm>
        </p:spPr>
        <p:txBody>
          <a:bodyPr/>
          <a:lstStyle/>
          <a:p>
            <a:pPr algn="l"/>
            <a:r>
              <a:rPr lang="en-GB" dirty="0">
                <a:solidFill>
                  <a:schemeClr val="tx1"/>
                </a:solidFill>
              </a:rPr>
              <a:t>One more method to deal it is -</a:t>
            </a:r>
          </a:p>
          <a:p>
            <a:pPr algn="l"/>
            <a:r>
              <a:rPr lang="en-GB" dirty="0">
                <a:solidFill>
                  <a:schemeClr val="tx1"/>
                </a:solidFill>
              </a:rPr>
              <a:t>A </a:t>
            </a:r>
            <a:r>
              <a:rPr lang="en-GB" b="1" dirty="0">
                <a:solidFill>
                  <a:schemeClr val="tx1"/>
                </a:solidFill>
              </a:rPr>
              <a:t>Collision Avoidance system (CAS)</a:t>
            </a:r>
            <a:r>
              <a:rPr lang="en-GB" dirty="0">
                <a:solidFill>
                  <a:schemeClr val="tx1"/>
                </a:solidFill>
              </a:rPr>
              <a:t> is a safety feature designed to prevent or mitigate collision between vehicles, pedestrians, or obstacles.</a:t>
            </a:r>
          </a:p>
          <a:p>
            <a:pPr algn="l"/>
            <a:r>
              <a:rPr lang="en-GB" dirty="0">
                <a:solidFill>
                  <a:schemeClr val="tx1"/>
                </a:solidFill>
              </a:rPr>
              <a:t>It also contains sensors, software, Alert system, Driver Monitoring.</a:t>
            </a:r>
          </a:p>
          <a:p>
            <a:pPr algn="l"/>
            <a:r>
              <a:rPr lang="en-GB" dirty="0">
                <a:solidFill>
                  <a:schemeClr val="tx1"/>
                </a:solidFill>
              </a:rPr>
              <a:t>The below figure is a diagram of LiDAR and its basic components.</a:t>
            </a:r>
          </a:p>
        </p:txBody>
      </p:sp>
      <p:sp>
        <p:nvSpPr>
          <p:cNvPr id="4" name="Rectangle 3">
            <a:extLst>
              <a:ext uri="{FF2B5EF4-FFF2-40B4-BE49-F238E27FC236}">
                <a16:creationId xmlns:a16="http://schemas.microsoft.com/office/drawing/2014/main" id="{490D22F3-2964-8C10-3E64-D814D4903D42}"/>
              </a:ext>
            </a:extLst>
          </p:cNvPr>
          <p:cNvSpPr/>
          <p:nvPr/>
        </p:nvSpPr>
        <p:spPr>
          <a:xfrm>
            <a:off x="1569597" y="746719"/>
            <a:ext cx="2401824" cy="400365"/>
          </a:xfrm>
          <a:prstGeom prst="rect">
            <a:avLst/>
          </a:prstGeom>
          <a:solidFill>
            <a:schemeClr val="accent5">
              <a:lumMod val="40000"/>
              <a:lumOff val="60000"/>
            </a:schemeClr>
          </a:solidFill>
          <a:ln>
            <a:solidFill>
              <a:schemeClr val="accent6">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ysClr val="windowText" lastClr="000000"/>
                </a:solidFill>
              </a:rPr>
              <a:t>Input Satellite Image</a:t>
            </a:r>
          </a:p>
        </p:txBody>
      </p:sp>
      <p:sp>
        <p:nvSpPr>
          <p:cNvPr id="7" name="Rectangle: Rounded Corners 6">
            <a:extLst>
              <a:ext uri="{FF2B5EF4-FFF2-40B4-BE49-F238E27FC236}">
                <a16:creationId xmlns:a16="http://schemas.microsoft.com/office/drawing/2014/main" id="{2C617B94-7C54-5212-BFD5-4B1A9A920FB3}"/>
              </a:ext>
            </a:extLst>
          </p:cNvPr>
          <p:cNvSpPr/>
          <p:nvPr/>
        </p:nvSpPr>
        <p:spPr>
          <a:xfrm>
            <a:off x="1142877" y="1479210"/>
            <a:ext cx="3255264" cy="1128896"/>
          </a:xfrm>
          <a:prstGeom prst="roundRect">
            <a:avLst>
              <a:gd name="adj" fmla="val 0"/>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Step 1:</a:t>
            </a:r>
            <a:r>
              <a:rPr lang="en-IN" dirty="0">
                <a:solidFill>
                  <a:schemeClr val="tx1">
                    <a:lumMod val="95000"/>
                    <a:lumOff val="5000"/>
                  </a:schemeClr>
                </a:solidFill>
              </a:rPr>
              <a:t> Pre-Planning</a:t>
            </a:r>
          </a:p>
          <a:p>
            <a:pPr algn="ctr"/>
            <a:r>
              <a:rPr lang="en-IN" dirty="0">
                <a:solidFill>
                  <a:schemeClr val="tx1">
                    <a:lumMod val="95000"/>
                    <a:lumOff val="5000"/>
                  </a:schemeClr>
                </a:solidFill>
              </a:rPr>
              <a:t>1.Erosion</a:t>
            </a:r>
          </a:p>
          <a:p>
            <a:pPr algn="ctr"/>
            <a:r>
              <a:rPr lang="en-IN" dirty="0">
                <a:solidFill>
                  <a:schemeClr val="tx1">
                    <a:lumMod val="95000"/>
                    <a:lumOff val="5000"/>
                  </a:schemeClr>
                </a:solidFill>
              </a:rPr>
              <a:t>2.Dilation</a:t>
            </a:r>
            <a:endParaRPr lang="en-US" dirty="0">
              <a:solidFill>
                <a:schemeClr val="tx1">
                  <a:lumMod val="95000"/>
                  <a:lumOff val="5000"/>
                </a:schemeClr>
              </a:solidFill>
            </a:endParaRPr>
          </a:p>
        </p:txBody>
      </p:sp>
      <p:sp>
        <p:nvSpPr>
          <p:cNvPr id="9" name="Rectangle: Rounded Corners 8">
            <a:extLst>
              <a:ext uri="{FF2B5EF4-FFF2-40B4-BE49-F238E27FC236}">
                <a16:creationId xmlns:a16="http://schemas.microsoft.com/office/drawing/2014/main" id="{93F83884-0F43-D9D6-0512-B1EC5A939CBA}"/>
              </a:ext>
            </a:extLst>
          </p:cNvPr>
          <p:cNvSpPr/>
          <p:nvPr/>
        </p:nvSpPr>
        <p:spPr>
          <a:xfrm>
            <a:off x="609384" y="2957304"/>
            <a:ext cx="4511040" cy="1055232"/>
          </a:xfrm>
          <a:prstGeom prst="roundRect">
            <a:avLst>
              <a:gd name="adj" fmla="val 0"/>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Step 2: Pre-Processing</a:t>
            </a:r>
          </a:p>
          <a:p>
            <a:pPr marL="342900" indent="-342900" algn="ctr">
              <a:buAutoNum type="arabicPeriod"/>
            </a:pPr>
            <a:r>
              <a:rPr lang="en-US" dirty="0">
                <a:solidFill>
                  <a:schemeClr val="tx1">
                    <a:lumMod val="95000"/>
                    <a:lumOff val="5000"/>
                  </a:schemeClr>
                </a:solidFill>
              </a:rPr>
              <a:t>Gaussian-Filtering</a:t>
            </a:r>
          </a:p>
          <a:p>
            <a:pPr algn="ctr"/>
            <a:r>
              <a:rPr lang="en-US" dirty="0">
                <a:solidFill>
                  <a:schemeClr val="tx1">
                    <a:lumMod val="95000"/>
                    <a:lumOff val="5000"/>
                  </a:schemeClr>
                </a:solidFill>
              </a:rPr>
              <a:t>2. Convolution Overlap add method</a:t>
            </a:r>
            <a:endParaRPr lang="en-IN" dirty="0">
              <a:solidFill>
                <a:schemeClr val="tx1">
                  <a:lumMod val="95000"/>
                  <a:lumOff val="5000"/>
                </a:schemeClr>
              </a:solidFill>
            </a:endParaRPr>
          </a:p>
        </p:txBody>
      </p:sp>
      <p:sp>
        <p:nvSpPr>
          <p:cNvPr id="10" name="Rectangle: Rounded Corners 9">
            <a:extLst>
              <a:ext uri="{FF2B5EF4-FFF2-40B4-BE49-F238E27FC236}">
                <a16:creationId xmlns:a16="http://schemas.microsoft.com/office/drawing/2014/main" id="{E6DE81D4-A8EB-0F37-8473-592BE68EBB03}"/>
              </a:ext>
            </a:extLst>
          </p:cNvPr>
          <p:cNvSpPr/>
          <p:nvPr/>
        </p:nvSpPr>
        <p:spPr>
          <a:xfrm>
            <a:off x="499236" y="4271678"/>
            <a:ext cx="4889373" cy="482771"/>
          </a:xfrm>
          <a:prstGeom prst="roundRect">
            <a:avLst>
              <a:gd name="adj" fmla="val 0"/>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Step 3:</a:t>
            </a:r>
            <a:r>
              <a:rPr lang="en-IN" dirty="0">
                <a:solidFill>
                  <a:schemeClr val="tx1">
                    <a:lumMod val="95000"/>
                    <a:lumOff val="5000"/>
                  </a:schemeClr>
                </a:solidFill>
              </a:rPr>
              <a:t> Gradient operation &amp; Edge detection</a:t>
            </a:r>
            <a:endParaRPr lang="en-US" dirty="0">
              <a:solidFill>
                <a:schemeClr val="tx1">
                  <a:lumMod val="95000"/>
                  <a:lumOff val="5000"/>
                </a:schemeClr>
              </a:solidFill>
            </a:endParaRPr>
          </a:p>
        </p:txBody>
      </p:sp>
      <p:sp>
        <p:nvSpPr>
          <p:cNvPr id="11" name="Rectangle: Rounded Corners 10">
            <a:extLst>
              <a:ext uri="{FF2B5EF4-FFF2-40B4-BE49-F238E27FC236}">
                <a16:creationId xmlns:a16="http://schemas.microsoft.com/office/drawing/2014/main" id="{4E909722-E37D-CC71-7F9D-E88E58868A5A}"/>
              </a:ext>
            </a:extLst>
          </p:cNvPr>
          <p:cNvSpPr/>
          <p:nvPr/>
        </p:nvSpPr>
        <p:spPr>
          <a:xfrm>
            <a:off x="1681890" y="5101056"/>
            <a:ext cx="2177237" cy="719328"/>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Step 4:</a:t>
            </a:r>
            <a:r>
              <a:rPr lang="en-IN" dirty="0">
                <a:solidFill>
                  <a:schemeClr val="tx1">
                    <a:lumMod val="95000"/>
                    <a:lumOff val="5000"/>
                  </a:schemeClr>
                </a:solidFill>
              </a:rPr>
              <a:t> Colouring</a:t>
            </a:r>
            <a:endParaRPr lang="en-US" dirty="0">
              <a:solidFill>
                <a:schemeClr val="tx1">
                  <a:lumMod val="95000"/>
                  <a:lumOff val="5000"/>
                </a:schemeClr>
              </a:solidFill>
            </a:endParaRPr>
          </a:p>
        </p:txBody>
      </p:sp>
      <p:sp>
        <p:nvSpPr>
          <p:cNvPr id="12" name="Rectangle 11">
            <a:extLst>
              <a:ext uri="{FF2B5EF4-FFF2-40B4-BE49-F238E27FC236}">
                <a16:creationId xmlns:a16="http://schemas.microsoft.com/office/drawing/2014/main" id="{24781D9D-5C08-2063-022C-D21440266AF9}"/>
              </a:ext>
            </a:extLst>
          </p:cNvPr>
          <p:cNvSpPr/>
          <p:nvPr/>
        </p:nvSpPr>
        <p:spPr>
          <a:xfrm>
            <a:off x="722543" y="6096869"/>
            <a:ext cx="3962400" cy="482771"/>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Road Extracted Image</a:t>
            </a:r>
            <a:endParaRPr lang="en-IN" dirty="0">
              <a:solidFill>
                <a:schemeClr val="tx1">
                  <a:lumMod val="95000"/>
                  <a:lumOff val="5000"/>
                </a:schemeClr>
              </a:solidFill>
            </a:endParaRPr>
          </a:p>
        </p:txBody>
      </p:sp>
      <p:pic>
        <p:nvPicPr>
          <p:cNvPr id="42" name="Graphic 41" descr="Customer review with solid fill">
            <a:extLst>
              <a:ext uri="{FF2B5EF4-FFF2-40B4-BE49-F238E27FC236}">
                <a16:creationId xmlns:a16="http://schemas.microsoft.com/office/drawing/2014/main" id="{40647D7C-9E9E-5EE0-EC7C-B70C49173E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47304" y="178594"/>
            <a:ext cx="1300616" cy="1300616"/>
          </a:xfrm>
          <a:prstGeom prst="rect">
            <a:avLst/>
          </a:prstGeom>
        </p:spPr>
      </p:pic>
      <p:sp>
        <p:nvSpPr>
          <p:cNvPr id="5" name="TextBox 4">
            <a:extLst>
              <a:ext uri="{FF2B5EF4-FFF2-40B4-BE49-F238E27FC236}">
                <a16:creationId xmlns:a16="http://schemas.microsoft.com/office/drawing/2014/main" id="{F419ACC2-C097-A94B-3310-79B591604048}"/>
              </a:ext>
            </a:extLst>
          </p:cNvPr>
          <p:cNvSpPr txBox="1"/>
          <p:nvPr/>
        </p:nvSpPr>
        <p:spPr>
          <a:xfrm>
            <a:off x="4915484" y="2764631"/>
            <a:ext cx="1828800" cy="1828800"/>
          </a:xfrm>
          <a:prstGeom prst="rect">
            <a:avLst/>
          </a:prstGeom>
          <a:noFill/>
        </p:spPr>
        <p:txBody>
          <a:bodyPr wrap="square" rtlCol="0">
            <a:spAutoFit/>
          </a:bodyPr>
          <a:lstStyle/>
          <a:p>
            <a:pPr algn="l"/>
            <a:endParaRPr lang="en-US" dirty="0"/>
          </a:p>
        </p:txBody>
      </p:sp>
      <p:pic>
        <p:nvPicPr>
          <p:cNvPr id="46" name="Picture 45">
            <a:extLst>
              <a:ext uri="{FF2B5EF4-FFF2-40B4-BE49-F238E27FC236}">
                <a16:creationId xmlns:a16="http://schemas.microsoft.com/office/drawing/2014/main" id="{AF018449-81BA-C5EC-E4A5-29C01975AE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5835" y="4143375"/>
            <a:ext cx="4391597" cy="2714624"/>
          </a:xfrm>
          <a:prstGeom prst="rect">
            <a:avLst/>
          </a:prstGeom>
        </p:spPr>
      </p:pic>
      <p:cxnSp>
        <p:nvCxnSpPr>
          <p:cNvPr id="8" name="Straight Arrow Connector 7">
            <a:extLst>
              <a:ext uri="{FF2B5EF4-FFF2-40B4-BE49-F238E27FC236}">
                <a16:creationId xmlns:a16="http://schemas.microsoft.com/office/drawing/2014/main" id="{0E3A63C3-1EA3-C859-FD1C-81257942FF28}"/>
              </a:ext>
            </a:extLst>
          </p:cNvPr>
          <p:cNvCxnSpPr>
            <a:stCxn id="4" idx="2"/>
            <a:endCxn id="7" idx="0"/>
          </p:cNvCxnSpPr>
          <p:nvPr/>
        </p:nvCxnSpPr>
        <p:spPr>
          <a:xfrm>
            <a:off x="2770509" y="1147084"/>
            <a:ext cx="0" cy="33212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B4CD9928-2A03-B09C-C00A-E5A7A5362FA2}"/>
              </a:ext>
            </a:extLst>
          </p:cNvPr>
          <p:cNvCxnSpPr>
            <a:cxnSpLocks/>
            <a:stCxn id="7" idx="2"/>
          </p:cNvCxnSpPr>
          <p:nvPr/>
        </p:nvCxnSpPr>
        <p:spPr>
          <a:xfrm>
            <a:off x="2770509" y="2608106"/>
            <a:ext cx="0" cy="34919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EE817163-33EA-CC2E-73B5-F3B894EEB070}"/>
              </a:ext>
            </a:extLst>
          </p:cNvPr>
          <p:cNvCxnSpPr>
            <a:cxnSpLocks/>
          </p:cNvCxnSpPr>
          <p:nvPr/>
        </p:nvCxnSpPr>
        <p:spPr>
          <a:xfrm>
            <a:off x="2769893" y="4012536"/>
            <a:ext cx="0" cy="2591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588E0289-CE11-9E26-FD0D-B13F7C671308}"/>
              </a:ext>
            </a:extLst>
          </p:cNvPr>
          <p:cNvCxnSpPr>
            <a:cxnSpLocks/>
          </p:cNvCxnSpPr>
          <p:nvPr/>
        </p:nvCxnSpPr>
        <p:spPr>
          <a:xfrm>
            <a:off x="2769893" y="4754449"/>
            <a:ext cx="0" cy="34660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FA0E5E2D-3AF1-6F48-967C-63B19A51D2CB}"/>
              </a:ext>
            </a:extLst>
          </p:cNvPr>
          <p:cNvCxnSpPr>
            <a:cxnSpLocks/>
            <a:stCxn id="11" idx="2"/>
          </p:cNvCxnSpPr>
          <p:nvPr/>
        </p:nvCxnSpPr>
        <p:spPr>
          <a:xfrm>
            <a:off x="2770509" y="5820384"/>
            <a:ext cx="0" cy="27648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64883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2492E-6F81-4574-8841-FD6692114376}"/>
              </a:ext>
            </a:extLst>
          </p:cNvPr>
          <p:cNvSpPr>
            <a:spLocks noGrp="1"/>
          </p:cNvSpPr>
          <p:nvPr>
            <p:ph type="ctrTitle"/>
          </p:nvPr>
        </p:nvSpPr>
        <p:spPr>
          <a:xfrm>
            <a:off x="1507067" y="-109728"/>
            <a:ext cx="7766936" cy="109728"/>
          </a:xfrm>
        </p:spPr>
        <p:txBody>
          <a:bodyPr/>
          <a:lstStyle/>
          <a:p>
            <a:pPr algn="l"/>
            <a:endParaRPr lang="en-IN" sz="3200" dirty="0">
              <a:solidFill>
                <a:schemeClr val="tx1">
                  <a:lumMod val="95000"/>
                  <a:lumOff val="5000"/>
                </a:schemeClr>
              </a:solidFill>
              <a:latin typeface="Bodoni MT" panose="02070603080606020203" pitchFamily="18" charset="0"/>
            </a:endParaRPr>
          </a:p>
        </p:txBody>
      </p:sp>
      <p:sp>
        <p:nvSpPr>
          <p:cNvPr id="3" name="Subtitle 2">
            <a:extLst>
              <a:ext uri="{FF2B5EF4-FFF2-40B4-BE49-F238E27FC236}">
                <a16:creationId xmlns:a16="http://schemas.microsoft.com/office/drawing/2014/main" id="{3041DD73-3AF2-4D8C-4267-88263D236C77}"/>
              </a:ext>
            </a:extLst>
          </p:cNvPr>
          <p:cNvSpPr>
            <a:spLocks noGrp="1"/>
          </p:cNvSpPr>
          <p:nvPr>
            <p:ph type="subTitle" idx="1"/>
          </p:nvPr>
        </p:nvSpPr>
        <p:spPr>
          <a:xfrm>
            <a:off x="694945" y="193548"/>
            <a:ext cx="6132576" cy="6470904"/>
          </a:xfrm>
        </p:spPr>
        <p:txBody>
          <a:bodyPr>
            <a:noAutofit/>
          </a:bodyPr>
          <a:lstStyle/>
          <a:p>
            <a:pPr marL="342900" indent="-342900" algn="l">
              <a:buClr>
                <a:schemeClr val="tx1">
                  <a:lumMod val="95000"/>
                  <a:lumOff val="5000"/>
                </a:schemeClr>
              </a:buClr>
              <a:buFont typeface="Wingdings" panose="05000000000000000000" pitchFamily="2" charset="2"/>
              <a:buChar char="v"/>
            </a:pPr>
            <a:r>
              <a:rPr lang="en-US" sz="2000" dirty="0">
                <a:solidFill>
                  <a:schemeClr val="tx1">
                    <a:lumMod val="95000"/>
                    <a:lumOff val="5000"/>
                  </a:schemeClr>
                </a:solidFill>
                <a:ea typeface="Agency FB" panose="02000000000000000000" pitchFamily="2" charset="0"/>
              </a:rPr>
              <a:t>The major challenges of Road Extraction method is the complex structure and texture of the images, which contain many different objects such as Roads, Houses, Trees, Vehicles etc., with differences in shape, tone.</a:t>
            </a:r>
          </a:p>
          <a:p>
            <a:pPr marL="342900" indent="-342900" algn="l">
              <a:buClr>
                <a:schemeClr val="tx1">
                  <a:lumMod val="95000"/>
                  <a:lumOff val="5000"/>
                </a:schemeClr>
              </a:buClr>
              <a:buFont typeface="Wingdings" panose="05000000000000000000" pitchFamily="2" charset="2"/>
              <a:buChar char="v"/>
            </a:pPr>
            <a:r>
              <a:rPr lang="en-US" sz="2000" dirty="0">
                <a:solidFill>
                  <a:schemeClr val="tx1">
                    <a:lumMod val="95000"/>
                    <a:lumOff val="5000"/>
                  </a:schemeClr>
                </a:solidFill>
                <a:ea typeface="Agency FB" panose="02000000000000000000" pitchFamily="2" charset="0"/>
              </a:rPr>
              <a:t>Image obtained from satellite are useful in much environment application such as tracking of Earth resources, Geographical mapping, and production of agricultural crops, urban growth, weather, flood and fire control are some of its potentials.</a:t>
            </a:r>
          </a:p>
          <a:p>
            <a:pPr marL="342900" indent="-342900" algn="l">
              <a:buClr>
                <a:schemeClr val="tx1">
                  <a:lumMod val="95000"/>
                  <a:lumOff val="5000"/>
                </a:schemeClr>
              </a:buClr>
              <a:buFont typeface="Wingdings" panose="05000000000000000000" pitchFamily="2" charset="2"/>
              <a:buChar char="v"/>
            </a:pPr>
            <a:r>
              <a:rPr lang="en-US" sz="2000" dirty="0">
                <a:solidFill>
                  <a:schemeClr val="tx1">
                    <a:lumMod val="95000"/>
                    <a:lumOff val="5000"/>
                  </a:schemeClr>
                </a:solidFill>
                <a:ea typeface="Agency FB" panose="02000000000000000000" pitchFamily="2" charset="0"/>
              </a:rPr>
              <a:t>To overcome these challenges there are two types of extraction and can be classified into two types such as semi-automatic and fully automatic.</a:t>
            </a:r>
          </a:p>
          <a:p>
            <a:pPr marL="342900" indent="-342900" algn="l">
              <a:buClr>
                <a:schemeClr val="tx1">
                  <a:lumMod val="95000"/>
                  <a:lumOff val="5000"/>
                </a:schemeClr>
              </a:buClr>
              <a:buFont typeface="Wingdings" panose="05000000000000000000" pitchFamily="2" charset="2"/>
              <a:buChar char="v"/>
            </a:pPr>
            <a:r>
              <a:rPr lang="en-GB" sz="2000" dirty="0">
                <a:solidFill>
                  <a:schemeClr val="tx1">
                    <a:lumMod val="95000"/>
                    <a:lumOff val="5000"/>
                  </a:schemeClr>
                </a:solidFill>
                <a:ea typeface="Agency FB" panose="02000000000000000000" pitchFamily="2" charset="0"/>
              </a:rPr>
              <a:t>Some of its Benefits are that It improves Navigation and Routing, Enhance Urban Planning, Disaster Response and Recovery, Environmental Monitoring, Infrastructure Safety, Land Use Planning, Research &amp; Analysis.</a:t>
            </a:r>
            <a:endParaRPr lang="en-IN" sz="2000" dirty="0">
              <a:solidFill>
                <a:schemeClr val="tx1">
                  <a:lumMod val="95000"/>
                  <a:lumOff val="5000"/>
                </a:schemeClr>
              </a:solidFill>
              <a:ea typeface="Agency FB" panose="02000000000000000000" pitchFamily="2" charset="0"/>
            </a:endParaRPr>
          </a:p>
        </p:txBody>
      </p:sp>
      <p:pic>
        <p:nvPicPr>
          <p:cNvPr id="5" name="Graphic 4" descr="Puzzle pieces with solid fill">
            <a:extLst>
              <a:ext uri="{FF2B5EF4-FFF2-40B4-BE49-F238E27FC236}">
                <a16:creationId xmlns:a16="http://schemas.microsoft.com/office/drawing/2014/main" id="{AEC72E53-7844-FA7E-90A5-2E0F0021C3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76343" y="0"/>
            <a:ext cx="1759625" cy="1353312"/>
          </a:xfrm>
          <a:prstGeom prst="rect">
            <a:avLst/>
          </a:prstGeom>
        </p:spPr>
      </p:pic>
      <p:pic>
        <p:nvPicPr>
          <p:cNvPr id="6" name="Picture 5">
            <a:extLst>
              <a:ext uri="{FF2B5EF4-FFF2-40B4-BE49-F238E27FC236}">
                <a16:creationId xmlns:a16="http://schemas.microsoft.com/office/drawing/2014/main" id="{5C8F0BC3-5A28-2422-6211-776D98ED58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3278" y="2749296"/>
            <a:ext cx="5038722" cy="4108704"/>
          </a:xfrm>
          <a:prstGeom prst="rect">
            <a:avLst/>
          </a:prstGeom>
        </p:spPr>
      </p:pic>
      <p:sp>
        <p:nvSpPr>
          <p:cNvPr id="8" name="TextBox 7">
            <a:extLst>
              <a:ext uri="{FF2B5EF4-FFF2-40B4-BE49-F238E27FC236}">
                <a16:creationId xmlns:a16="http://schemas.microsoft.com/office/drawing/2014/main" id="{B6333BD8-B603-4C0B-70ED-6A0980E6C133}"/>
              </a:ext>
            </a:extLst>
          </p:cNvPr>
          <p:cNvSpPr txBox="1"/>
          <p:nvPr/>
        </p:nvSpPr>
        <p:spPr>
          <a:xfrm>
            <a:off x="7546848" y="1767840"/>
            <a:ext cx="4486124" cy="923330"/>
          </a:xfrm>
          <a:prstGeom prst="rect">
            <a:avLst/>
          </a:prstGeom>
          <a:noFill/>
        </p:spPr>
        <p:txBody>
          <a:bodyPr wrap="square" rtlCol="0">
            <a:spAutoFit/>
          </a:bodyPr>
          <a:lstStyle/>
          <a:p>
            <a:r>
              <a:rPr lang="en-US" dirty="0"/>
              <a:t>Collision avoidance system is the system used to reduce fatal accidents by immediate breaking systems </a:t>
            </a:r>
            <a:endParaRPr lang="en-IN" dirty="0"/>
          </a:p>
        </p:txBody>
      </p:sp>
    </p:spTree>
    <p:extLst>
      <p:ext uri="{BB962C8B-B14F-4D97-AF65-F5344CB8AC3E}">
        <p14:creationId xmlns:p14="http://schemas.microsoft.com/office/powerpoint/2010/main" val="253557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B52E0-3A0A-727B-D6FF-FE064DC42285}"/>
              </a:ext>
            </a:extLst>
          </p:cNvPr>
          <p:cNvSpPr>
            <a:spLocks noGrp="1"/>
          </p:cNvSpPr>
          <p:nvPr>
            <p:ph type="ctrTitle"/>
          </p:nvPr>
        </p:nvSpPr>
        <p:spPr>
          <a:xfrm>
            <a:off x="1507067" y="0"/>
            <a:ext cx="7766936" cy="158496"/>
          </a:xfrm>
        </p:spPr>
        <p:txBody>
          <a:bodyPr/>
          <a:lstStyle/>
          <a:p>
            <a:endParaRPr lang="en-IN" dirty="0"/>
          </a:p>
        </p:txBody>
      </p:sp>
      <p:sp>
        <p:nvSpPr>
          <p:cNvPr id="3" name="Subtitle 2">
            <a:extLst>
              <a:ext uri="{FF2B5EF4-FFF2-40B4-BE49-F238E27FC236}">
                <a16:creationId xmlns:a16="http://schemas.microsoft.com/office/drawing/2014/main" id="{9FE74CA6-B78B-9D2A-9C1E-8D54EE56D0A6}"/>
              </a:ext>
            </a:extLst>
          </p:cNvPr>
          <p:cNvSpPr>
            <a:spLocks noGrp="1"/>
          </p:cNvSpPr>
          <p:nvPr>
            <p:ph type="subTitle" idx="1"/>
          </p:nvPr>
        </p:nvSpPr>
        <p:spPr>
          <a:xfrm>
            <a:off x="1507067" y="249936"/>
            <a:ext cx="5815276" cy="6608063"/>
          </a:xfrm>
        </p:spPr>
        <p:txBody>
          <a:bodyPr>
            <a:normAutofit/>
          </a:bodyPr>
          <a:lstStyle/>
          <a:p>
            <a:pPr algn="l"/>
            <a:r>
              <a:rPr lang="en-US" dirty="0">
                <a:solidFill>
                  <a:schemeClr val="tx1">
                    <a:lumMod val="95000"/>
                    <a:lumOff val="5000"/>
                  </a:schemeClr>
                </a:solidFill>
                <a:ea typeface="Cambria" panose="02040503050406030204" pitchFamily="18" charset="0"/>
              </a:rPr>
              <a:t>In order to evaluate the functionality of the </a:t>
            </a:r>
            <a:r>
              <a:rPr lang="en-IN" dirty="0">
                <a:solidFill>
                  <a:schemeClr val="tx1">
                    <a:lumMod val="95000"/>
                    <a:lumOff val="5000"/>
                  </a:schemeClr>
                </a:solidFill>
                <a:ea typeface="Cambria" panose="02040503050406030204" pitchFamily="18" charset="0"/>
              </a:rPr>
              <a:t>Road Extraction Method proposed in this research two sub samples of pan-sharpened Quick Birds and IKONOS images from Bushehr Harbour and Kish islands in Iran were used as case study. Manually produced reference image applied in accuracy assessment procedure.</a:t>
            </a:r>
            <a:endParaRPr lang="en-US" dirty="0">
              <a:solidFill>
                <a:schemeClr val="tx1">
                  <a:lumMod val="95000"/>
                  <a:lumOff val="5000"/>
                </a:schemeClr>
              </a:solidFill>
              <a:ea typeface="Cambria" panose="02040503050406030204" pitchFamily="18" charset="0"/>
            </a:endParaRPr>
          </a:p>
        </p:txBody>
      </p:sp>
      <p:pic>
        <p:nvPicPr>
          <p:cNvPr id="5" name="Picture 4">
            <a:extLst>
              <a:ext uri="{FF2B5EF4-FFF2-40B4-BE49-F238E27FC236}">
                <a16:creationId xmlns:a16="http://schemas.microsoft.com/office/drawing/2014/main" id="{7461F1CF-C71F-0D8C-26F7-9A56DEBB7D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2343" y="249936"/>
            <a:ext cx="4735545" cy="4678204"/>
          </a:xfrm>
          <a:prstGeom prst="rect">
            <a:avLst/>
          </a:prstGeom>
        </p:spPr>
      </p:pic>
      <p:pic>
        <p:nvPicPr>
          <p:cNvPr id="9" name="Graphic 8" descr="Earth globe: Africa and Europe with solid fill">
            <a:extLst>
              <a:ext uri="{FF2B5EF4-FFF2-40B4-BE49-F238E27FC236}">
                <a16:creationId xmlns:a16="http://schemas.microsoft.com/office/drawing/2014/main" id="{C710035D-35F7-F8B9-661C-8CED9BDED15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180" y="-103632"/>
            <a:ext cx="1562247" cy="1499616"/>
          </a:xfrm>
          <a:prstGeom prst="rect">
            <a:avLst/>
          </a:prstGeom>
        </p:spPr>
      </p:pic>
      <p:sp>
        <p:nvSpPr>
          <p:cNvPr id="6" name="TextBox 5">
            <a:extLst>
              <a:ext uri="{FF2B5EF4-FFF2-40B4-BE49-F238E27FC236}">
                <a16:creationId xmlns:a16="http://schemas.microsoft.com/office/drawing/2014/main" id="{DF602D5D-F5C4-8B26-C17E-F37106F5627C}"/>
              </a:ext>
            </a:extLst>
          </p:cNvPr>
          <p:cNvSpPr txBox="1"/>
          <p:nvPr/>
        </p:nvSpPr>
        <p:spPr>
          <a:xfrm>
            <a:off x="725943" y="2179795"/>
            <a:ext cx="7176383" cy="4678204"/>
          </a:xfrm>
          <a:prstGeom prst="rect">
            <a:avLst/>
          </a:prstGeom>
          <a:noFill/>
        </p:spPr>
        <p:txBody>
          <a:bodyPr wrap="square" anchor="ctr">
            <a:spAutoFit/>
          </a:bodyPr>
          <a:lstStyle/>
          <a:p>
            <a:pPr lvl="7"/>
            <a:r>
              <a:rPr lang="en-GB" sz="3200" b="1" dirty="0">
                <a:latin typeface="+mj-lt"/>
                <a:ea typeface="ADLaM Display" panose="02010000000000000000" pitchFamily="2" charset="0"/>
                <a:cs typeface="ADLaM Display" panose="02010000000000000000" pitchFamily="2" charset="0"/>
              </a:rPr>
              <a:t>Reference</a:t>
            </a:r>
            <a:r>
              <a:rPr lang="en-GB" sz="1400" dirty="0"/>
              <a:t> </a:t>
            </a:r>
          </a:p>
          <a:p>
            <a:r>
              <a:rPr lang="en-US" sz="1400" dirty="0"/>
              <a:t>H. R. R. Bakhtiari, A. Abdollahi, and H. Rezaeian, “Semi automatic</a:t>
            </a:r>
          </a:p>
          <a:p>
            <a:r>
              <a:rPr lang="en-US" sz="1400" dirty="0"/>
              <a:t>road extraction from digital images,” Egypt. J. Remote Sens. Space Sci.,</a:t>
            </a:r>
          </a:p>
          <a:p>
            <a:r>
              <a:rPr lang="en-US" sz="1400" dirty="0"/>
              <a:t>vol. 20, no. 1, pp. 117–123, 2017.</a:t>
            </a:r>
          </a:p>
          <a:p>
            <a:r>
              <a:rPr lang="en-US" sz="1400" dirty="0"/>
              <a:t>[2] G. Panteras and G. Cervone, “Enhancing the temporal resolution of</a:t>
            </a:r>
          </a:p>
          <a:p>
            <a:r>
              <a:rPr lang="en-US" sz="1400" dirty="0"/>
              <a:t>satellite-based flood extent generation using crowdsourced data for dis-</a:t>
            </a:r>
          </a:p>
          <a:p>
            <a:r>
              <a:rPr lang="en-US" sz="1400" dirty="0"/>
              <a:t>aster monitoring,” Int. J. Remote Sens., vol. 39, no. 5, pp. 1459–1474,</a:t>
            </a:r>
          </a:p>
          <a:p>
            <a:r>
              <a:rPr lang="en-US" sz="1400" dirty="0"/>
              <a:t>2018.</a:t>
            </a:r>
          </a:p>
          <a:p>
            <a:r>
              <a:rPr lang="en-US" sz="1400" dirty="0"/>
              <a:t>[3] Z. Zhu, S. Yang, G. Xu, X. Lin, and D. Shi, “Fast road classification and</a:t>
            </a:r>
          </a:p>
          <a:p>
            <a:r>
              <a:rPr lang="en-US" sz="1400" dirty="0"/>
              <a:t>orientation estimation using omni-view images and neural networks,”</a:t>
            </a:r>
          </a:p>
          <a:p>
            <a:r>
              <a:rPr lang="en-US" sz="1400" dirty="0"/>
              <a:t>IEEE Trans. Image Process., vol. 7, no. 8, pp. 1182–1197, Aug. 1998.</a:t>
            </a:r>
          </a:p>
          <a:p>
            <a:r>
              <a:rPr lang="en-US" sz="1400" dirty="0"/>
              <a:t>[4] J. Wang, J. Song, M. Chen, and Y. Zhi, “Road network extraction: A</a:t>
            </a:r>
          </a:p>
          <a:p>
            <a:r>
              <a:rPr lang="en-US" sz="1400" dirty="0"/>
              <a:t>neural-dynamic framework based on deep learning and a finite state</a:t>
            </a:r>
          </a:p>
          <a:p>
            <a:r>
              <a:rPr lang="en-US" sz="1400" dirty="0"/>
              <a:t>machine,” Int. J. Remote Sens., vol. 36, no. 12, pp. 3144–3169, 2015.</a:t>
            </a:r>
          </a:p>
          <a:p>
            <a:r>
              <a:rPr lang="en-US" sz="1400" dirty="0"/>
              <a:t>[5] W. Shi, Z. Miao, and J. Debayle, “An integrated method for urban main-</a:t>
            </a:r>
          </a:p>
          <a:p>
            <a:r>
              <a:rPr lang="en-US" sz="1400" dirty="0"/>
              <a:t>road centerline extraction from optical remote sensed imagery,” IEEE</a:t>
            </a:r>
          </a:p>
          <a:p>
            <a:r>
              <a:rPr lang="en-US" sz="1400" dirty="0"/>
              <a:t>Trans. Geosci. Remote Sens., vol. 52, no. 6, pp. 3359–3372, Jun. 2014.</a:t>
            </a:r>
          </a:p>
          <a:p>
            <a:r>
              <a:rPr lang="en-US" sz="1400" dirty="0"/>
              <a:t>[6] S. Saito, T. Yamashita, and Y. Aoki, “Multiple object extraction from</a:t>
            </a:r>
          </a:p>
          <a:p>
            <a:r>
              <a:rPr lang="en-US" sz="1400" dirty="0"/>
              <a:t>aerial imagery with convolutional neural networks,” J. Imag. Sci. Tech-</a:t>
            </a:r>
          </a:p>
          <a:p>
            <a:r>
              <a:rPr lang="en-US" sz="1400" dirty="0"/>
              <a:t>nol., vol. 60, no. 1, pp. 10402–10409, 2016.</a:t>
            </a:r>
          </a:p>
        </p:txBody>
      </p:sp>
    </p:spTree>
    <p:extLst>
      <p:ext uri="{BB962C8B-B14F-4D97-AF65-F5344CB8AC3E}">
        <p14:creationId xmlns:p14="http://schemas.microsoft.com/office/powerpoint/2010/main" val="570539351"/>
      </p:ext>
    </p:extLst>
  </p:cSld>
  <p:clrMapOvr>
    <a:masterClrMapping/>
  </p:clrMapOvr>
</p:sld>
</file>

<file path=ppt/theme/theme1.xml><?xml version="1.0" encoding="utf-8"?>
<a:theme xmlns:a="http://schemas.openxmlformats.org/drawingml/2006/main" name="Facet">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157</TotalTime>
  <Words>845</Words>
  <Application>Microsoft Office PowerPoint</Application>
  <PresentationFormat>Widescreen</PresentationFormat>
  <Paragraphs>57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Facet</vt:lpstr>
      <vt:lpstr>SMART INDIA HACKATHON (SIH) Automatic Road Extraction and alert generation for new roads</vt:lpstr>
      <vt:lpstr>Automatic Road Detection</vt:lpstr>
      <vt:lpstr>Technical Approach</vt:lpstr>
      <vt:lpstr>The below flowchart is the methodology &amp; process for implementation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Road Extraction and alert generation for new roads</dc:title>
  <dc:creator>sahil thakur</dc:creator>
  <cp:lastModifiedBy>918450825556</cp:lastModifiedBy>
  <cp:revision>9</cp:revision>
  <dcterms:created xsi:type="dcterms:W3CDTF">2024-09-05T17:20:45Z</dcterms:created>
  <dcterms:modified xsi:type="dcterms:W3CDTF">2024-09-09T13:22:38Z</dcterms:modified>
</cp:coreProperties>
</file>