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Old Standard TT"/>
      <p:regular r:id="rId25"/>
      <p:bold r:id="rId26"/>
      <p: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OldStandardTT-bold.fntdata"/><Relationship Id="rId25" Type="http://schemas.openxmlformats.org/officeDocument/2006/relationships/font" Target="fonts/OldStandardTT-regular.fntdata"/><Relationship Id="rId27" Type="http://schemas.openxmlformats.org/officeDocument/2006/relationships/font" Target="fonts/OldStandardTT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9570086df_11_1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9570086df_1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c46ddafdf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c46ddafdf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96140681f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d96140681f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9570086df_1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d9570086df_1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96140681f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96140681f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9570086df_9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9570086df_9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c46ddafdf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c46ddafdf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96140681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96140681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96140681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96140681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c1eba84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c1eba84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c1eba84a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c1eba84a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9570086df_9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9570086df_9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9570086df_9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9570086df_9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c1d49cade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c1d49cade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" name="Google Shape;56;p14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p14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5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15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9" name="Google Shape;79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" name="Google Shape;86;p2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p21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8" name="Google Shape;88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9" name="Google Shape;89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mygreatlearning.com/blog/real-time-face-detection/" TargetMode="External"/><Relationship Id="rId4" Type="http://schemas.openxmlformats.org/officeDocument/2006/relationships/hyperlink" Target="https://towardsdatascience.com/understanding-face-detection-with-the-viola-jones-object-detection-framework-c55cc2a9da14" TargetMode="External"/><Relationship Id="rId5" Type="http://schemas.openxmlformats.org/officeDocument/2006/relationships/hyperlink" Target="https://www.geeksforgeeks.org/introduction-to-opencv//" TargetMode="External"/><Relationship Id="rId6" Type="http://schemas.openxmlformats.org/officeDocument/2006/relationships/hyperlink" Target="https://youtube.com/playlist?list=PLZbbT5o_s2xq7LwI2y8_QtvuXZedL6tQU" TargetMode="External"/><Relationship Id="rId7" Type="http://schemas.openxmlformats.org/officeDocument/2006/relationships/hyperlink" Target="https://docs.google.com/presentation/d/1KzY548vJ5xA19Kb2pGSDE8Zkvuxybf2SZVa5rrbamP4/edit?usp=drivesdk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78D8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title"/>
          </p:nvPr>
        </p:nvSpPr>
        <p:spPr>
          <a:xfrm>
            <a:off x="265500" y="1708475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</a:rPr>
              <a:t>Face Detection and Recognition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05" name="Google Shape;105;p25"/>
          <p:cNvSpPr txBox="1"/>
          <p:nvPr>
            <p:ph idx="2" type="body"/>
          </p:nvPr>
        </p:nvSpPr>
        <p:spPr>
          <a:xfrm>
            <a:off x="4909450" y="1798700"/>
            <a:ext cx="3837000" cy="4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Mentors:</a:t>
            </a:r>
            <a:endParaRPr b="1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-GB" sz="1600">
                <a:solidFill>
                  <a:srgbClr val="FFFFFF"/>
                </a:solidFill>
              </a:rPr>
              <a:t>Achintya K N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-GB" sz="1600">
                <a:solidFill>
                  <a:srgbClr val="FFFFFF"/>
                </a:solidFill>
              </a:rPr>
              <a:t>Akash S Bharadwaj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-GB" sz="1600">
                <a:solidFill>
                  <a:srgbClr val="FFFFFF"/>
                </a:solidFill>
              </a:rPr>
              <a:t>Sankarsh R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</a:rPr>
              <a:t>Group Members:</a:t>
            </a:r>
            <a:endParaRPr b="1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-GB" sz="1600">
                <a:solidFill>
                  <a:srgbClr val="FFFFFF"/>
                </a:solidFill>
              </a:rPr>
              <a:t>Amogh Umesh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-GB" sz="1600">
                <a:solidFill>
                  <a:srgbClr val="FFFFFF"/>
                </a:solidFill>
              </a:rPr>
              <a:t>Anirudh Singh Solanki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-GB" sz="1600">
                <a:solidFill>
                  <a:srgbClr val="FFFFFF"/>
                </a:solidFill>
              </a:rPr>
              <a:t>Bhakti Jayannache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-GB" sz="1600">
                <a:solidFill>
                  <a:srgbClr val="FFFFFF"/>
                </a:solidFill>
              </a:rPr>
              <a:t>P M Prasanna 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-GB" sz="1600">
                <a:solidFill>
                  <a:srgbClr val="FFFFFF"/>
                </a:solidFill>
              </a:rPr>
              <a:t>Sumukh C Prakash</a:t>
            </a:r>
            <a:endParaRPr sz="16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/>
          <p:nvPr>
            <p:ph type="title"/>
          </p:nvPr>
        </p:nvSpPr>
        <p:spPr>
          <a:xfrm>
            <a:off x="-101275" y="193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  Siamese model Architecture </a:t>
            </a:r>
            <a:endParaRPr/>
          </a:p>
        </p:txBody>
      </p:sp>
      <p:sp>
        <p:nvSpPr>
          <p:cNvPr id="166" name="Google Shape;166;p34"/>
          <p:cNvSpPr txBox="1"/>
          <p:nvPr>
            <p:ph idx="1" type="body"/>
          </p:nvPr>
        </p:nvSpPr>
        <p:spPr>
          <a:xfrm>
            <a:off x="74100" y="766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This model has </a:t>
            </a:r>
            <a:r>
              <a:rPr lang="en-GB"/>
              <a:t>multiple</a:t>
            </a:r>
            <a:r>
              <a:rPr lang="en-GB"/>
              <a:t> input and output capabilities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This model took </a:t>
            </a:r>
            <a:r>
              <a:rPr lang="en-GB"/>
              <a:t>three</a:t>
            </a:r>
            <a:r>
              <a:rPr lang="en-GB"/>
              <a:t> inputs at the same step ( namely - any anchor image , positive image , negative image ) in </a:t>
            </a:r>
            <a:r>
              <a:rPr lang="en-GB"/>
              <a:t>a list and output were given the corresponding  anchor features , positive features , negative features in a list.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These features were obtained from the CNN Model were passed as sample output to the Siamese Model.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Compiled the model using using Adam optimizer and added the triplet loss function to the Siamese model and trained 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pic>
        <p:nvPicPr>
          <p:cNvPr id="167" name="Google Shape;16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688" y="3487025"/>
            <a:ext cx="8486775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5"/>
          <p:cNvSpPr txBox="1"/>
          <p:nvPr>
            <p:ph type="title"/>
          </p:nvPr>
        </p:nvSpPr>
        <p:spPr>
          <a:xfrm>
            <a:off x="311700" y="81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           RESULTS </a:t>
            </a:r>
            <a:endParaRPr/>
          </a:p>
        </p:txBody>
      </p:sp>
      <p:sp>
        <p:nvSpPr>
          <p:cNvPr id="173" name="Google Shape;173;p35"/>
          <p:cNvSpPr txBox="1"/>
          <p:nvPr>
            <p:ph idx="1" type="body"/>
          </p:nvPr>
        </p:nvSpPr>
        <p:spPr>
          <a:xfrm>
            <a:off x="311700" y="654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triplet_loss function is add to the Siamese model and </a:t>
            </a:r>
            <a:r>
              <a:rPr lang="en-GB"/>
              <a:t>trained</a:t>
            </a:r>
            <a:r>
              <a:rPr lang="en-GB"/>
              <a:t> the model for 30 epochs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Obtained “Loss” - triplet loss , “val_loss” - validation loss for each Epoch 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And the train loss and validation loss is plot in the graph below </a:t>
            </a:r>
            <a:endParaRPr/>
          </a:p>
        </p:txBody>
      </p:sp>
      <p:pic>
        <p:nvPicPr>
          <p:cNvPr id="174" name="Google Shape;17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7050" y="2026650"/>
            <a:ext cx="4419475" cy="327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6"/>
          <p:cNvSpPr txBox="1"/>
          <p:nvPr>
            <p:ph type="title"/>
          </p:nvPr>
        </p:nvSpPr>
        <p:spPr>
          <a:xfrm>
            <a:off x="311700" y="193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    ACCURACY </a:t>
            </a:r>
            <a:endParaRPr/>
          </a:p>
        </p:txBody>
      </p:sp>
      <p:sp>
        <p:nvSpPr>
          <p:cNvPr id="180" name="Google Shape;180;p36"/>
          <p:cNvSpPr txBox="1"/>
          <p:nvPr>
            <p:ph idx="1" type="body"/>
          </p:nvPr>
        </p:nvSpPr>
        <p:spPr>
          <a:xfrm>
            <a:off x="39555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After </a:t>
            </a:r>
            <a:r>
              <a:rPr lang="en-GB"/>
              <a:t>training</a:t>
            </a:r>
            <a:r>
              <a:rPr lang="en-GB"/>
              <a:t> and updating the weights of the Siamese model , we test the accuracy of model on the test </a:t>
            </a:r>
            <a:r>
              <a:rPr lang="en-GB"/>
              <a:t>dataset</a:t>
            </a:r>
            <a:r>
              <a:rPr lang="en-GB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Extract the features of anchor_test , pos_test, negative_test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Compare the </a:t>
            </a:r>
            <a:r>
              <a:rPr lang="en-GB"/>
              <a:t>difference</a:t>
            </a:r>
            <a:r>
              <a:rPr lang="en-GB"/>
              <a:t> between the features of (anchor_test , pos_test) with a certain threshold value 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If it is within the threshold the anchor and corresponding positive image is related and hence </a:t>
            </a:r>
            <a:r>
              <a:rPr lang="en-GB"/>
              <a:t>accurate.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This is continued for entire test data and incrementing the counter variable if found accurate 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/>
          <p:nvPr>
            <p:ph type="title"/>
          </p:nvPr>
        </p:nvSpPr>
        <p:spPr>
          <a:xfrm>
            <a:off x="2418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</a:t>
            </a:r>
            <a:endParaRPr/>
          </a:p>
        </p:txBody>
      </p:sp>
      <p:sp>
        <p:nvSpPr>
          <p:cNvPr id="186" name="Google Shape;186;p37"/>
          <p:cNvSpPr txBox="1"/>
          <p:nvPr>
            <p:ph idx="1" type="body"/>
          </p:nvPr>
        </p:nvSpPr>
        <p:spPr>
          <a:xfrm>
            <a:off x="241800" y="705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</a:t>
            </a:r>
            <a:r>
              <a:rPr lang="en-GB"/>
              <a:t>e calculated the accuracy by this formula and achieved an accuracy of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99.92 % on the test dataset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225" y="1761063"/>
            <a:ext cx="5753100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8"/>
          <p:cNvSpPr txBox="1"/>
          <p:nvPr>
            <p:ph type="title"/>
          </p:nvPr>
        </p:nvSpPr>
        <p:spPr>
          <a:xfrm>
            <a:off x="255775" y="137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     REFERENCE </a:t>
            </a:r>
            <a:endParaRPr/>
          </a:p>
        </p:txBody>
      </p:sp>
      <p:sp>
        <p:nvSpPr>
          <p:cNvPr id="193" name="Google Shape;193;p38"/>
          <p:cNvSpPr txBox="1"/>
          <p:nvPr>
            <p:ph idx="1" type="body"/>
          </p:nvPr>
        </p:nvSpPr>
        <p:spPr>
          <a:xfrm>
            <a:off x="185900" y="775100"/>
            <a:ext cx="8520600" cy="40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 u="sng">
                <a:solidFill>
                  <a:schemeClr val="accent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https://www.mygreatlearning.com/blog/real-time-face-detection/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https://towardsdatascience.com/understanding-face-detection-with-the-viola-jones-object-detection-framework-c55cc2a9da14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 u="sng">
                <a:solidFill>
                  <a:schemeClr val="hlink"/>
                </a:solidFill>
                <a:hlinkClick r:id="rId5"/>
              </a:rPr>
              <a:t>https://www.geeksforgeeks.org/introduction-to-opencv//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 u="sng">
                <a:solidFill>
                  <a:schemeClr val="hlink"/>
                </a:solidFill>
                <a:hlinkClick r:id="rId6"/>
              </a:rPr>
              <a:t>https://youtube.com/playlist?list=PLZbbT5o_s2xq7LwI2y8_QtvuXZedL6tQU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 u="sng">
                <a:solidFill>
                  <a:schemeClr val="hlink"/>
                </a:solidFill>
                <a:hlinkClick r:id="rId7"/>
              </a:rPr>
              <a:t>https://docs.google.com/presentation/d/1KzY548vJ5xA19Kb2pGSDE8Zkvuxybf2SZVa5rrbamP4/edit?usp=drivesdk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Keras official documentation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OpenCv documentation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365250" y="412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</a:t>
            </a:r>
            <a:endParaRPr/>
          </a:p>
        </p:txBody>
      </p:sp>
      <p:sp>
        <p:nvSpPr>
          <p:cNvPr id="111" name="Google Shape;111;p26"/>
          <p:cNvSpPr txBox="1"/>
          <p:nvPr/>
        </p:nvSpPr>
        <p:spPr>
          <a:xfrm>
            <a:off x="214350" y="1114425"/>
            <a:ext cx="8671500" cy="3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For face recognition there are two types of comparisons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-GB" sz="1800">
                <a:solidFill>
                  <a:schemeClr val="dk2"/>
                </a:solidFill>
              </a:rPr>
              <a:t>Verification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-GB" sz="1800">
                <a:solidFill>
                  <a:schemeClr val="dk2"/>
                </a:solidFill>
              </a:rPr>
              <a:t>Identification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>
                <a:solidFill>
                  <a:schemeClr val="dk2"/>
                </a:solidFill>
              </a:rPr>
              <a:t>We look to address identification problem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>
                <a:solidFill>
                  <a:schemeClr val="dk2"/>
                </a:solidFill>
              </a:rPr>
              <a:t>Build an attendance system for an organization which makes use of uniqueness of face of an employee.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>
                <a:solidFill>
                  <a:schemeClr val="dk2"/>
                </a:solidFill>
              </a:rPr>
              <a:t>Train a CNN model to extract features from image and compare it with a database to identify the face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>
            <p:ph idx="1" type="body"/>
          </p:nvPr>
        </p:nvSpPr>
        <p:spPr>
          <a:xfrm>
            <a:off x="311700" y="80375"/>
            <a:ext cx="8520600" cy="49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Attendance System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live image is fed to detection algorithm.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face is cropped and processed to match our model input requirements.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database has face features of all working employees.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attendance is marked based on comparison of features of the cropped face and the features in the database using certain threshold.</a:t>
            </a:r>
            <a:endParaRPr/>
          </a:p>
        </p:txBody>
      </p:sp>
      <p:pic>
        <p:nvPicPr>
          <p:cNvPr id="117" name="Google Shape;11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1850" y="2312125"/>
            <a:ext cx="3174499" cy="25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>
            <p:ph type="title"/>
          </p:nvPr>
        </p:nvSpPr>
        <p:spPr>
          <a:xfrm>
            <a:off x="255775" y="193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FACE </a:t>
            </a:r>
            <a:r>
              <a:rPr lang="en-GB"/>
              <a:t>DETECTION USING HAAR CASCADES</a:t>
            </a:r>
            <a:endParaRPr/>
          </a:p>
        </p:txBody>
      </p:sp>
      <p:sp>
        <p:nvSpPr>
          <p:cNvPr id="123" name="Google Shape;123;p28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GB" sz="1450">
                <a:solidFill>
                  <a:schemeClr val="dk1"/>
                </a:solidFill>
                <a:highlight>
                  <a:srgbClr val="FFFFFF"/>
                </a:highlight>
              </a:rPr>
              <a:t>Face detection is the process of detecting the presence of a face and finding its position in the image.</a:t>
            </a:r>
            <a:endParaRPr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GB" sz="1450">
                <a:solidFill>
                  <a:schemeClr val="dk1"/>
                </a:solidFill>
                <a:highlight>
                  <a:srgbClr val="FFFFFF"/>
                </a:highlight>
              </a:rPr>
              <a:t>Here, we used Haar Cascades to detect faces.</a:t>
            </a:r>
            <a:endParaRPr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GB" sz="1450">
                <a:solidFill>
                  <a:schemeClr val="dk1"/>
                </a:solidFill>
                <a:highlight>
                  <a:srgbClr val="FFFFFF"/>
                </a:highlight>
              </a:rPr>
              <a:t>It is a machine learning based approach where a cascade function is trained from a lot of positive and negative images to identify the location of the faces</a:t>
            </a:r>
            <a:endParaRPr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GB" sz="1450">
                <a:solidFill>
                  <a:schemeClr val="dk1"/>
                </a:solidFill>
                <a:highlight>
                  <a:srgbClr val="FFFFFF"/>
                </a:highlight>
              </a:rPr>
              <a:t>Once the position of faces are obtained, the faces are cropped and fed into our feature extraction model to identify each face</a:t>
            </a:r>
            <a:endParaRPr sz="14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24" name="Google Shape;12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2675" y="3373175"/>
            <a:ext cx="1414825" cy="165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7225" y="3320100"/>
            <a:ext cx="2628900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/>
          <p:nvPr>
            <p:ph type="title"/>
          </p:nvPr>
        </p:nvSpPr>
        <p:spPr>
          <a:xfrm>
            <a:off x="311700" y="648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DESCRIPTION</a:t>
            </a:r>
            <a:endParaRPr/>
          </a:p>
        </p:txBody>
      </p:sp>
      <p:sp>
        <p:nvSpPr>
          <p:cNvPr id="131" name="Google Shape;13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Olivetti dataset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10 different images of 40 distinct people</a:t>
            </a:r>
            <a:endParaRPr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All images are in </a:t>
            </a:r>
            <a:r>
              <a:rPr lang="en-GB"/>
              <a:t>gray-scale</a:t>
            </a:r>
            <a:endParaRPr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Each image is of the size 64 x 64</a:t>
            </a:r>
            <a:endParaRPr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Each pixel is scaled to interval [0,1]</a:t>
            </a:r>
            <a:endParaRPr/>
          </a:p>
        </p:txBody>
      </p:sp>
      <p:pic>
        <p:nvPicPr>
          <p:cNvPr id="132" name="Google Shape;13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2799" y="2420738"/>
            <a:ext cx="3237900" cy="177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TRIPLETS</a:t>
            </a:r>
            <a:endParaRPr/>
          </a:p>
        </p:txBody>
      </p:sp>
      <p:sp>
        <p:nvSpPr>
          <p:cNvPr id="138" name="Google Shape;13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Select 5 random images of each person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3 arrays: Positive, Anchor, Negative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Images of same index form a triplet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 total of 156000 triplets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</a:t>
            </a:r>
            <a:r>
              <a:rPr lang="en-GB">
                <a:solidFill>
                  <a:srgbClr val="20124D"/>
                </a:solidFill>
              </a:rPr>
              <a:t>Positive</a:t>
            </a:r>
            <a:r>
              <a:rPr lang="en-GB"/>
              <a:t>                           </a:t>
            </a:r>
            <a:r>
              <a:rPr lang="en-GB">
                <a:solidFill>
                  <a:srgbClr val="00FF00"/>
                </a:solidFill>
              </a:rPr>
              <a:t>Anchor</a:t>
            </a:r>
            <a:r>
              <a:rPr lang="en-GB"/>
              <a:t>                          </a:t>
            </a:r>
            <a:r>
              <a:rPr lang="en-GB">
                <a:solidFill>
                  <a:srgbClr val="FF0000"/>
                </a:solidFill>
              </a:rPr>
              <a:t>Negative</a:t>
            </a:r>
            <a:endParaRPr>
              <a:solidFill>
                <a:srgbClr val="FF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4263" y="3152025"/>
            <a:ext cx="1513275" cy="151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6187" y="3152025"/>
            <a:ext cx="1513275" cy="151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8100" y="3152025"/>
            <a:ext cx="1513275" cy="151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1"/>
          <p:cNvSpPr txBox="1"/>
          <p:nvPr>
            <p:ph type="title"/>
          </p:nvPr>
        </p:nvSpPr>
        <p:spPr>
          <a:xfrm>
            <a:off x="311700" y="445025"/>
            <a:ext cx="8520600" cy="5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4594"/>
              <a:buNone/>
            </a:pPr>
            <a:r>
              <a:rPr b="1" lang="en-GB" sz="2220"/>
              <a:t>SIAMESE NETWORK</a:t>
            </a:r>
            <a:endParaRPr b="1" sz="2220"/>
          </a:p>
        </p:txBody>
      </p:sp>
      <p:sp>
        <p:nvSpPr>
          <p:cNvPr id="147" name="Google Shape;14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74900"/>
            <a:ext cx="8468425" cy="387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TRIPLET LOSS</a:t>
            </a:r>
            <a:endParaRPr/>
          </a:p>
        </p:txBody>
      </p:sp>
      <p:sp>
        <p:nvSpPr>
          <p:cNvPr id="154" name="Google Shape;154;p32"/>
          <p:cNvSpPr txBox="1"/>
          <p:nvPr>
            <p:ph idx="1" type="body"/>
          </p:nvPr>
        </p:nvSpPr>
        <p:spPr>
          <a:xfrm>
            <a:off x="311700" y="1475400"/>
            <a:ext cx="8520600" cy="219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92929"/>
                </a:solidFill>
                <a:highlight>
                  <a:schemeClr val="lt1"/>
                </a:highlight>
              </a:rPr>
              <a:t>It is a distance based loss function that operates on three inputs:</a:t>
            </a:r>
            <a:endParaRPr>
              <a:solidFill>
                <a:srgbClr val="292929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92929"/>
              </a:buClr>
              <a:buSzPts val="1800"/>
              <a:buAutoNum type="arabicPeriod"/>
            </a:pPr>
            <a:r>
              <a:rPr lang="en-GB">
                <a:solidFill>
                  <a:srgbClr val="292929"/>
                </a:solidFill>
                <a:highlight>
                  <a:schemeClr val="lt1"/>
                </a:highlight>
              </a:rPr>
              <a:t>anchor (a) is any arbitrary data point</a:t>
            </a:r>
            <a:endParaRPr>
              <a:solidFill>
                <a:srgbClr val="292929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AutoNum type="arabicPeriod"/>
            </a:pPr>
            <a:r>
              <a:rPr lang="en-GB">
                <a:solidFill>
                  <a:srgbClr val="292929"/>
                </a:solidFill>
                <a:highlight>
                  <a:schemeClr val="lt1"/>
                </a:highlight>
              </a:rPr>
              <a:t>positive (p) which is the same class as the anchor</a:t>
            </a:r>
            <a:endParaRPr>
              <a:solidFill>
                <a:srgbClr val="292929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AutoNum type="arabicPeriod"/>
            </a:pPr>
            <a:r>
              <a:rPr lang="en-GB">
                <a:solidFill>
                  <a:srgbClr val="292929"/>
                </a:solidFill>
                <a:highlight>
                  <a:schemeClr val="lt1"/>
                </a:highlight>
              </a:rPr>
              <a:t>negative (n) which is a different class from the anchor</a:t>
            </a:r>
            <a:endParaRPr>
              <a:solidFill>
                <a:srgbClr val="292929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92929"/>
                </a:solidFill>
                <a:highlight>
                  <a:schemeClr val="lt1"/>
                </a:highlight>
              </a:rPr>
              <a:t>Mathematically, it is defined as: </a:t>
            </a:r>
            <a:r>
              <a:rPr b="1" i="1" lang="en-GB">
                <a:solidFill>
                  <a:srgbClr val="292929"/>
                </a:solidFill>
                <a:highlight>
                  <a:schemeClr val="lt1"/>
                </a:highlight>
              </a:rPr>
              <a:t>L=max(d(a,p)−d(a,n)+margin,0)</a:t>
            </a:r>
            <a:endParaRPr>
              <a:solidFill>
                <a:srgbClr val="292929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3"/>
          <p:cNvSpPr txBox="1"/>
          <p:nvPr>
            <p:ph type="title"/>
          </p:nvPr>
        </p:nvSpPr>
        <p:spPr>
          <a:xfrm>
            <a:off x="311700" y="360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CNN MODEL ARCHITECTURE</a:t>
            </a:r>
            <a:endParaRPr/>
          </a:p>
        </p:txBody>
      </p:sp>
      <p:sp>
        <p:nvSpPr>
          <p:cNvPr id="160" name="Google Shape;160;p33"/>
          <p:cNvSpPr txBox="1"/>
          <p:nvPr>
            <p:ph idx="1" type="body"/>
          </p:nvPr>
        </p:nvSpPr>
        <p:spPr>
          <a:xfrm>
            <a:off x="311700" y="1083675"/>
            <a:ext cx="8520600" cy="38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Built a CNN Model for feature extraction , incorporated  4 convolutional layers and and the last layer was a dense layer with 128 number of features specified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Gave the activation function as “Relu” for the CNN layers and took the desired kernel size and strides for best the optimization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last dense layer had activation function “Sigmoid”, so that result is between 0 and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For splitting the </a:t>
            </a:r>
            <a:r>
              <a:rPr lang="en-GB"/>
              <a:t>dataset</a:t>
            </a:r>
            <a:r>
              <a:rPr lang="en-GB"/>
              <a:t> in to train,validation and test we used train_test_split function from sklearn package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chose the Learning rate =0.0001 , batch size = 32 and epochs = 30 , all these were taken to reduce overfitting of model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