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  <p:embeddedFont>
      <p:font typeface="Old Standard TT"/>
      <p:regular r:id="rId24"/>
      <p:bold r:id="rId25"/>
      <p: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22" Type="http://schemas.openxmlformats.org/officeDocument/2006/relationships/font" Target="fonts/MavenPro-regular.fntdata"/><Relationship Id="rId21" Type="http://schemas.openxmlformats.org/officeDocument/2006/relationships/font" Target="fonts/Nunito-boldItalic.fntdata"/><Relationship Id="rId24" Type="http://schemas.openxmlformats.org/officeDocument/2006/relationships/font" Target="fonts/OldStandardTT-regular.fntdata"/><Relationship Id="rId23" Type="http://schemas.openxmlformats.org/officeDocument/2006/relationships/font" Target="fonts/Maven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OldStandardTT-italic.fntdata"/><Relationship Id="rId25" Type="http://schemas.openxmlformats.org/officeDocument/2006/relationships/font" Target="fonts/OldStandardTT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Nunito-bold.fntdata"/><Relationship Id="rId18" Type="http://schemas.openxmlformats.org/officeDocument/2006/relationships/font" Target="fonts/Nuni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c7562313c7_0_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c7562313c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c74f46f1e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c74f46f1e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c74f46f1ea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c74f46f1ea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c74f46f1e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c74f46f1e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c34fe1b2f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c34fe1b2f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c34fe1b2f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c34fe1b2f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c34fe1b2f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c34fe1b2f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c34fe1b2f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c34fe1b2f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c74f46f1e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c74f46f1e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c74f46f1ea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c74f46f1ea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c74f46f1ea_9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c74f46f1ea_9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9" name="Google Shape;279;p14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0" name="Google Shape;280;p14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4" name="Google Shape;284;p15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5" name="Google Shape;285;p15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86" name="Google Shape;28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0" name="Google Shape;290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1" name="Google Shape;29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4" name="Google Shape;294;p17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5" name="Google Shape;295;p1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6" name="Google Shape;29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9" name="Google Shape;29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2" name="Google Shape;302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3" name="Google Shape;30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0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06" name="Google Shape;30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9" name="Google Shape;309;p2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0" name="Google Shape;310;p21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11" name="Google Shape;311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2" name="Google Shape;312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13" name="Google Shape;31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16" name="Google Shape;31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3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319" name="Google Shape;319;p23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0" name="Google Shape;32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275" name="Google Shape;275;p1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"/>
          <p:cNvSpPr txBox="1"/>
          <p:nvPr>
            <p:ph type="title"/>
          </p:nvPr>
        </p:nvSpPr>
        <p:spPr>
          <a:xfrm>
            <a:off x="265500" y="1708475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Face Detection and Recognition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28" name="Google Shape;328;p25"/>
          <p:cNvSpPr txBox="1"/>
          <p:nvPr>
            <p:ph idx="2" type="body"/>
          </p:nvPr>
        </p:nvSpPr>
        <p:spPr>
          <a:xfrm>
            <a:off x="4909450" y="1798700"/>
            <a:ext cx="3837000" cy="4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Mentors:</a:t>
            </a:r>
            <a:endParaRPr b="1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Achintya K N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Akash S Bharadwaj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Sankarsh R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Group Members:</a:t>
            </a:r>
            <a:endParaRPr b="1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Amogh Umesh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Anirudh Singh Solanki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Bhakti Jayannache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P M Prasanna 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Sumukh C Prakash</a:t>
            </a:r>
            <a:endParaRPr sz="16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4"/>
          <p:cNvSpPr txBox="1"/>
          <p:nvPr>
            <p:ph type="ctrTitle"/>
          </p:nvPr>
        </p:nvSpPr>
        <p:spPr>
          <a:xfrm>
            <a:off x="824000" y="152600"/>
            <a:ext cx="4255500" cy="193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Progress So Far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34"/>
          <p:cNvSpPr txBox="1"/>
          <p:nvPr/>
        </p:nvSpPr>
        <p:spPr>
          <a:xfrm>
            <a:off x="321450" y="2210100"/>
            <a:ext cx="8709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eorgia"/>
              <a:buChar char="❖"/>
            </a:pPr>
            <a:r>
              <a:rPr lang="en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Learning the concepts of Machine Learning and Neural Networks</a:t>
            </a:r>
            <a:endParaRPr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eorgia"/>
              <a:buChar char="❖"/>
            </a:pPr>
            <a:r>
              <a:rPr lang="en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Attending Python and Machine Learning KSS</a:t>
            </a:r>
            <a:endParaRPr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eorgia"/>
              <a:buChar char="❖"/>
            </a:pPr>
            <a:r>
              <a:rPr lang="en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Reading different online resources and books on Machine Learning</a:t>
            </a:r>
            <a:endParaRPr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eorgia"/>
              <a:buChar char="❖"/>
            </a:pPr>
            <a:r>
              <a:rPr lang="en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Taking online courses on Machine Learning</a:t>
            </a:r>
            <a:endParaRPr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5"/>
          <p:cNvSpPr txBox="1"/>
          <p:nvPr>
            <p:ph type="ctrTitle"/>
          </p:nvPr>
        </p:nvSpPr>
        <p:spPr>
          <a:xfrm>
            <a:off x="1296150" y="1041175"/>
            <a:ext cx="7021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Further Plans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●"/>
            </a:pP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Learning keras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●"/>
            </a:pP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Face detection implementation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●"/>
            </a:pP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Building a Siamese network for Face recognition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●"/>
            </a:pP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Training the model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Georgia"/>
              <a:buChar char="●"/>
            </a:pPr>
            <a:r>
              <a:rPr lang="en" sz="2400">
                <a:latin typeface="Georgia"/>
                <a:ea typeface="Georgia"/>
                <a:cs typeface="Georgia"/>
                <a:sym typeface="Georgia"/>
              </a:rPr>
              <a:t>Testing with different samples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6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4" name="Google Shape;3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275" y="0"/>
            <a:ext cx="832144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7"/>
          <p:cNvSpPr txBox="1"/>
          <p:nvPr>
            <p:ph type="ctrTitle"/>
          </p:nvPr>
        </p:nvSpPr>
        <p:spPr>
          <a:xfrm>
            <a:off x="159425" y="126900"/>
            <a:ext cx="8401800" cy="106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FACE RECOGNITION</a:t>
            </a:r>
            <a:endParaRPr/>
          </a:p>
        </p:txBody>
      </p:sp>
      <p:sp>
        <p:nvSpPr>
          <p:cNvPr id="340" name="Google Shape;340;p27"/>
          <p:cNvSpPr txBox="1"/>
          <p:nvPr>
            <p:ph idx="1" type="subTitle"/>
          </p:nvPr>
        </p:nvSpPr>
        <p:spPr>
          <a:xfrm>
            <a:off x="244000" y="1302800"/>
            <a:ext cx="8520600" cy="37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The Face - unique part.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For face recognition there are two types of comparisons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1. Verification.</a:t>
            </a:r>
            <a:endParaRPr b="1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This is where the system compares the given individual with who that individual says they are and gives a yes or no decision.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2. Identification.</a:t>
            </a:r>
            <a:endParaRPr b="1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This is where the system compares the given individual to all the Other individuals in the database and gives a ranked list of matches.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8"/>
          <p:cNvSpPr txBox="1"/>
          <p:nvPr>
            <p:ph type="ctrTitle"/>
          </p:nvPr>
        </p:nvSpPr>
        <p:spPr>
          <a:xfrm>
            <a:off x="311700" y="338400"/>
            <a:ext cx="8520600" cy="9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80"/>
              <a:t>      </a:t>
            </a:r>
            <a:r>
              <a:rPr lang="en" sz="3680"/>
              <a:t>IDENTIFICATION FLOWCHART</a:t>
            </a:r>
            <a:endParaRPr sz="3680"/>
          </a:p>
        </p:txBody>
      </p:sp>
      <p:pic>
        <p:nvPicPr>
          <p:cNvPr id="346" name="Google Shape;346;p28"/>
          <p:cNvPicPr preferRelativeResize="0"/>
          <p:nvPr/>
        </p:nvPicPr>
        <p:blipFill rotWithShape="1">
          <a:blip r:embed="rId3">
            <a:alphaModFix/>
          </a:blip>
          <a:srcRect b="18211" l="6939" r="44191" t="31214"/>
          <a:stretch/>
        </p:blipFill>
        <p:spPr>
          <a:xfrm>
            <a:off x="558350" y="1370475"/>
            <a:ext cx="7918275" cy="342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9"/>
          <p:cNvSpPr txBox="1"/>
          <p:nvPr>
            <p:ph type="ctrTitle"/>
          </p:nvPr>
        </p:nvSpPr>
        <p:spPr>
          <a:xfrm>
            <a:off x="311700" y="84600"/>
            <a:ext cx="85206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72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2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2" name="Google Shape;352;p29"/>
          <p:cNvSpPr txBox="1"/>
          <p:nvPr>
            <p:ph idx="1" type="subTitle"/>
          </p:nvPr>
        </p:nvSpPr>
        <p:spPr>
          <a:xfrm>
            <a:off x="311700" y="183300"/>
            <a:ext cx="8520600" cy="48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1979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1979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97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All identification or authentication technologies operate using the following four stages:</a:t>
            </a:r>
            <a:endParaRPr b="1" sz="197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197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t/>
            </a:r>
            <a:endParaRPr sz="197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97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a. </a:t>
            </a:r>
            <a:r>
              <a:rPr b="1" lang="en" sz="197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Capture:</a:t>
            </a:r>
            <a:r>
              <a:rPr lang="en" sz="197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 physical or behavioural sample is captured by the system during Enrollment and also in identification or verification process</a:t>
            </a:r>
            <a:endParaRPr sz="197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97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97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b. </a:t>
            </a:r>
            <a:r>
              <a:rPr b="1" lang="en" sz="197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Extraction:</a:t>
            </a:r>
            <a:r>
              <a:rPr lang="en" sz="197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Unique data is extracted from the sample and a template is created.</a:t>
            </a:r>
            <a:endParaRPr sz="197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97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97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c. </a:t>
            </a:r>
            <a:r>
              <a:rPr b="1" lang="en" sz="197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Comparison:</a:t>
            </a:r>
            <a:r>
              <a:rPr lang="en" sz="197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The template is then compared with a new sample.</a:t>
            </a:r>
            <a:endParaRPr sz="197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t/>
            </a:r>
            <a:endParaRPr sz="197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97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d. </a:t>
            </a:r>
            <a:r>
              <a:rPr b="1" lang="en" sz="197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Match/non match: </a:t>
            </a:r>
            <a:r>
              <a:rPr lang="en" sz="197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system decides if the features extracted from the new Samples are a match or a non match</a:t>
            </a:r>
            <a:endParaRPr sz="197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0"/>
          <p:cNvSpPr txBox="1"/>
          <p:nvPr>
            <p:ph type="ctrTitle"/>
          </p:nvPr>
        </p:nvSpPr>
        <p:spPr>
          <a:xfrm>
            <a:off x="311700" y="266200"/>
            <a:ext cx="8520600" cy="74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HOW FACE RECOGNITION SYSTEMS WORK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30"/>
          <p:cNvSpPr txBox="1"/>
          <p:nvPr>
            <p:ph idx="1" type="subTitle"/>
          </p:nvPr>
        </p:nvSpPr>
        <p:spPr>
          <a:xfrm>
            <a:off x="311700" y="1010800"/>
            <a:ext cx="8520600" cy="38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If you look at the mirror, you can see that your face has certain distinguishable landmarks. These are the peaks and valleys that make up the different facial features. </a:t>
            </a:r>
            <a:endParaRPr sz="6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Software defines these landmarks as nodal points.</a:t>
            </a:r>
            <a:endParaRPr sz="6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6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There are about "80 nodal points" on a human face.</a:t>
            </a:r>
            <a:endParaRPr sz="6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6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Here are few nodal points that are measured by the software.</a:t>
            </a:r>
            <a:endParaRPr sz="6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6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distance between the eyes</a:t>
            </a:r>
            <a:endParaRPr sz="6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width of the nose</a:t>
            </a:r>
            <a:endParaRPr sz="6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depth of the eye socket</a:t>
            </a:r>
            <a:endParaRPr sz="6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"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heekbones</a:t>
            </a:r>
            <a:endParaRPr sz="6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jaw line</a:t>
            </a:r>
            <a:endParaRPr sz="6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chin</a:t>
            </a:r>
            <a:endParaRPr sz="6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1"/>
          <p:cNvSpPr txBox="1"/>
          <p:nvPr>
            <p:ph type="ctrTitle"/>
          </p:nvPr>
        </p:nvSpPr>
        <p:spPr>
          <a:xfrm>
            <a:off x="311700" y="-251625"/>
            <a:ext cx="8520600" cy="207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SCOPE AND USAGE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31"/>
          <p:cNvSpPr txBox="1"/>
          <p:nvPr>
            <p:ph idx="1" type="subTitle"/>
          </p:nvPr>
        </p:nvSpPr>
        <p:spPr>
          <a:xfrm>
            <a:off x="268825" y="1325775"/>
            <a:ext cx="8520600" cy="31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1) Used in ATMs 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2) Identifying duplicate voters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3) Passport and visa verification,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4) Driving license verification,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5) Defense 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6) Governments and private sectors</a:t>
            </a:r>
            <a:endParaRPr sz="3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2"/>
          <p:cNvSpPr txBox="1"/>
          <p:nvPr>
            <p:ph type="ctrTitle"/>
          </p:nvPr>
        </p:nvSpPr>
        <p:spPr>
          <a:xfrm>
            <a:off x="824000" y="810655"/>
            <a:ext cx="4255500" cy="26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766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METHOD OF EXECUTION</a:t>
            </a:r>
            <a:endParaRPr sz="1766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28600" lvl="0" marL="254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433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1)</a:t>
            </a:r>
            <a:r>
              <a:rPr b="0" lang="en" sz="1033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	</a:t>
            </a:r>
            <a:r>
              <a:rPr b="0" lang="en" sz="1433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WHEN THE TWO GIVEN IMAGES ARE SIMILAR THE ENCODING DIFFERENCE IS ALMOST ZERO</a:t>
            </a:r>
            <a:endParaRPr b="0" sz="1433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433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AND THE ORIGINAL PICTURE IS “ANCHOR” AND THE MATCHED PICTURE IS TERMED “POSITIVE”</a:t>
            </a:r>
            <a:endParaRPr b="0" sz="1433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28600" lvl="0" marL="254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433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2)</a:t>
            </a:r>
            <a:r>
              <a:rPr b="0" lang="en" sz="1033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</a:t>
            </a:r>
            <a:r>
              <a:rPr b="0" lang="en" sz="1433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WHEN THE TWO GIVEN IMAGES ARE DISSIMILAR THE ENCODING DIFFERENCE IS NOT ZERO AND GREATER .</a:t>
            </a:r>
            <a:endParaRPr b="0" sz="1433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433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AND THE ORIGINAL PICTURE IS “ANCHOR” AND THE UNMATCHED PICTURE IS TERMED “NEGATIVE”</a:t>
            </a:r>
            <a:endParaRPr b="0" sz="1433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1" name="Google Shape;37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000" y="3605863"/>
            <a:ext cx="573405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8" name="Google Shape;37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875" y="-63400"/>
            <a:ext cx="5143500" cy="522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