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2" r:id="rId2"/>
    <p:sldId id="256" r:id="rId3"/>
    <p:sldId id="257" r:id="rId4"/>
    <p:sldId id="267" r:id="rId5"/>
    <p:sldId id="259" r:id="rId6"/>
    <p:sldId id="260" r:id="rId7"/>
    <p:sldId id="261" r:id="rId8"/>
    <p:sldId id="271" r:id="rId9"/>
    <p:sldId id="262" r:id="rId10"/>
    <p:sldId id="263" r:id="rId11"/>
    <p:sldId id="264"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4B91FF-07F6-470D-8C95-D621897E051D}"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E139DD-4EE5-49DE-B3D2-15B3F7E9B5E9}" type="slidenum">
              <a:rPr lang="en-US" smtClean="0"/>
              <a:t>‹#›</a:t>
            </a:fld>
            <a:endParaRPr lang="en-US"/>
          </a:p>
        </p:txBody>
      </p:sp>
    </p:spTree>
    <p:extLst>
      <p:ext uri="{BB962C8B-B14F-4D97-AF65-F5344CB8AC3E}">
        <p14:creationId xmlns:p14="http://schemas.microsoft.com/office/powerpoint/2010/main" val="4033900015"/>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B91FF-07F6-470D-8C95-D621897E051D}"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2621066140"/>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B91FF-07F6-470D-8C95-D621897E051D}"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307905851"/>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B91FF-07F6-470D-8C95-D621897E051D}"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96816153"/>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84B91FF-07F6-470D-8C95-D621897E051D}" type="datetimeFigureOut">
              <a:rPr lang="en-US" smtClean="0"/>
              <a:t>03/06/2021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E139DD-4EE5-49DE-B3D2-15B3F7E9B5E9}" type="slidenum">
              <a:rPr lang="en-US" smtClean="0"/>
              <a:t>‹#›</a:t>
            </a:fld>
            <a:endParaRPr lang="en-US"/>
          </a:p>
        </p:txBody>
      </p:sp>
    </p:spTree>
    <p:extLst>
      <p:ext uri="{BB962C8B-B14F-4D97-AF65-F5344CB8AC3E}">
        <p14:creationId xmlns:p14="http://schemas.microsoft.com/office/powerpoint/2010/main" val="2388910627"/>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B91FF-07F6-470D-8C95-D621897E051D}" type="datetimeFigureOut">
              <a:rPr lang="en-US" smtClean="0"/>
              <a:t>03/06/2021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1502611801"/>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B91FF-07F6-470D-8C95-D621897E051D}" type="datetimeFigureOut">
              <a:rPr lang="en-US" smtClean="0"/>
              <a:t>03/06/2021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3419813459"/>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B91FF-07F6-470D-8C95-D621897E051D}" type="datetimeFigureOut">
              <a:rPr lang="en-US" smtClean="0"/>
              <a:t>03/06/2021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284960034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B91FF-07F6-470D-8C95-D621897E051D}" type="datetimeFigureOut">
              <a:rPr lang="en-US" smtClean="0"/>
              <a:t>03/06/2021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196530533"/>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B91FF-07F6-470D-8C95-D621897E051D}" type="datetimeFigureOut">
              <a:rPr lang="en-US" smtClean="0"/>
              <a:t>03/06/2021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1424064314"/>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B91FF-07F6-470D-8C95-D621897E051D}" type="datetimeFigureOut">
              <a:rPr lang="en-US" smtClean="0"/>
              <a:t>03/06/2021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E139DD-4EE5-49DE-B3D2-15B3F7E9B5E9}" type="slidenum">
              <a:rPr lang="en-US" smtClean="0"/>
              <a:t>‹#›</a:t>
            </a:fld>
            <a:endParaRPr lang="en-US"/>
          </a:p>
        </p:txBody>
      </p:sp>
    </p:spTree>
    <p:extLst>
      <p:ext uri="{BB962C8B-B14F-4D97-AF65-F5344CB8AC3E}">
        <p14:creationId xmlns:p14="http://schemas.microsoft.com/office/powerpoint/2010/main" val="2261446419"/>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84B91FF-07F6-470D-8C95-D621897E051D}" type="datetimeFigureOut">
              <a:rPr lang="en-US" smtClean="0"/>
              <a:t>03/06/2021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E139DD-4EE5-49DE-B3D2-15B3F7E9B5E9}" type="slidenum">
              <a:rPr lang="en-US" smtClean="0"/>
              <a:t>‹#›</a:t>
            </a:fld>
            <a:endParaRPr lang="en-US"/>
          </a:p>
        </p:txBody>
      </p:sp>
    </p:spTree>
    <p:extLst>
      <p:ext uri="{BB962C8B-B14F-4D97-AF65-F5344CB8AC3E}">
        <p14:creationId xmlns:p14="http://schemas.microsoft.com/office/powerpoint/2010/main" val="12639375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9ED3BB-7A6C-499B-AB1B-432EC8FF7DD6}"/>
              </a:ext>
            </a:extLst>
          </p:cNvPr>
          <p:cNvSpPr txBox="1"/>
          <p:nvPr/>
        </p:nvSpPr>
        <p:spPr>
          <a:xfrm>
            <a:off x="609600" y="597969"/>
            <a:ext cx="10972800" cy="6070893"/>
          </a:xfrm>
          <a:prstGeom prst="rect">
            <a:avLst/>
          </a:prstGeom>
          <a:noFill/>
        </p:spPr>
        <p:txBody>
          <a:bodyPr wrap="square">
            <a:spAutoFit/>
          </a:bodyPr>
          <a:lstStyle/>
          <a:p>
            <a:pPr marL="0" marR="0" algn="ctr">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a:t>
            </a: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PROJECT REPORT</a:t>
            </a: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ON</a:t>
            </a:r>
          </a:p>
          <a:p>
            <a:pPr marL="0" marR="0" algn="ctr">
              <a:spcBef>
                <a:spcPts val="300"/>
              </a:spcBef>
              <a:spcAft>
                <a:spcPts val="0"/>
              </a:spcAft>
            </a:pPr>
            <a:endParaRPr lang="en-US" sz="5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b="1" dirty="0">
                <a:latin typeface="Times New Roman" panose="02020603050405020304" pitchFamily="18" charset="0"/>
                <a:cs typeface="Times New Roman" panose="02020603050405020304" pitchFamily="18" charset="0"/>
              </a:rPr>
              <a:t>Hiding files without third-party software</a:t>
            </a:r>
          </a:p>
          <a:p>
            <a:pPr marL="0" marR="0" algn="ctr">
              <a:spcBef>
                <a:spcPts val="300"/>
              </a:spcBef>
              <a:spcAft>
                <a:spcPts val="0"/>
              </a:spcAft>
            </a:pPr>
            <a:endParaRPr lang="en-US" sz="5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SUBMITTED BY</a:t>
            </a:r>
          </a:p>
          <a:p>
            <a:pPr marL="0" marR="0" algn="ctr">
              <a:spcBef>
                <a:spcPts val="300"/>
              </a:spcBef>
              <a:spcAft>
                <a:spcPts val="0"/>
              </a:spcAft>
            </a:pPr>
            <a:endParaRPr lang="en-US" sz="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BHAKTI DESAI – 53004190005</a:t>
            </a:r>
          </a:p>
          <a:p>
            <a:pPr marL="0" marR="0" algn="ctr">
              <a:spcBef>
                <a:spcPts val="300"/>
              </a:spcBef>
              <a:spcAft>
                <a:spcPts val="0"/>
              </a:spcAft>
            </a:pPr>
            <a:endParaRPr lang="en-US" sz="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UNDER THE GUIDANCE OF</a:t>
            </a:r>
          </a:p>
          <a:p>
            <a:pPr marL="0" marR="0" algn="ctr">
              <a:spcBef>
                <a:spcPts val="300"/>
              </a:spcBef>
              <a:spcAft>
                <a:spcPts val="0"/>
              </a:spcAft>
            </a:pPr>
            <a:endParaRPr lang="en-US" sz="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Prof. </a:t>
            </a:r>
            <a:r>
              <a:rPr lang="en-US" sz="1400" b="1" dirty="0">
                <a:latin typeface="Times New Roman" panose="02020603050405020304" pitchFamily="18" charset="0"/>
                <a:ea typeface="Calibri" panose="020F0502020204030204" pitchFamily="34" charset="0"/>
                <a:cs typeface="Times New Roman" panose="02020603050405020304" pitchFamily="18" charset="0"/>
              </a:rPr>
              <a:t>Sunita Gupta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DEPARTMENT OF MASTERS OF SCIENCE IN INFORMATION TECHNOLOGY</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a:t>
            </a:r>
          </a:p>
          <a:p>
            <a:pPr marL="0" marR="0" algn="ctr">
              <a:spcBef>
                <a:spcPts val="300"/>
              </a:spcBef>
              <a:spcAft>
                <a:spcPts val="0"/>
              </a:spcAft>
            </a:pP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SVKM’s</a:t>
            </a:r>
          </a:p>
          <a:p>
            <a:pPr marL="0" marR="0" algn="ctr">
              <a:spcBef>
                <a:spcPts val="30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USHA PRAVIN GANDHI COLLEGE OF ARTS, SCIENCE AND COMMERCE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(NAAC ACCREDITED ‘A’ GRADE COLLEGE)</a:t>
            </a: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VILE PARLE (W), MUMBAI-400056</a:t>
            </a:r>
          </a:p>
          <a:p>
            <a:pPr marL="0" marR="0" algn="ctr">
              <a:spcBef>
                <a:spcPts val="30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(AFFILIATED TO UNIVERSITY OF MUMBAI)</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3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2020-21</a:t>
            </a:r>
          </a:p>
        </p:txBody>
      </p:sp>
      <p:pic>
        <p:nvPicPr>
          <p:cNvPr id="9" name="Picture 8">
            <a:extLst>
              <a:ext uri="{FF2B5EF4-FFF2-40B4-BE49-F238E27FC236}">
                <a16:creationId xmlns:a16="http://schemas.microsoft.com/office/drawing/2014/main" id="{CB2E0633-52E9-4C49-ABC2-067B2E5515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5950" y="4283529"/>
            <a:ext cx="774700" cy="914400"/>
          </a:xfrm>
          <a:prstGeom prst="rect">
            <a:avLst/>
          </a:prstGeom>
          <a:noFill/>
          <a:ln>
            <a:noFill/>
          </a:ln>
        </p:spPr>
      </p:pic>
      <p:pic>
        <p:nvPicPr>
          <p:cNvPr id="5" name="Picture 4" descr="New Name College LOGO">
            <a:extLst>
              <a:ext uri="{FF2B5EF4-FFF2-40B4-BE49-F238E27FC236}">
                <a16:creationId xmlns:a16="http://schemas.microsoft.com/office/drawing/2014/main" id="{368CE04A-E3BF-4A6B-9447-3275BCE14D6D}"/>
              </a:ext>
            </a:extLst>
          </p:cNvPr>
          <p:cNvPicPr/>
          <p:nvPr/>
        </p:nvPicPr>
        <p:blipFill>
          <a:blip r:embed="rId3" cstate="print"/>
          <a:srcRect/>
          <a:stretch>
            <a:fillRect/>
          </a:stretch>
        </p:blipFill>
        <p:spPr bwMode="auto">
          <a:xfrm>
            <a:off x="5708650" y="136006"/>
            <a:ext cx="800100" cy="923925"/>
          </a:xfrm>
          <a:prstGeom prst="rect">
            <a:avLst/>
          </a:prstGeom>
          <a:noFill/>
          <a:ln w="9525">
            <a:noFill/>
            <a:miter lim="800000"/>
            <a:headEnd/>
            <a:tailEnd/>
          </a:ln>
        </p:spPr>
      </p:pic>
    </p:spTree>
    <p:extLst>
      <p:ext uri="{BB962C8B-B14F-4D97-AF65-F5344CB8AC3E}">
        <p14:creationId xmlns:p14="http://schemas.microsoft.com/office/powerpoint/2010/main" val="3737592092"/>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E3D60-DB34-4687-9E3A-B97FCE96B310}"/>
              </a:ext>
            </a:extLst>
          </p:cNvPr>
          <p:cNvSpPr>
            <a:spLocks noGrp="1"/>
          </p:cNvSpPr>
          <p:nvPr>
            <p:ph type="title"/>
          </p:nvPr>
        </p:nvSpPr>
        <p:spPr>
          <a:xfrm>
            <a:off x="5461723" y="0"/>
            <a:ext cx="6730277" cy="1609344"/>
          </a:xfrm>
          <a:ln>
            <a:noFill/>
          </a:ln>
        </p:spPr>
        <p:txBody>
          <a:bodyPr>
            <a:noAutofit/>
          </a:bodyPr>
          <a:lstStyle/>
          <a:p>
            <a:pPr algn="ctr"/>
            <a:r>
              <a:rPr lang="en-US" sz="3500" u="sng" dirty="0">
                <a:latin typeface="Times New Roman" panose="02020603050405020304" pitchFamily="18" charset="0"/>
                <a:cs typeface="Times New Roman" panose="02020603050405020304" pitchFamily="18" charset="0"/>
              </a:rPr>
              <a:t>SOFTWARE AND HARDWARE REQUIREMENTS</a:t>
            </a:r>
          </a:p>
        </p:txBody>
      </p:sp>
      <p:pic>
        <p:nvPicPr>
          <p:cNvPr id="5" name="Picture 4" descr="A picture containing background pattern&#10;&#10;Description automatically generated">
            <a:extLst>
              <a:ext uri="{FF2B5EF4-FFF2-40B4-BE49-F238E27FC236}">
                <a16:creationId xmlns:a16="http://schemas.microsoft.com/office/drawing/2014/main" id="{1EAA7767-5CD9-417C-9AC0-AE01D956A2BA}"/>
              </a:ext>
            </a:extLst>
          </p:cNvPr>
          <p:cNvPicPr/>
          <p:nvPr/>
        </p:nvPicPr>
        <p:blipFill rotWithShape="1">
          <a:blip r:embed="rId4">
            <a:extLst>
              <a:ext uri="{28A0092B-C50C-407E-A947-70E740481C1C}">
                <a14:useLocalDpi xmlns:a14="http://schemas.microsoft.com/office/drawing/2010/main" val="0"/>
              </a:ext>
            </a:extLst>
          </a:blip>
          <a:srcRect l="15709" r="36499"/>
          <a:stretch/>
        </p:blipFill>
        <p:spPr bwMode="auto">
          <a:xfrm>
            <a:off x="0" y="0"/>
            <a:ext cx="4656406" cy="6858000"/>
          </a:xfrm>
          <a:prstGeom prst="rect">
            <a:avLst/>
          </a:prstGeom>
          <a:noFill/>
        </p:spPr>
      </p:pic>
      <p:sp>
        <p:nvSpPr>
          <p:cNvPr id="3" name="Content Placeholder 2">
            <a:extLst>
              <a:ext uri="{FF2B5EF4-FFF2-40B4-BE49-F238E27FC236}">
                <a16:creationId xmlns:a16="http://schemas.microsoft.com/office/drawing/2014/main" id="{76FF3606-A2A4-4350-902A-DC3E2338CD97}"/>
              </a:ext>
            </a:extLst>
          </p:cNvPr>
          <p:cNvSpPr>
            <a:spLocks noGrp="1"/>
          </p:cNvSpPr>
          <p:nvPr>
            <p:ph idx="1"/>
          </p:nvPr>
        </p:nvSpPr>
        <p:spPr>
          <a:xfrm>
            <a:off x="4838700" y="2502408"/>
            <a:ext cx="7090285" cy="4050792"/>
          </a:xfrm>
        </p:spPr>
        <p:txBody>
          <a:bodyPr>
            <a:normAutofit/>
          </a:bodyPr>
          <a:lstStyle/>
          <a:p>
            <a:pPr marL="342900" marR="0" lvl="0" indent="-342900" algn="just" fontAlgn="base">
              <a:spcBef>
                <a:spcPts val="0"/>
              </a:spcBef>
              <a:spcAft>
                <a:spcPts val="0"/>
              </a:spcAft>
              <a:buSzPts val="1300"/>
              <a:buFont typeface="Symbol" panose="05050102010706020507" pitchFamily="18" charset="2"/>
              <a:buChar char=""/>
            </a:pPr>
            <a:r>
              <a:rPr lang="en-US" sz="2500" dirty="0">
                <a:solidFill>
                  <a:srgbClr val="000000"/>
                </a:solidFill>
                <a:effectLst/>
                <a:latin typeface="Times New Roman" panose="02020603050405020304" pitchFamily="18" charset="0"/>
                <a:ea typeface="Times New Roman" panose="02020603050405020304" pitchFamily="18" charset="0"/>
              </a:rPr>
              <a:t>We are using computer hardware with Windows operating system.</a:t>
            </a:r>
            <a:endParaRPr lang="en-US" sz="25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300"/>
              <a:buFont typeface="Symbol" panose="05050102010706020507" pitchFamily="18" charset="2"/>
              <a:buChar char=""/>
            </a:pPr>
            <a:r>
              <a:rPr lang="en-US" sz="2500" dirty="0">
                <a:solidFill>
                  <a:srgbClr val="000000"/>
                </a:solidFill>
                <a:effectLst/>
                <a:latin typeface="Times New Roman" panose="02020603050405020304" pitchFamily="18" charset="0"/>
                <a:ea typeface="Times New Roman" panose="02020603050405020304" pitchFamily="18" charset="0"/>
              </a:rPr>
              <a:t>We need a machine where you have text editor already installed.</a:t>
            </a:r>
            <a:endParaRPr lang="en-US" sz="25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300"/>
              <a:buFont typeface="Symbol" panose="05050102010706020507" pitchFamily="18" charset="2"/>
              <a:buChar char=""/>
            </a:pPr>
            <a:r>
              <a:rPr lang="en-US" sz="2500" dirty="0">
                <a:solidFill>
                  <a:srgbClr val="000000"/>
                </a:solidFill>
                <a:effectLst/>
                <a:latin typeface="Times New Roman" panose="02020603050405020304" pitchFamily="18" charset="0"/>
                <a:ea typeface="Times New Roman" panose="02020603050405020304" pitchFamily="18" charset="0"/>
              </a:rPr>
              <a:t>There is no specific requirement of hardware and software.</a:t>
            </a:r>
            <a:endParaRPr lang="en-US" sz="25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300"/>
              <a:buFont typeface="Symbol" panose="05050102010706020507" pitchFamily="18" charset="2"/>
              <a:buChar char=""/>
            </a:pPr>
            <a:r>
              <a:rPr lang="en-US" sz="2500" dirty="0">
                <a:solidFill>
                  <a:srgbClr val="000000"/>
                </a:solidFill>
                <a:effectLst/>
                <a:latin typeface="Times New Roman" panose="02020603050405020304" pitchFamily="18" charset="0"/>
                <a:ea typeface="Times New Roman" panose="02020603050405020304" pitchFamily="18" charset="0"/>
              </a:rPr>
              <a:t>We do not need to explicitly install or run any software/application.</a:t>
            </a:r>
          </a:p>
          <a:p>
            <a:pPr marL="342900" marR="0" lvl="0" indent="-342900" algn="just" fontAlgn="base">
              <a:spcBef>
                <a:spcPts val="0"/>
              </a:spcBef>
              <a:spcAft>
                <a:spcPts val="0"/>
              </a:spcAft>
              <a:buSzPts val="1300"/>
              <a:buFont typeface="Symbol" panose="05050102010706020507" pitchFamily="18" charset="2"/>
              <a:buChar char=""/>
            </a:pPr>
            <a:r>
              <a:rPr lang="en-US" sz="2500" dirty="0">
                <a:solidFill>
                  <a:srgbClr val="000000"/>
                </a:solidFill>
                <a:latin typeface="Times New Roman" panose="02020603050405020304" pitchFamily="18" charset="0"/>
                <a:ea typeface="Times New Roman" panose="02020603050405020304" pitchFamily="18" charset="0"/>
              </a:rPr>
              <a:t>Just a folder (which we want to lock) is required.</a:t>
            </a:r>
            <a:endParaRPr lang="en-US" sz="2500" dirty="0">
              <a:effectLst/>
              <a:latin typeface="Times New Roman" panose="02020603050405020304" pitchFamily="18" charset="0"/>
              <a:ea typeface="Times New Roman" panose="02020603050405020304" pitchFamily="18" charset="0"/>
            </a:endParaRPr>
          </a:p>
          <a:p>
            <a:pPr marL="0" indent="0">
              <a:buNone/>
            </a:pPr>
            <a:endParaRPr lang="en-US" sz="2500" dirty="0"/>
          </a:p>
        </p:txBody>
      </p:sp>
      <p:grpSp>
        <p:nvGrpSpPr>
          <p:cNvPr id="21" name="Group 20">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94268405"/>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77FE1-D741-4956-AD52-2A965D5A710B}"/>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SEQUENCE DIAGRAM</a:t>
            </a:r>
          </a:p>
        </p:txBody>
      </p:sp>
      <p:sp>
        <p:nvSpPr>
          <p:cNvPr id="3" name="Content Placeholder 2">
            <a:extLst>
              <a:ext uri="{FF2B5EF4-FFF2-40B4-BE49-F238E27FC236}">
                <a16:creationId xmlns:a16="http://schemas.microsoft.com/office/drawing/2014/main" id="{76C744A4-001C-4E94-B404-1C8BB1D2A9CD}"/>
              </a:ext>
            </a:extLst>
          </p:cNvPr>
          <p:cNvSpPr>
            <a:spLocks noGrp="1"/>
          </p:cNvSpPr>
          <p:nvPr>
            <p:ph idx="1"/>
          </p:nvPr>
        </p:nvSpPr>
        <p:spPr>
          <a:xfrm>
            <a:off x="382279" y="2121408"/>
            <a:ext cx="7078695" cy="4050792"/>
          </a:xfrm>
        </p:spPr>
        <p:txBody>
          <a:bodyPr>
            <a:normAutofit/>
          </a:bodyPr>
          <a:lstStyle/>
          <a:p>
            <a:r>
              <a:rPr lang="en-US"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 sequence diagram is a type of interaction diagram because it describes how and in what order a group of objects works together.</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Here , for admin to unlock the folder, admin needs to provide the password if the password is correct, the folder will be unlocked.</a:t>
            </a:r>
          </a:p>
          <a:p>
            <a:r>
              <a:rPr lang="en-US" sz="2200" dirty="0">
                <a:latin typeface="Times New Roman" panose="02020603050405020304" pitchFamily="18" charset="0"/>
                <a:cs typeface="Times New Roman" panose="02020603050405020304" pitchFamily="18" charset="0"/>
              </a:rPr>
              <a:t>To lock the folder again admin needs to double tap the file and enter a key </a:t>
            </a:r>
            <a:r>
              <a:rPr lang="en-US" sz="2200" b="1" dirty="0">
                <a:latin typeface="Times New Roman" panose="02020603050405020304" pitchFamily="18" charset="0"/>
                <a:cs typeface="Times New Roman" panose="02020603050405020304" pitchFamily="18" charset="0"/>
              </a:rPr>
              <a:t>(Y/N) </a:t>
            </a:r>
            <a:r>
              <a:rPr lang="en-US" sz="2200" dirty="0">
                <a:latin typeface="Times New Roman" panose="02020603050405020304" pitchFamily="18" charset="0"/>
                <a:cs typeface="Times New Roman" panose="02020603050405020304" pitchFamily="18" charset="0"/>
              </a:rPr>
              <a:t>according to the key value the folder actions will be decided.</a:t>
            </a:r>
          </a:p>
          <a:p>
            <a:r>
              <a:rPr lang="en-US" sz="2200" dirty="0">
                <a:latin typeface="Times New Roman" panose="02020603050405020304" pitchFamily="18" charset="0"/>
                <a:cs typeface="Times New Roman" panose="02020603050405020304" pitchFamily="18" charset="0"/>
              </a:rPr>
              <a:t>If the key value is </a:t>
            </a:r>
            <a:r>
              <a:rPr lang="en-US" sz="2200" b="1" dirty="0">
                <a:latin typeface="Times New Roman" panose="02020603050405020304" pitchFamily="18" charset="0"/>
                <a:cs typeface="Times New Roman" panose="02020603050405020304" pitchFamily="18" charset="0"/>
              </a:rPr>
              <a:t>Y/y </a:t>
            </a:r>
            <a:r>
              <a:rPr lang="en-US" sz="2200" dirty="0">
                <a:latin typeface="Times New Roman" panose="02020603050405020304" pitchFamily="18" charset="0"/>
                <a:cs typeface="Times New Roman" panose="02020603050405020304" pitchFamily="18" charset="0"/>
              </a:rPr>
              <a:t>then the folder will be locked again. Otherwise, it will show wrong choice</a:t>
            </a:r>
          </a:p>
        </p:txBody>
      </p:sp>
      <p:pic>
        <p:nvPicPr>
          <p:cNvPr id="4" name="Picture 3" descr="Diagram&#10;&#10;Description automatically generated">
            <a:extLst>
              <a:ext uri="{FF2B5EF4-FFF2-40B4-BE49-F238E27FC236}">
                <a16:creationId xmlns:a16="http://schemas.microsoft.com/office/drawing/2014/main" id="{BC74B094-C918-4807-B4F8-B891062F4D7A}"/>
              </a:ext>
            </a:extLst>
          </p:cNvPr>
          <p:cNvPicPr/>
          <p:nvPr/>
        </p:nvPicPr>
        <p:blipFill>
          <a:blip r:embed="rId4"/>
          <a:stretch>
            <a:fillRect/>
          </a:stretch>
        </p:blipFill>
        <p:spPr>
          <a:xfrm>
            <a:off x="7746260" y="495300"/>
            <a:ext cx="4121890" cy="5489077"/>
          </a:xfrm>
          <a:prstGeom prst="rect">
            <a:avLst/>
          </a:prstGeom>
        </p:spPr>
      </p:pic>
      <p:grpSp>
        <p:nvGrpSpPr>
          <p:cNvPr id="16" name="Group 10">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1">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2">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2640042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977EF-DFFA-4394-9ECF-5C49BA80DC24}"/>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667ED7CD-695D-48F1-B4D2-74827A7C3227}"/>
              </a:ext>
            </a:extLst>
          </p:cNvPr>
          <p:cNvSpPr>
            <a:spLocks noGrp="1"/>
          </p:cNvSpPr>
          <p:nvPr>
            <p:ph idx="1"/>
          </p:nvPr>
        </p:nvSpPr>
        <p:spPr>
          <a:xfrm>
            <a:off x="285751" y="1962150"/>
            <a:ext cx="6992774" cy="4895850"/>
          </a:xfrm>
        </p:spPr>
        <p:txBody>
          <a:bodyPr>
            <a:normAutofit fontScale="92500" lnSpcReduction="10000"/>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To check whether the system is working neatly and error free. Four different types of testing are:</a:t>
            </a:r>
            <a:endParaRPr lang="en-US" sz="1800" dirty="0">
              <a:effectLst/>
              <a:latin typeface="Times New Roman" panose="02020603050405020304" pitchFamily="18" charset="0"/>
              <a:ea typeface="Times New Roman" panose="02020603050405020304" pitchFamily="18" charset="0"/>
            </a:endParaRPr>
          </a:p>
          <a:p>
            <a:pPr marL="617220" lvl="1" indent="-342900">
              <a:lnSpc>
                <a:spcPct val="115000"/>
              </a:lnSpc>
              <a:spcBef>
                <a:spcPts val="0"/>
              </a:spcBef>
              <a:spcAft>
                <a:spcPts val="1000"/>
              </a:spcAft>
              <a:buFont typeface="Symbol" panose="05050102010706020507" pitchFamily="18" charset="2"/>
              <a:buChar char=""/>
            </a:pPr>
            <a:r>
              <a:rPr lang="en-US" sz="1600" dirty="0">
                <a:solidFill>
                  <a:srgbClr val="000000"/>
                </a:solidFill>
                <a:effectLst/>
                <a:latin typeface="Times New Roman" panose="02020603050405020304" pitchFamily="18" charset="0"/>
                <a:ea typeface="Times New Roman" panose="02020603050405020304" pitchFamily="18" charset="0"/>
              </a:rPr>
              <a:t>UNIT TESTING  : </a:t>
            </a:r>
            <a:r>
              <a:rPr lang="en-US" sz="1800" dirty="0">
                <a:solidFill>
                  <a:srgbClr val="000000"/>
                </a:solidFill>
                <a:effectLst/>
                <a:latin typeface="Times New Roman" panose="02020603050405020304" pitchFamily="18" charset="0"/>
                <a:ea typeface="Times New Roman" panose="02020603050405020304" pitchFamily="18" charset="0"/>
              </a:rPr>
              <a:t>Unit testing is very important in testing of the project, from the name itself, we come to know that it checks the system unit wise. </a:t>
            </a:r>
            <a:endParaRPr lang="en-US" sz="1600" dirty="0">
              <a:effectLst/>
              <a:latin typeface="Times New Roman" panose="02020603050405020304" pitchFamily="18" charset="0"/>
              <a:ea typeface="Times New Roman" panose="02020603050405020304" pitchFamily="18" charset="0"/>
            </a:endParaRPr>
          </a:p>
          <a:p>
            <a:pPr marL="617220" lvl="1" indent="-342900">
              <a:lnSpc>
                <a:spcPct val="115000"/>
              </a:lnSpc>
              <a:spcBef>
                <a:spcPts val="0"/>
              </a:spcBef>
              <a:spcAft>
                <a:spcPts val="1000"/>
              </a:spcAft>
              <a:buFont typeface="Symbol" panose="05050102010706020507" pitchFamily="18" charset="2"/>
              <a:buChar char=""/>
            </a:pPr>
            <a:r>
              <a:rPr lang="en-US" sz="1600" dirty="0">
                <a:solidFill>
                  <a:srgbClr val="000000"/>
                </a:solidFill>
                <a:effectLst/>
                <a:latin typeface="Times New Roman" panose="02020603050405020304" pitchFamily="18" charset="0"/>
                <a:ea typeface="Times New Roman" panose="02020603050405020304" pitchFamily="18" charset="0"/>
              </a:rPr>
              <a:t>MODULE TESTING  :  </a:t>
            </a:r>
            <a:r>
              <a:rPr lang="en-US" sz="1800" dirty="0">
                <a:solidFill>
                  <a:srgbClr val="000000"/>
                </a:solidFill>
                <a:effectLst/>
                <a:latin typeface="Times New Roman" panose="02020603050405020304" pitchFamily="18" charset="0"/>
                <a:ea typeface="Times New Roman" panose="02020603050405020304" pitchFamily="18" charset="0"/>
              </a:rPr>
              <a:t>The system is tested to check if all fields works together and produce as per the stated rules and regulations without affecting the tested during change. Each  and every module is tested during programming stage.</a:t>
            </a:r>
            <a:endParaRPr lang="en-US" sz="1600" dirty="0">
              <a:effectLst/>
              <a:latin typeface="Times New Roman" panose="02020603050405020304" pitchFamily="18" charset="0"/>
              <a:ea typeface="Times New Roman" panose="02020603050405020304" pitchFamily="18" charset="0"/>
            </a:endParaRPr>
          </a:p>
          <a:p>
            <a:pPr marL="617220" lvl="1" indent="-342900">
              <a:lnSpc>
                <a:spcPct val="115000"/>
              </a:lnSpc>
              <a:spcBef>
                <a:spcPts val="0"/>
              </a:spcBef>
              <a:spcAft>
                <a:spcPts val="1000"/>
              </a:spcAft>
              <a:buFont typeface="Symbol" panose="05050102010706020507" pitchFamily="18" charset="2"/>
              <a:buChar char=""/>
            </a:pPr>
            <a:r>
              <a:rPr lang="en-US" sz="1600" dirty="0">
                <a:solidFill>
                  <a:srgbClr val="000000"/>
                </a:solidFill>
                <a:effectLst/>
                <a:latin typeface="Times New Roman" panose="02020603050405020304" pitchFamily="18" charset="0"/>
                <a:ea typeface="Times New Roman" panose="02020603050405020304" pitchFamily="18" charset="0"/>
              </a:rPr>
              <a:t>INTEGRATED TESTING  :   </a:t>
            </a:r>
            <a:r>
              <a:rPr lang="en-US" sz="1800" dirty="0">
                <a:solidFill>
                  <a:srgbClr val="000000"/>
                </a:solidFill>
                <a:effectLst/>
                <a:latin typeface="Times New Roman" panose="02020603050405020304" pitchFamily="18" charset="0"/>
                <a:ea typeface="Times New Roman" panose="02020603050405020304" pitchFamily="18" charset="0"/>
              </a:rPr>
              <a:t>All modules are integrated and combined to carry out module testing</a:t>
            </a:r>
            <a:endParaRPr lang="en-US" sz="1600" dirty="0">
              <a:effectLst/>
              <a:latin typeface="Times New Roman" panose="02020603050405020304" pitchFamily="18" charset="0"/>
              <a:ea typeface="Times New Roman" panose="02020603050405020304" pitchFamily="18" charset="0"/>
            </a:endParaRPr>
          </a:p>
          <a:p>
            <a:pPr marL="617220" lvl="1" indent="-342900">
              <a:lnSpc>
                <a:spcPct val="115000"/>
              </a:lnSpc>
              <a:spcBef>
                <a:spcPts val="0"/>
              </a:spcBef>
              <a:spcAft>
                <a:spcPts val="1000"/>
              </a:spcAft>
              <a:buFont typeface="Symbol" panose="05050102010706020507" pitchFamily="18" charset="2"/>
              <a:buChar char=""/>
            </a:pPr>
            <a:r>
              <a:rPr lang="en-US" sz="1600" dirty="0">
                <a:solidFill>
                  <a:srgbClr val="000000"/>
                </a:solidFill>
                <a:effectLst/>
                <a:latin typeface="Times New Roman" panose="02020603050405020304" pitchFamily="18" charset="0"/>
                <a:ea typeface="Times New Roman" panose="02020603050405020304" pitchFamily="18" charset="0"/>
              </a:rPr>
              <a:t>SYSTEM TESTING  :   </a:t>
            </a:r>
            <a:r>
              <a:rPr lang="en-US" sz="1800" dirty="0">
                <a:solidFill>
                  <a:srgbClr val="000000"/>
                </a:solidFill>
                <a:effectLst/>
                <a:latin typeface="Times New Roman" panose="02020603050405020304" pitchFamily="18" charset="0"/>
                <a:ea typeface="Times New Roman" panose="02020603050405020304" pitchFamily="18" charset="0"/>
              </a:rPr>
              <a:t>whole system is checked for whether the system is giving correct output as per the given expectation. It is the last stage therefore it is implemented for this a testing plan is necessary that will aid to maximize the effectiveness of discovering errors.</a:t>
            </a:r>
            <a:endParaRPr lang="en-US" sz="1800" dirty="0">
              <a:effectLst/>
              <a:latin typeface="Times New Roman" panose="02020603050405020304" pitchFamily="18" charset="0"/>
              <a:ea typeface="Times New Roman" panose="02020603050405020304" pitchFamily="18" charset="0"/>
            </a:endParaRPr>
          </a:p>
          <a:p>
            <a:pPr marL="617220" lvl="1" indent="-342900">
              <a:lnSpc>
                <a:spcPct val="115000"/>
              </a:lnSpc>
              <a:spcBef>
                <a:spcPts val="0"/>
              </a:spcBef>
              <a:spcAft>
                <a:spcPts val="1000"/>
              </a:spcAft>
              <a:buFont typeface="Symbol" panose="05050102010706020507" pitchFamily="18" charset="2"/>
              <a:buChar char=""/>
            </a:pPr>
            <a:endParaRPr lang="en-US" sz="1600" dirty="0">
              <a:effectLst/>
              <a:latin typeface="Times New Roman" panose="02020603050405020304" pitchFamily="18" charset="0"/>
              <a:ea typeface="Times New Roman" panose="02020603050405020304" pitchFamily="18" charset="0"/>
            </a:endParaRPr>
          </a:p>
          <a:p>
            <a:endParaRPr lang="en-US" sz="1800" dirty="0"/>
          </a:p>
        </p:txBody>
      </p:sp>
      <p:pic>
        <p:nvPicPr>
          <p:cNvPr id="3074" name="Picture 2" descr="Software Testing: Complete Guide 2019 |Professionalqa.com">
            <a:extLst>
              <a:ext uri="{FF2B5EF4-FFF2-40B4-BE49-F238E27FC236}">
                <a16:creationId xmlns:a16="http://schemas.microsoft.com/office/drawing/2014/main" id="{A9E036EE-76A2-4233-87FE-8C9B9AA3DC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73" r="29363" b="1"/>
          <a:stretch/>
        </p:blipFill>
        <p:spPr bwMode="auto">
          <a:xfrm>
            <a:off x="7543800" y="0"/>
            <a:ext cx="4648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077" name="Group 72">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78" name="Oval 73">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79" name="Oval 74">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67752294"/>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0CE7D-6E34-4ED7-852B-ABD613F914C4}"/>
              </a:ext>
            </a:extLst>
          </p:cNvPr>
          <p:cNvSpPr>
            <a:spLocks noGrp="1"/>
          </p:cNvSpPr>
          <p:nvPr>
            <p:ph type="title"/>
          </p:nvPr>
        </p:nvSpPr>
        <p:spPr>
          <a:xfrm>
            <a:off x="6892414" y="0"/>
            <a:ext cx="5299586" cy="1609344"/>
          </a:xfrm>
          <a:ln>
            <a:noFill/>
          </a:ln>
        </p:spPr>
        <p:txBody>
          <a:bodyPr>
            <a:normAutofit/>
          </a:bodyPr>
          <a:lstStyle/>
          <a:p>
            <a:r>
              <a:rPr lang="en-US" sz="4800" u="sng" dirty="0">
                <a:latin typeface="Times New Roman" panose="02020603050405020304" pitchFamily="18" charset="0"/>
                <a:cs typeface="Times New Roman" panose="02020603050405020304" pitchFamily="18" charset="0"/>
              </a:rPr>
              <a:t>Future scope</a:t>
            </a:r>
          </a:p>
        </p:txBody>
      </p:sp>
      <p:pic>
        <p:nvPicPr>
          <p:cNvPr id="4" name="Picture 4" descr="How To Write a Project Scope Document | Wrike">
            <a:extLst>
              <a:ext uri="{FF2B5EF4-FFF2-40B4-BE49-F238E27FC236}">
                <a16:creationId xmlns:a16="http://schemas.microsoft.com/office/drawing/2014/main" id="{C84AAF49-53AA-44BE-84CC-3F26A6C38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85" r="14230" b="-1"/>
          <a:stretch/>
        </p:blipFill>
        <p:spPr bwMode="auto">
          <a:xfrm>
            <a:off x="1" y="10"/>
            <a:ext cx="6066502" cy="68579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6E41F82-F121-422F-88A6-78C2AA44D337}"/>
              </a:ext>
            </a:extLst>
          </p:cNvPr>
          <p:cNvSpPr>
            <a:spLocks noGrp="1"/>
          </p:cNvSpPr>
          <p:nvPr>
            <p:ph idx="1"/>
          </p:nvPr>
        </p:nvSpPr>
        <p:spPr>
          <a:xfrm>
            <a:off x="6400799" y="2121408"/>
            <a:ext cx="5299585" cy="4050792"/>
          </a:xfrm>
        </p:spPr>
        <p:txBody>
          <a:bodyPr>
            <a:normAutofit/>
          </a:bodyPr>
          <a:lstStyle/>
          <a:p>
            <a:pPr marL="342900" marR="0" lvl="0" indent="-342900" fontAlgn="base">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Since this project is based for windows operating system. </a:t>
            </a:r>
          </a:p>
          <a:p>
            <a:pPr marL="342900" marR="0" lvl="0" indent="-342900" fontAlgn="base">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In future, we can do the same locking system for other operating system also.</a:t>
            </a:r>
          </a:p>
          <a:p>
            <a:pPr marL="342900" marR="0" lvl="0" indent="-342900" fontAlgn="base">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We can also provide proper GUI according to the requirements of Admin without affecting its complexity should not be increased.</a:t>
            </a:r>
          </a:p>
          <a:p>
            <a:pPr marL="0" indent="0">
              <a:buNone/>
            </a:pPr>
            <a:endParaRPr lang="en-US" sz="1800" dirty="0"/>
          </a:p>
        </p:txBody>
      </p:sp>
      <p:grpSp>
        <p:nvGrpSpPr>
          <p:cNvPr id="83" name="Group 8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43247555"/>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4FBE5-79D9-4152-9F1C-EE2FD9EF7841}"/>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34E4CE9-F214-48D4-B389-0E66F7CB6AA8}"/>
              </a:ext>
            </a:extLst>
          </p:cNvPr>
          <p:cNvSpPr>
            <a:spLocks noGrp="1"/>
          </p:cNvSpPr>
          <p:nvPr>
            <p:ph idx="1"/>
          </p:nvPr>
        </p:nvSpPr>
        <p:spPr>
          <a:xfrm>
            <a:off x="382279" y="1752600"/>
            <a:ext cx="7618721" cy="4419600"/>
          </a:xfrm>
        </p:spPr>
        <p:txBody>
          <a:bodyPr>
            <a:normAutofit/>
          </a:bodyPr>
          <a:lstStyle/>
          <a:p>
            <a:r>
              <a:rPr lang="en-US" dirty="0">
                <a:latin typeface="Times New Roman" panose="02020603050405020304" pitchFamily="18" charset="0"/>
                <a:cs typeface="Times New Roman" panose="02020603050405020304" pitchFamily="18" charset="0"/>
              </a:rPr>
              <a:t>This project defines the lock based secured hiding of files.  </a:t>
            </a:r>
          </a:p>
          <a:p>
            <a:r>
              <a:rPr lang="en-US" dirty="0">
                <a:latin typeface="Times New Roman" panose="02020603050405020304" pitchFamily="18" charset="0"/>
                <a:cs typeface="Times New Roman" panose="02020603050405020304" pitchFamily="18" charset="0"/>
              </a:rPr>
              <a:t>This project aims on the secrecy of private data files kept at the admin or domain machine. </a:t>
            </a:r>
          </a:p>
          <a:p>
            <a:r>
              <a:rPr lang="en-US" dirty="0">
                <a:latin typeface="Times New Roman" panose="02020603050405020304" pitchFamily="18" charset="0"/>
                <a:cs typeface="Times New Roman" panose="02020603050405020304" pitchFamily="18" charset="0"/>
              </a:rPr>
              <a:t>This project also aims to reduce the costing and efforts needed for hiring third-party application to keep the private files secret. </a:t>
            </a:r>
          </a:p>
          <a:p>
            <a:r>
              <a:rPr lang="en-US" dirty="0">
                <a:latin typeface="Times New Roman" panose="02020603050405020304" pitchFamily="18" charset="0"/>
                <a:cs typeface="Times New Roman" panose="02020603050405020304" pitchFamily="18" charset="0"/>
              </a:rPr>
              <a:t>By using this code block, it also reduces disk space as there is no need to install the application explicitly. Even a novice person can use this to keep the data private. </a:t>
            </a:r>
          </a:p>
          <a:p>
            <a:r>
              <a:rPr lang="en-US" dirty="0">
                <a:latin typeface="Times New Roman" panose="02020603050405020304" pitchFamily="18" charset="0"/>
                <a:cs typeface="Times New Roman" panose="02020603050405020304" pitchFamily="18" charset="0"/>
              </a:rPr>
              <a:t>Transparency into the operations of the organization and thus improve satisfaction of admins/users is accomplished.</a:t>
            </a:r>
          </a:p>
          <a:p>
            <a:r>
              <a:rPr lang="en-US" dirty="0">
                <a:latin typeface="Times New Roman" panose="02020603050405020304" pitchFamily="18" charset="0"/>
                <a:cs typeface="Times New Roman" panose="02020603050405020304" pitchFamily="18" charset="0"/>
              </a:rPr>
              <a:t>This project will help in managing private files from one place and in just one click.</a:t>
            </a:r>
          </a:p>
          <a:p>
            <a:endParaRPr lang="en-US" sz="1800" dirty="0">
              <a:latin typeface="Times New Roman" panose="02020603050405020304" pitchFamily="18" charset="0"/>
              <a:cs typeface="Times New Roman" panose="02020603050405020304" pitchFamily="18" charset="0"/>
            </a:endParaRPr>
          </a:p>
        </p:txBody>
      </p:sp>
      <p:pic>
        <p:nvPicPr>
          <p:cNvPr id="4" name="Picture 3" descr="Research Papers: How to Write a Conclusion">
            <a:extLst>
              <a:ext uri="{FF2B5EF4-FFF2-40B4-BE49-F238E27FC236}">
                <a16:creationId xmlns:a16="http://schemas.microsoft.com/office/drawing/2014/main" id="{431B180A-2F97-4DC2-998E-25FA8DCEA622}"/>
              </a:ext>
            </a:extLst>
          </p:cNvPr>
          <p:cNvPicPr/>
          <p:nvPr/>
        </p:nvPicPr>
        <p:blipFill rotWithShape="1">
          <a:blip r:embed="rId4" cstate="print">
            <a:extLst>
              <a:ext uri="{28A0092B-C50C-407E-A947-70E740481C1C}">
                <a14:useLocalDpi xmlns:a14="http://schemas.microsoft.com/office/drawing/2010/main" val="0"/>
              </a:ext>
            </a:extLst>
          </a:blip>
          <a:srcRect l="23415" r="26276" b="1"/>
          <a:stretch/>
        </p:blipFill>
        <p:spPr bwMode="auto">
          <a:xfrm>
            <a:off x="8305800" y="10"/>
            <a:ext cx="3886200" cy="6857990"/>
          </a:xfrm>
          <a:prstGeom prst="rect">
            <a:avLst/>
          </a:prstGeom>
          <a:noFill/>
        </p:spPr>
      </p:pic>
      <p:grpSp>
        <p:nvGrpSpPr>
          <p:cNvPr id="73" name="Group 1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1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1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81309742"/>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FB177-AFBC-40E2-81BA-0910F3E0A2E2}"/>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2F06267-958B-49AC-AA88-5F4B3E3F0561}"/>
              </a:ext>
            </a:extLst>
          </p:cNvPr>
          <p:cNvSpPr>
            <a:spLocks noGrp="1"/>
          </p:cNvSpPr>
          <p:nvPr>
            <p:ph idx="1"/>
          </p:nvPr>
        </p:nvSpPr>
        <p:spPr>
          <a:xfrm>
            <a:off x="134629" y="2235708"/>
            <a:ext cx="7233580" cy="4050792"/>
          </a:xfrm>
        </p:spPr>
        <p:txBody>
          <a:bodyPr>
            <a:noAutofit/>
          </a:bodyPr>
          <a:lstStyle/>
          <a:p>
            <a:r>
              <a:rPr lang="en-US" dirty="0">
                <a:latin typeface="Times New Roman" panose="02020603050405020304" pitchFamily="18" charset="0"/>
                <a:cs typeface="Times New Roman" panose="02020603050405020304" pitchFamily="18" charset="0"/>
              </a:rPr>
              <a:t>https://scholar.google.co.in/scholar?hl=en&amp;as_sdt=0,5&amp;as_vis=1&amp;qsp=8&amp;q=comparative+review+private+files&amp;qst=ir</a:t>
            </a:r>
          </a:p>
          <a:p>
            <a:r>
              <a:rPr lang="en-US" dirty="0">
                <a:latin typeface="Times New Roman" panose="02020603050405020304" pitchFamily="18" charset="0"/>
                <a:cs typeface="Times New Roman" panose="02020603050405020304" pitchFamily="18" charset="0"/>
              </a:rPr>
              <a:t>https://www.tutorialspoint.com/batch_script/batch_script_files.hml</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https://books.google.co.in/books?id=tFTMBQAAQBAJ&amp;lpg=PA95&amp;ots=F9kzJwSIIE&amp;dq=research%20paper%20on%20encryption%20techniques&amp;lr&amp;pg=PA95#v=onepage&amp;q=research%20paper%20on%20encryption%20techniques&amp;f=false</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https://link.springer.com/chapter/10.1007/978-981-10-4600-1_22</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https://link.springer.com/chapter/10.1007/978-1-4757-0602-4_14</a:t>
            </a:r>
          </a:p>
          <a:p>
            <a:pPr marL="0" indent="0">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Why &amp;amp; How to Add A References Page to Your Book | by Jyssica Schwartz | The  Startup | Medium">
            <a:extLst>
              <a:ext uri="{FF2B5EF4-FFF2-40B4-BE49-F238E27FC236}">
                <a16:creationId xmlns:a16="http://schemas.microsoft.com/office/drawing/2014/main" id="{8098CCCF-034E-4CF6-9D63-B041750EB65B}"/>
              </a:ext>
            </a:extLst>
          </p:cNvPr>
          <p:cNvPicPr/>
          <p:nvPr/>
        </p:nvPicPr>
        <p:blipFill rotWithShape="1">
          <a:blip r:embed="rId4" cstate="print">
            <a:extLst>
              <a:ext uri="{28A0092B-C50C-407E-A947-70E740481C1C}">
                <a14:useLocalDpi xmlns:a14="http://schemas.microsoft.com/office/drawing/2010/main" val="0"/>
              </a:ext>
            </a:extLst>
          </a:blip>
          <a:srcRect l="26841" r="27931" b="-1"/>
          <a:stretch/>
        </p:blipFill>
        <p:spPr bwMode="auto">
          <a:xfrm>
            <a:off x="7545274" y="10"/>
            <a:ext cx="4646726" cy="6857990"/>
          </a:xfrm>
          <a:prstGeom prst="rect">
            <a:avLst/>
          </a:prstGeom>
          <a:noFill/>
        </p:spPr>
      </p:pic>
      <p:grpSp>
        <p:nvGrpSpPr>
          <p:cNvPr id="69"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0"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4187968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AA0-7B4F-44F1-AB93-A0FCF6E1BF1C}"/>
              </a:ext>
            </a:extLst>
          </p:cNvPr>
          <p:cNvSpPr>
            <a:spLocks noGrp="1"/>
          </p:cNvSpPr>
          <p:nvPr>
            <p:ph type="ctrTitle"/>
          </p:nvPr>
        </p:nvSpPr>
        <p:spPr>
          <a:xfrm>
            <a:off x="1773554" y="1676400"/>
            <a:ext cx="8791575" cy="2387600"/>
          </a:xfrm>
        </p:spPr>
        <p:txBody>
          <a:bodyPr>
            <a:normAutofit/>
          </a:bodyPr>
          <a:lstStyle/>
          <a:p>
            <a:pPr algn="ctr"/>
            <a:r>
              <a:rPr lang="en-US" sz="4400" dirty="0">
                <a:latin typeface="Times New Roman" panose="02020603050405020304" pitchFamily="18" charset="0"/>
                <a:cs typeface="Times New Roman" panose="02020603050405020304" pitchFamily="18" charset="0"/>
              </a:rPr>
              <a:t>Hiding files without third-party software.</a:t>
            </a:r>
          </a:p>
        </p:txBody>
      </p:sp>
      <p:sp>
        <p:nvSpPr>
          <p:cNvPr id="3" name="Subtitle 2">
            <a:extLst>
              <a:ext uri="{FF2B5EF4-FFF2-40B4-BE49-F238E27FC236}">
                <a16:creationId xmlns:a16="http://schemas.microsoft.com/office/drawing/2014/main" id="{BD4BDF14-7B39-48AB-8FFF-14BC04C31ED9}"/>
              </a:ext>
            </a:extLst>
          </p:cNvPr>
          <p:cNvSpPr>
            <a:spLocks noGrp="1"/>
          </p:cNvSpPr>
          <p:nvPr>
            <p:ph type="subTitle" idx="1"/>
          </p:nvPr>
        </p:nvSpPr>
        <p:spPr>
          <a:xfrm>
            <a:off x="6223634" y="4535488"/>
            <a:ext cx="8791575" cy="2913062"/>
          </a:xfrm>
        </p:spPr>
        <p:txBody>
          <a:bodyPr>
            <a:noAutofit/>
          </a:bodyPr>
          <a:lstStyle/>
          <a:p>
            <a:r>
              <a:rPr lang="en-US" sz="2500" dirty="0">
                <a:latin typeface="Times New Roman" panose="02020603050405020304" pitchFamily="18" charset="0"/>
                <a:cs typeface="Times New Roman" panose="02020603050405020304" pitchFamily="18" charset="0"/>
              </a:rPr>
              <a:t>Name : Bhakti Desai</a:t>
            </a:r>
          </a:p>
          <a:p>
            <a:r>
              <a:rPr lang="en-US" sz="2500" dirty="0">
                <a:latin typeface="Times New Roman" panose="02020603050405020304" pitchFamily="18" charset="0"/>
                <a:cs typeface="Times New Roman" panose="02020603050405020304" pitchFamily="18" charset="0"/>
              </a:rPr>
              <a:t>Sap id : 53004190005</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Guide : Prof. Sunita Gupta</a:t>
            </a:r>
          </a:p>
        </p:txBody>
      </p:sp>
    </p:spTree>
    <p:extLst>
      <p:ext uri="{BB962C8B-B14F-4D97-AF65-F5344CB8AC3E}">
        <p14:creationId xmlns:p14="http://schemas.microsoft.com/office/powerpoint/2010/main" val="3212514520"/>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08A3B-6BB2-4B21-9BA1-5816C8F86DB2}"/>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33AB57-0BE9-4653-8E12-2EC090651257}"/>
              </a:ext>
            </a:extLst>
          </p:cNvPr>
          <p:cNvSpPr>
            <a:spLocks noGrp="1"/>
          </p:cNvSpPr>
          <p:nvPr>
            <p:ph idx="1"/>
          </p:nvPr>
        </p:nvSpPr>
        <p:spPr>
          <a:xfrm>
            <a:off x="222259" y="1828800"/>
            <a:ext cx="7252961" cy="5029200"/>
          </a:xfrm>
        </p:spPr>
        <p:txBody>
          <a:bodyPr>
            <a:noAutofit/>
          </a:bodyPr>
          <a:lstStyle/>
          <a:p>
            <a:r>
              <a:rPr lang="en-US" sz="2200" dirty="0">
                <a:effectLst/>
                <a:latin typeface="Times New Roman" panose="02020603050405020304" pitchFamily="18" charset="0"/>
                <a:ea typeface="Times New Roman" panose="02020603050405020304" pitchFamily="18" charset="0"/>
              </a:rPr>
              <a:t>Data has powered our biggest and most rewarding advancements and technologies over the last decade. </a:t>
            </a:r>
          </a:p>
          <a:p>
            <a:r>
              <a:rPr lang="en-US" sz="2200" dirty="0">
                <a:effectLst/>
                <a:latin typeface="Times New Roman" panose="02020603050405020304" pitchFamily="18" charset="0"/>
                <a:ea typeface="Times New Roman" panose="02020603050405020304" pitchFamily="18" charset="0"/>
              </a:rPr>
              <a:t>But there’s a real challenge with protecting consumer data privacy and preferences today. </a:t>
            </a:r>
          </a:p>
          <a:p>
            <a:r>
              <a:rPr lang="en-US" sz="2200" dirty="0">
                <a:solidFill>
                  <a:srgbClr val="000000"/>
                </a:solidFill>
                <a:effectLst/>
                <a:latin typeface="Times New Roman" panose="02020603050405020304" pitchFamily="18" charset="0"/>
                <a:ea typeface="Times New Roman" panose="02020603050405020304" pitchFamily="18" charset="0"/>
              </a:rPr>
              <a:t>Privacy is everything in today’s world. </a:t>
            </a:r>
            <a:endParaRPr lang="en-US"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Tired of maintaining multiple third-party applications for privacy of the entire file system.?</a:t>
            </a:r>
          </a:p>
          <a:p>
            <a:r>
              <a:rPr lang="en-US" sz="2200" dirty="0">
                <a:latin typeface="Times New Roman" panose="02020603050405020304" pitchFamily="18" charset="0"/>
                <a:ea typeface="Times New Roman" panose="02020603050405020304" pitchFamily="18" charset="0"/>
              </a:rPr>
              <a:t>Want to manage</a:t>
            </a:r>
            <a:r>
              <a:rPr lang="en-US" sz="2200" dirty="0">
                <a:effectLst/>
                <a:latin typeface="Times New Roman" panose="02020603050405020304" pitchFamily="18" charset="0"/>
                <a:ea typeface="Times New Roman" panose="02020603050405020304" pitchFamily="18" charset="0"/>
              </a:rPr>
              <a:t> all the private files without any interference of third-party agent?</a:t>
            </a:r>
          </a:p>
          <a:p>
            <a:r>
              <a:rPr lang="en-US" sz="2200" dirty="0">
                <a:effectLst/>
                <a:latin typeface="Times New Roman" panose="02020603050405020304" pitchFamily="18" charset="0"/>
                <a:ea typeface="Times New Roman" panose="02020603050405020304" pitchFamily="18" charset="0"/>
              </a:rPr>
              <a:t>This </a:t>
            </a:r>
            <a:r>
              <a:rPr lang="en-US" sz="2200" dirty="0">
                <a:solidFill>
                  <a:srgbClr val="000000"/>
                </a:solidFill>
                <a:effectLst/>
                <a:latin typeface="Times New Roman" panose="02020603050405020304" pitchFamily="18" charset="0"/>
                <a:ea typeface="Times New Roman" panose="02020603050405020304" pitchFamily="18" charset="0"/>
              </a:rPr>
              <a:t>project feature’s in  :  Maintaining locks on the required secret/private files in Windows Operating System with just one click and without any third-party interference.</a:t>
            </a:r>
            <a:endParaRPr lang="en-US" sz="22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7FA9487-A443-4549-9398-B58C16C6CC4F}"/>
              </a:ext>
            </a:extLst>
          </p:cNvPr>
          <p:cNvPicPr>
            <a:picLocks noChangeAspect="1"/>
          </p:cNvPicPr>
          <p:nvPr/>
        </p:nvPicPr>
        <p:blipFill rotWithShape="1">
          <a:blip r:embed="rId3"/>
          <a:srcRect l="2526" t="2044" r="2" b="2"/>
          <a:stretch/>
        </p:blipFill>
        <p:spPr>
          <a:xfrm>
            <a:off x="8229600" y="324466"/>
            <a:ext cx="3284044" cy="6282812"/>
          </a:xfrm>
          <a:prstGeom prst="rect">
            <a:avLst/>
          </a:prstGeom>
        </p:spPr>
      </p:pic>
      <p:grpSp>
        <p:nvGrpSpPr>
          <p:cNvPr id="26" name="Group 25">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2801465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16B4B254-4445-4787-9F41-B8F51E34D3EC}"/>
              </a:ext>
            </a:extLst>
          </p:cNvPr>
          <p:cNvSpPr>
            <a:spLocks noGrp="1"/>
          </p:cNvSpPr>
          <p:nvPr>
            <p:ph type="title"/>
          </p:nvPr>
        </p:nvSpPr>
        <p:spPr>
          <a:xfrm>
            <a:off x="5461723" y="0"/>
            <a:ext cx="6730277" cy="1609344"/>
          </a:xfrm>
          <a:ln>
            <a:noFill/>
          </a:ln>
        </p:spPr>
        <p:txBody>
          <a:bodyPr>
            <a:normAutofit/>
          </a:bodyPr>
          <a:lstStyle/>
          <a:p>
            <a:pPr algn="ctr"/>
            <a:r>
              <a:rPr lang="en-US" sz="4800" u="sng" dirty="0">
                <a:latin typeface="Times New Roman" panose="02020603050405020304" pitchFamily="18" charset="0"/>
                <a:cs typeface="Times New Roman" panose="02020603050405020304" pitchFamily="18" charset="0"/>
              </a:rPr>
              <a:t>LIMITATIONS OF EXISTING SYSTEM</a:t>
            </a:r>
          </a:p>
        </p:txBody>
      </p:sp>
      <p:pic>
        <p:nvPicPr>
          <p:cNvPr id="2050" name="Picture 2" descr="Limitations - Diffusion of Innovation">
            <a:extLst>
              <a:ext uri="{FF2B5EF4-FFF2-40B4-BE49-F238E27FC236}">
                <a16:creationId xmlns:a16="http://schemas.microsoft.com/office/drawing/2014/main" id="{ACCFC401-A6F3-4427-934C-645DD8D678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999" y="1695451"/>
            <a:ext cx="3722101"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83E6A9-0CA0-43A3-BB5E-C4E452A0BAAA}"/>
              </a:ext>
            </a:extLst>
          </p:cNvPr>
          <p:cNvSpPr>
            <a:spLocks noGrp="1"/>
          </p:cNvSpPr>
          <p:nvPr>
            <p:ph idx="1"/>
          </p:nvPr>
        </p:nvSpPr>
        <p:spPr>
          <a:xfrm>
            <a:off x="4970109" y="1988058"/>
            <a:ext cx="6730276" cy="4546092"/>
          </a:xfrm>
        </p:spPr>
        <p:txBody>
          <a:bodyPr>
            <a:noAutofit/>
          </a:bodyPr>
          <a:lstStyle/>
          <a:p>
            <a:r>
              <a:rPr lang="en-US" dirty="0">
                <a:latin typeface="Times New Roman" panose="02020603050405020304" pitchFamily="18" charset="0"/>
                <a:cs typeface="Times New Roman" panose="02020603050405020304" pitchFamily="18" charset="0"/>
              </a:rPr>
              <a:t>The use of private file services currently offered by online information-retrieval vendors and computer companies are not really  safe. </a:t>
            </a:r>
          </a:p>
          <a:p>
            <a:r>
              <a:rPr lang="en-US" dirty="0">
                <a:latin typeface="Times New Roman" panose="02020603050405020304" pitchFamily="18" charset="0"/>
                <a:cs typeface="Times New Roman" panose="02020603050405020304" pitchFamily="18" charset="0"/>
              </a:rPr>
              <a:t>After reviewing the nature of private file applications and users, we deal at some length with the question of costs—for storage and connect time, and for telecommunication. </a:t>
            </a:r>
          </a:p>
          <a:p>
            <a:r>
              <a:rPr lang="en-US" dirty="0">
                <a:latin typeface="Times New Roman" panose="02020603050405020304" pitchFamily="18" charset="0"/>
                <a:cs typeface="Times New Roman" panose="02020603050405020304" pitchFamily="18" charset="0"/>
              </a:rPr>
              <a:t>Costs are compared for a standard case, based on one month's library usage of a private file on four different hosts: Data Star, IRS-ESA, Lockheed Dialog</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There follows an account of the steps which one should take before implementing a private file in regard to record structure and format, as well as file loading and updating, and of the considerations involved in deciding whether  or  not to make use of a private file service</a:t>
            </a:r>
            <a:endParaRPr lang="en-US" dirty="0">
              <a:latin typeface="Times New Roman" panose="02020603050405020304" pitchFamily="18" charset="0"/>
              <a:cs typeface="Times New Roman" panose="02020603050405020304" pitchFamily="18" charset="0"/>
            </a:endParaRPr>
          </a:p>
        </p:txBody>
      </p:sp>
      <p:grpSp>
        <p:nvGrpSpPr>
          <p:cNvPr id="137" name="Group 136">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8" name="Oval 137">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9" name="Oval 138">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392024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F73EC-5129-4C6B-9CA0-00CFA34CB714}"/>
              </a:ext>
            </a:extLst>
          </p:cNvPr>
          <p:cNvSpPr>
            <a:spLocks noGrp="1"/>
          </p:cNvSpPr>
          <p:nvPr>
            <p:ph type="title"/>
          </p:nvPr>
        </p:nvSpPr>
        <p:spPr>
          <a:xfrm>
            <a:off x="0" y="0"/>
            <a:ext cx="6743844" cy="1609344"/>
          </a:xfrm>
        </p:spPr>
        <p:txBody>
          <a:bodyPr>
            <a:normAutofit/>
          </a:bodyPr>
          <a:lstStyle/>
          <a:p>
            <a:r>
              <a:rPr lang="en-US" sz="4800" u="sng">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EB1E8F0-912B-4B32-933F-EEBC380D7F2C}"/>
              </a:ext>
            </a:extLst>
          </p:cNvPr>
          <p:cNvSpPr>
            <a:spLocks noGrp="1"/>
          </p:cNvSpPr>
          <p:nvPr>
            <p:ph idx="1"/>
          </p:nvPr>
        </p:nvSpPr>
        <p:spPr>
          <a:xfrm>
            <a:off x="309706" y="1860151"/>
            <a:ext cx="7295779" cy="4736592"/>
          </a:xfrm>
        </p:spPr>
        <p:txBody>
          <a:bodyPr>
            <a:noAutofit/>
          </a:bodyPr>
          <a:lstStyle/>
          <a:p>
            <a:pPr>
              <a:spcBef>
                <a:spcPts val="0"/>
              </a:spcBef>
            </a:pPr>
            <a:r>
              <a:rPr lang="en-US" sz="2200" dirty="0">
                <a:effectLst/>
                <a:latin typeface="Times New Roman" panose="02020603050405020304" pitchFamily="18" charset="0"/>
                <a:ea typeface="Times New Roman" panose="02020603050405020304" pitchFamily="18" charset="0"/>
              </a:rPr>
              <a:t>Bring in transparency into the operations of the files and thus improve satisfaction of owners/admin of that file.</a:t>
            </a:r>
          </a:p>
          <a:p>
            <a:pPr>
              <a:spcBef>
                <a:spcPts val="0"/>
              </a:spcBef>
            </a:pPr>
            <a:r>
              <a:rPr lang="en-US" sz="2200" dirty="0">
                <a:effectLst/>
                <a:latin typeface="Times New Roman" panose="02020603050405020304" pitchFamily="18" charset="0"/>
                <a:ea typeface="Times New Roman" panose="02020603050405020304" pitchFamily="18" charset="0"/>
              </a:rPr>
              <a:t>Reducing total costs and efforts being spent to manage privacy of the file by not using any third-party application/software.</a:t>
            </a:r>
          </a:p>
          <a:p>
            <a:pPr>
              <a:spcBef>
                <a:spcPts val="0"/>
              </a:spcBef>
            </a:pPr>
            <a:r>
              <a:rPr lang="en-US" sz="2200" dirty="0">
                <a:effectLst/>
                <a:latin typeface="Times New Roman" panose="02020603050405020304" pitchFamily="18" charset="0"/>
                <a:ea typeface="Times New Roman" panose="02020603050405020304" pitchFamily="18" charset="0"/>
              </a:rPr>
              <a:t>Manage not using complex application/software with processes supported by tools, then being person independent. </a:t>
            </a:r>
          </a:p>
          <a:p>
            <a:pPr>
              <a:spcBef>
                <a:spcPts val="0"/>
              </a:spcBef>
            </a:pPr>
            <a:r>
              <a:rPr lang="en-US" sz="2200" dirty="0">
                <a:effectLst/>
                <a:latin typeface="Times New Roman" panose="02020603050405020304" pitchFamily="18" charset="0"/>
                <a:ea typeface="Times New Roman" panose="02020603050405020304" pitchFamily="18" charset="0"/>
              </a:rPr>
              <a:t>Anybody with a basic knowledge of computer skills can work.</a:t>
            </a:r>
          </a:p>
          <a:p>
            <a:pPr>
              <a:spcBef>
                <a:spcPts val="0"/>
              </a:spcBef>
            </a:pPr>
            <a:r>
              <a:rPr lang="en-US" sz="2200" dirty="0">
                <a:solidFill>
                  <a:srgbClr val="000000"/>
                </a:solidFill>
                <a:effectLst/>
                <a:latin typeface="Times New Roman" panose="02020603050405020304" pitchFamily="18" charset="0"/>
                <a:ea typeface="Times New Roman" panose="02020603050405020304" pitchFamily="18" charset="0"/>
              </a:rPr>
              <a:t>Even a novice can work on the this with initial assistance.</a:t>
            </a:r>
            <a:endParaRPr lang="en-US"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main feature or the key idea of this project is giving users the privacy needed in low cost and with high efficiency without involving third-party application</a:t>
            </a:r>
            <a:endParaRPr lang="en-US" sz="2200" dirty="0"/>
          </a:p>
        </p:txBody>
      </p:sp>
      <p:pic>
        <p:nvPicPr>
          <p:cNvPr id="1026" name="Picture 2" descr="Scope Of Work Icon #39551 - Free Icons Library">
            <a:extLst>
              <a:ext uri="{FF2B5EF4-FFF2-40B4-BE49-F238E27FC236}">
                <a16:creationId xmlns:a16="http://schemas.microsoft.com/office/drawing/2014/main" id="{B3D33325-8981-49DD-8419-F889251E48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31" r="14513"/>
          <a:stretch/>
        </p:blipFill>
        <p:spPr bwMode="auto">
          <a:xfrm>
            <a:off x="7906042" y="10"/>
            <a:ext cx="4285957"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80697227"/>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33CD8-3A13-4C44-A497-33EB5A96628C}"/>
              </a:ext>
            </a:extLst>
          </p:cNvPr>
          <p:cNvSpPr>
            <a:spLocks noGrp="1"/>
          </p:cNvSpPr>
          <p:nvPr>
            <p:ph type="title"/>
          </p:nvPr>
        </p:nvSpPr>
        <p:spPr>
          <a:xfrm>
            <a:off x="7219823" y="0"/>
            <a:ext cx="6730277" cy="1609344"/>
          </a:xfrm>
          <a:ln>
            <a:noFill/>
          </a:ln>
        </p:spPr>
        <p:txBody>
          <a:bodyPr>
            <a:normAutofit/>
          </a:bodyPr>
          <a:lstStyle/>
          <a:p>
            <a:r>
              <a:rPr lang="en-US" sz="4800" u="sng">
                <a:latin typeface="Times New Roman" panose="02020603050405020304" pitchFamily="18" charset="0"/>
                <a:cs typeface="Times New Roman" panose="02020603050405020304" pitchFamily="18" charset="0"/>
              </a:rPr>
              <a:t>acHIVEMENTS</a:t>
            </a:r>
            <a:endParaRPr lang="en-US" sz="4800" u="sng" dirty="0">
              <a:latin typeface="Times New Roman" panose="02020603050405020304" pitchFamily="18" charset="0"/>
              <a:cs typeface="Times New Roman" panose="02020603050405020304" pitchFamily="18" charset="0"/>
            </a:endParaRPr>
          </a:p>
        </p:txBody>
      </p:sp>
      <p:pic>
        <p:nvPicPr>
          <p:cNvPr id="2050" name="Picture 2" descr="When It Comes to Achievement, There&amp;#39;s Good News and Bad News | Inc.com">
            <a:extLst>
              <a:ext uri="{FF2B5EF4-FFF2-40B4-BE49-F238E27FC236}">
                <a16:creationId xmlns:a16="http://schemas.microsoft.com/office/drawing/2014/main" id="{444A71C6-85A6-49D2-9584-E5BFA7C2F4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046" r="29841"/>
          <a:stretch/>
        </p:blipFill>
        <p:spPr bwMode="auto">
          <a:xfrm>
            <a:off x="3344" y="10"/>
            <a:ext cx="42057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D106516-ABF3-4BA7-99F5-DECE554E2F02}"/>
              </a:ext>
            </a:extLst>
          </p:cNvPr>
          <p:cNvSpPr>
            <a:spLocks noGrp="1"/>
          </p:cNvSpPr>
          <p:nvPr>
            <p:ph idx="1"/>
          </p:nvPr>
        </p:nvSpPr>
        <p:spPr>
          <a:xfrm>
            <a:off x="4810451" y="1523999"/>
            <a:ext cx="6730276" cy="5109029"/>
          </a:xfrm>
        </p:spPr>
        <p:txBody>
          <a:bodyPr>
            <a:noAutofit/>
          </a:bodyPr>
          <a:lstStyle/>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Improved utilization of resources, efforts and costs. Because without third-party software, it considerably reduces the human efforts required for locking/hiding files.</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Fast and accurate locking of files.</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System is user friendly.</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Eliminates the need of agent.</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Systematic storage and easy access of data.</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Adding, deleting and modifying the secret/private files are very easy.</a:t>
            </a:r>
            <a:endParaRPr lang="en-US" sz="18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1000"/>
              </a:spcAft>
              <a:buSzPts val="1200"/>
            </a:pPr>
            <a:r>
              <a:rPr lang="en-US" sz="1800" dirty="0">
                <a:solidFill>
                  <a:srgbClr val="000000"/>
                </a:solidFill>
                <a:effectLst/>
                <a:latin typeface="Times New Roman" panose="02020603050405020304" pitchFamily="18" charset="0"/>
                <a:ea typeface="Times New Roman" panose="02020603050405020304" pitchFamily="18" charset="0"/>
              </a:rPr>
              <a:t>Locking password can be modified without any third-party knowledge.</a:t>
            </a:r>
            <a:endParaRPr lang="en-US" sz="1800" dirty="0">
              <a:effectLst/>
              <a:latin typeface="Times New Roman" panose="02020603050405020304" pitchFamily="18" charset="0"/>
              <a:ea typeface="Times New Roman" panose="02020603050405020304" pitchFamily="18" charset="0"/>
            </a:endParaRPr>
          </a:p>
          <a:p>
            <a:endParaRPr lang="en-US" sz="1800" dirty="0"/>
          </a:p>
        </p:txBody>
      </p:sp>
      <p:grpSp>
        <p:nvGrpSpPr>
          <p:cNvPr id="2053" name="Group 72">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54" name="Oval 73">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55" name="Oval 74">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95736454"/>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891E3-9626-4DD7-9ABA-C7D30E74E349}"/>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07D4E25F-80C8-42A7-983A-D03F6409B928}"/>
              </a:ext>
            </a:extLst>
          </p:cNvPr>
          <p:cNvSpPr>
            <a:spLocks noGrp="1"/>
          </p:cNvSpPr>
          <p:nvPr>
            <p:ph idx="1"/>
          </p:nvPr>
        </p:nvSpPr>
        <p:spPr>
          <a:xfrm>
            <a:off x="263007" y="1843112"/>
            <a:ext cx="7794313" cy="5154036"/>
          </a:xfrm>
        </p:spPr>
        <p:txBody>
          <a:bodyPr>
            <a:noAutofit/>
          </a:bodyPr>
          <a:lstStyle/>
          <a:p>
            <a:r>
              <a:rPr lang="en-US" dirty="0">
                <a:latin typeface="Times New Roman" panose="02020603050405020304" pitchFamily="18" charset="0"/>
                <a:cs typeface="Times New Roman" panose="02020603050405020304" pitchFamily="18" charset="0"/>
              </a:rPr>
              <a:t>A batch file is a script file in DOS, OS/2 and Microsoft Windows. It consists of a series of commands to be executed by the command-line interpreter, stored in a plain text file. </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term "batch" is from batch processing, meaning "non-interactive execution", though a batch file may not process a batch of multiple data.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batch file may contain any command the interpreter accepts interactively and use constructs that enable conditional branching and looping within the batch file, such as IF, FOR, and GOTO labels.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filename extension .bat is used in DOS and Windows. Windows NT and OS/2 also added .cmd. Batch files for other environments may have different extensions, e.g.,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btm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4DOS, 4OS2 and 4NT related shells.</a:t>
            </a:r>
            <a:endParaRPr lang="en-US" dirty="0">
              <a:latin typeface="Times New Roman" panose="02020603050405020304" pitchFamily="18" charset="0"/>
              <a:cs typeface="Times New Roman" panose="02020603050405020304" pitchFamily="18" charset="0"/>
            </a:endParaRP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text editor is a type of computer program that edits plain text. Such programs are sometimes known as "notepad" software, following the naming of Microsoft Notepad.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074" name="Picture 2" descr="Software Defined Everything: Technology Trends">
            <a:extLst>
              <a:ext uri="{FF2B5EF4-FFF2-40B4-BE49-F238E27FC236}">
                <a16:creationId xmlns:a16="http://schemas.microsoft.com/office/drawing/2014/main" id="{B0669C1E-932F-4795-BAEA-4BFB578D23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830" r="20057"/>
          <a:stretch/>
        </p:blipFill>
        <p:spPr bwMode="auto">
          <a:xfrm>
            <a:off x="8215086" y="10"/>
            <a:ext cx="397691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70708938"/>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27C42-7A0F-428D-B03D-7A262DDAEF4C}"/>
              </a:ext>
            </a:extLst>
          </p:cNvPr>
          <p:cNvSpPr>
            <a:spLocks noGrp="1"/>
          </p:cNvSpPr>
          <p:nvPr>
            <p:ph type="title"/>
          </p:nvPr>
        </p:nvSpPr>
        <p:spPr>
          <a:xfrm>
            <a:off x="5461723" y="145774"/>
            <a:ext cx="6730277" cy="1609344"/>
          </a:xfrm>
          <a:ln>
            <a:noFill/>
          </a:ln>
        </p:spPr>
        <p:txBody>
          <a:bodyPr>
            <a:normAutofit/>
          </a:bodyPr>
          <a:lstStyle/>
          <a:p>
            <a:pPr algn="ctr"/>
            <a:r>
              <a:rPr lang="en-US" sz="3500" u="sng" dirty="0">
                <a:effectLst/>
                <a:latin typeface="Times New Roman" panose="02020603050405020304" pitchFamily="18" charset="0"/>
                <a:ea typeface="Times New Roman" panose="02020603050405020304" pitchFamily="18" charset="0"/>
              </a:rPr>
              <a:t>How to create &amp; run a batch (.</a:t>
            </a:r>
            <a:r>
              <a:rPr lang="en-US" sz="3500" u="sng" cap="none" dirty="0">
                <a:effectLst/>
                <a:latin typeface="Times New Roman" panose="02020603050405020304" pitchFamily="18" charset="0"/>
                <a:ea typeface="Times New Roman" panose="02020603050405020304" pitchFamily="18" charset="0"/>
              </a:rPr>
              <a:t>bat</a:t>
            </a:r>
            <a:r>
              <a:rPr lang="en-US" sz="3500" u="sng" dirty="0">
                <a:effectLst/>
                <a:latin typeface="Times New Roman" panose="02020603050405020304" pitchFamily="18" charset="0"/>
                <a:ea typeface="Times New Roman" panose="02020603050405020304" pitchFamily="18" charset="0"/>
              </a:rPr>
              <a:t>) file ? </a:t>
            </a:r>
            <a:endParaRPr lang="en-US" sz="3500" u="sng" dirty="0"/>
          </a:p>
        </p:txBody>
      </p:sp>
      <p:pic>
        <p:nvPicPr>
          <p:cNvPr id="6" name="Picture 5">
            <a:extLst>
              <a:ext uri="{FF2B5EF4-FFF2-40B4-BE49-F238E27FC236}">
                <a16:creationId xmlns:a16="http://schemas.microsoft.com/office/drawing/2014/main" id="{6A3C87C6-31F7-4A74-BA32-E4AD9ABCA263}"/>
              </a:ext>
            </a:extLst>
          </p:cNvPr>
          <p:cNvPicPr>
            <a:picLocks noChangeAspect="1"/>
          </p:cNvPicPr>
          <p:nvPr/>
        </p:nvPicPr>
        <p:blipFill rotWithShape="1">
          <a:blip r:embed="rId4"/>
          <a:srcRect t="9199" b="15163"/>
          <a:stretch/>
        </p:blipFill>
        <p:spPr>
          <a:xfrm>
            <a:off x="0" y="10"/>
            <a:ext cx="4245099" cy="6857990"/>
          </a:xfrm>
          <a:prstGeom prst="rect">
            <a:avLst/>
          </a:prstGeom>
        </p:spPr>
      </p:pic>
      <p:sp>
        <p:nvSpPr>
          <p:cNvPr id="3" name="Content Placeholder 2">
            <a:extLst>
              <a:ext uri="{FF2B5EF4-FFF2-40B4-BE49-F238E27FC236}">
                <a16:creationId xmlns:a16="http://schemas.microsoft.com/office/drawing/2014/main" id="{3C27ACC0-C0A7-4323-8E7F-7930987EBB96}"/>
              </a:ext>
            </a:extLst>
          </p:cNvPr>
          <p:cNvSpPr>
            <a:spLocks noGrp="1"/>
          </p:cNvSpPr>
          <p:nvPr>
            <p:ph idx="1"/>
          </p:nvPr>
        </p:nvSpPr>
        <p:spPr>
          <a:xfrm>
            <a:off x="4611757" y="1934817"/>
            <a:ext cx="7340420" cy="4555435"/>
          </a:xfrm>
        </p:spPr>
        <p:txBody>
          <a:bodyPr>
            <a:normAutofit/>
          </a:bodyPr>
          <a:lstStyle/>
          <a:p>
            <a:pPr marL="457200" marR="0">
              <a:spcBef>
                <a:spcPts val="0"/>
              </a:spcBef>
              <a:spcAft>
                <a:spcPts val="1000"/>
              </a:spcAft>
            </a:pPr>
            <a:r>
              <a:rPr lang="en-US" sz="1800" dirty="0">
                <a:latin typeface="Times New Roman" panose="02020603050405020304" pitchFamily="18" charset="0"/>
                <a:cs typeface="Times New Roman" panose="02020603050405020304" pitchFamily="18" charset="0"/>
              </a:rPr>
              <a:t>To create a basic batch (bat) file use this following steps :</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Open Start</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Search for notepad &amp; click the top result to open the text editor.</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Type the code lines in the text file to create a batch file.</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Click the File menu and select the save as option.</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Confirm a name for the script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basic_batchfile.bat)</a:t>
            </a:r>
          </a:p>
          <a:p>
            <a:pPr marL="548640" lvl="1" indent="0">
              <a:spcBef>
                <a:spcPts val="0"/>
              </a:spcBef>
              <a:spcAft>
                <a:spcPts val="1000"/>
              </a:spcAft>
              <a:buNone/>
            </a:pPr>
            <a:endParaRPr lang="en-US" sz="1000" dirty="0">
              <a:latin typeface="Times New Roman" panose="02020603050405020304" pitchFamily="18" charset="0"/>
              <a:cs typeface="Times New Roman" panose="02020603050405020304" pitchFamily="18" charset="0"/>
            </a:endParaRPr>
          </a:p>
          <a:p>
            <a:pPr marL="457200" marR="0">
              <a:spcBef>
                <a:spcPts val="0"/>
              </a:spcBef>
              <a:spcAft>
                <a:spcPts val="1000"/>
              </a:spcAft>
            </a:pPr>
            <a:r>
              <a:rPr lang="en-US" sz="1800" dirty="0">
                <a:latin typeface="Times New Roman" panose="02020603050405020304" pitchFamily="18" charset="0"/>
                <a:cs typeface="Times New Roman" panose="02020603050405020304" pitchFamily="18" charset="0"/>
              </a:rPr>
              <a:t>following are the steps to execute a batch file :</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Open the command prompt (cmd.exe)   </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Go to the location where the .bat or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file is stored.</a:t>
            </a:r>
          </a:p>
          <a:p>
            <a:pPr marL="891540" lvl="1" indent="-342900">
              <a:spcBef>
                <a:spcPts val="0"/>
              </a:spcBef>
              <a:spcAft>
                <a:spcPts val="1000"/>
              </a:spcAft>
              <a:buFont typeface="+mj-lt"/>
              <a:buAutoNum type="arabicPeriod"/>
            </a:pPr>
            <a:r>
              <a:rPr lang="en-US" dirty="0">
                <a:latin typeface="Times New Roman" panose="02020603050405020304" pitchFamily="18" charset="0"/>
                <a:cs typeface="Times New Roman" panose="02020603050405020304" pitchFamily="18" charset="0"/>
              </a:rPr>
              <a:t>Write the name of the file and press enter button to execute the batch file.</a:t>
            </a:r>
          </a:p>
          <a:p>
            <a:pPr marL="457200" marR="0">
              <a:spcBef>
                <a:spcPts val="0"/>
              </a:spcBef>
              <a:spcAft>
                <a:spcPts val="1000"/>
              </a:spcAft>
            </a:pPr>
            <a:endParaRPr lang="en-US" sz="1500" dirty="0"/>
          </a:p>
        </p:txBody>
      </p:sp>
      <p:grpSp>
        <p:nvGrpSpPr>
          <p:cNvPr id="22" name="Group 2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2200063"/>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193B0-5EC2-44E2-B5F9-C9AC32E3249D}"/>
              </a:ext>
            </a:extLst>
          </p:cNvPr>
          <p:cNvSpPr>
            <a:spLocks noGrp="1"/>
          </p:cNvSpPr>
          <p:nvPr>
            <p:ph type="title"/>
          </p:nvPr>
        </p:nvSpPr>
        <p:spPr>
          <a:xfrm>
            <a:off x="0" y="0"/>
            <a:ext cx="6743844" cy="1609344"/>
          </a:xfrm>
        </p:spPr>
        <p:txBody>
          <a:bodyPr>
            <a:normAutofit/>
          </a:bodyPr>
          <a:lstStyle/>
          <a:p>
            <a:r>
              <a:rPr lang="en-US" sz="4800" u="sng" dirty="0">
                <a:latin typeface="Times New Roman" panose="02020603050405020304" pitchFamily="18" charset="0"/>
                <a:cs typeface="Times New Roman" panose="02020603050405020304" pitchFamily="18" charset="0"/>
              </a:rPr>
              <a:t>SOFTWARE MODEL USED</a:t>
            </a:r>
          </a:p>
        </p:txBody>
      </p:sp>
      <p:sp>
        <p:nvSpPr>
          <p:cNvPr id="3" name="Content Placeholder 2">
            <a:extLst>
              <a:ext uri="{FF2B5EF4-FFF2-40B4-BE49-F238E27FC236}">
                <a16:creationId xmlns:a16="http://schemas.microsoft.com/office/drawing/2014/main" id="{FAC40936-FBA8-4BBA-9997-29C5A0A85FA4}"/>
              </a:ext>
            </a:extLst>
          </p:cNvPr>
          <p:cNvSpPr>
            <a:spLocks noGrp="1"/>
          </p:cNvSpPr>
          <p:nvPr>
            <p:ph idx="1"/>
          </p:nvPr>
        </p:nvSpPr>
        <p:spPr>
          <a:xfrm>
            <a:off x="382279" y="2121408"/>
            <a:ext cx="6743845" cy="4050792"/>
          </a:xfrm>
        </p:spPr>
        <p:txBody>
          <a:bodyPr>
            <a:normAutofit/>
          </a:bodyPr>
          <a:lstStyle/>
          <a:p>
            <a:pPr marL="342900" marR="0" lvl="0" indent="-342900">
              <a:spcBef>
                <a:spcPts val="0"/>
              </a:spcBef>
              <a:spcAft>
                <a:spcPts val="0"/>
              </a:spcAft>
              <a:buSzPts val="12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For the development of this project, I have decided to use </a:t>
            </a:r>
            <a:r>
              <a:rPr lang="en-US" sz="2200" dirty="0">
                <a:effectLst/>
                <a:latin typeface="Times New Roman" panose="02020603050405020304" pitchFamily="18" charset="0"/>
                <a:ea typeface="Calibri" panose="020F0502020204030204" pitchFamily="34" charset="0"/>
              </a:rPr>
              <a:t>Spiral Model </a:t>
            </a:r>
            <a:r>
              <a:rPr lang="en-US" sz="2200" dirty="0">
                <a:latin typeface="Times New Roman" panose="02020603050405020304" pitchFamily="18" charset="0"/>
                <a:ea typeface="Calibri" panose="020F0502020204030204" pitchFamily="34" charset="0"/>
              </a:rPr>
              <a:t>-</a:t>
            </a:r>
            <a:endParaRPr lang="en-US" sz="2200" dirty="0">
              <a:effectLst/>
              <a:latin typeface="Times New Roman" panose="02020603050405020304" pitchFamily="18" charset="0"/>
              <a:ea typeface="Times New Roman" panose="02020603050405020304" pitchFamily="18" charset="0"/>
            </a:endParaRPr>
          </a:p>
          <a:p>
            <a:pPr marL="617220" lvl="1" indent="-342900">
              <a:spcBef>
                <a:spcPts val="0"/>
              </a:spcBef>
              <a:spcAft>
                <a:spcPts val="0"/>
              </a:spcAft>
              <a:buSzPts val="12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Spiral model is a combination of both, iterative model and one of the SDLC model.</a:t>
            </a:r>
          </a:p>
          <a:p>
            <a:pPr marL="617220" lvl="1" indent="-342900">
              <a:spcBef>
                <a:spcPts val="0"/>
              </a:spcBef>
              <a:spcAft>
                <a:spcPts val="0"/>
              </a:spcAft>
              <a:buSzPts val="12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It can be seen as if you choose one SDLC model and combined it with cyclic process (iterative model).</a:t>
            </a:r>
          </a:p>
          <a:p>
            <a:pPr marL="617220" lvl="1" indent="-342900">
              <a:spcBef>
                <a:spcPts val="0"/>
              </a:spcBef>
              <a:spcAft>
                <a:spcPts val="0"/>
              </a:spcAft>
              <a:buSzPts val="12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This model considers risk, which often goes un-noticed by most other models. </a:t>
            </a:r>
          </a:p>
          <a:p>
            <a:pPr marL="617220" lvl="1" indent="-342900">
              <a:spcBef>
                <a:spcPts val="0"/>
              </a:spcBef>
              <a:spcAft>
                <a:spcPts val="0"/>
              </a:spcAft>
              <a:buSzPts val="12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The model starts with determining objectives and constraints of the software at the start of one iteration. </a:t>
            </a:r>
          </a:p>
          <a:p>
            <a:pPr marL="617220" lvl="1" indent="-342900">
              <a:spcBef>
                <a:spcPts val="0"/>
              </a:spcBef>
              <a:spcAft>
                <a:spcPts val="0"/>
              </a:spcAft>
              <a:buSzPts val="12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Next phase is of prototyping the software. This includes risk analysis. </a:t>
            </a:r>
          </a:p>
          <a:p>
            <a:endParaRPr lang="en-US" sz="2200" dirty="0"/>
          </a:p>
        </p:txBody>
      </p:sp>
      <p:pic>
        <p:nvPicPr>
          <p:cNvPr id="4" name="Picture 3" descr="Chart, radar chart&#10;&#10;Description automatically generated">
            <a:extLst>
              <a:ext uri="{FF2B5EF4-FFF2-40B4-BE49-F238E27FC236}">
                <a16:creationId xmlns:a16="http://schemas.microsoft.com/office/drawing/2014/main" id="{9D68266C-23D8-4509-ABBE-4162BD9ED410}"/>
              </a:ext>
            </a:extLst>
          </p:cNvPr>
          <p:cNvPicPr/>
          <p:nvPr/>
        </p:nvPicPr>
        <p:blipFill>
          <a:blip r:embed="rId4"/>
          <a:stretch>
            <a:fillRect/>
          </a:stretch>
        </p:blipFill>
        <p:spPr>
          <a:xfrm>
            <a:off x="7561943" y="609600"/>
            <a:ext cx="4891314" cy="5209721"/>
          </a:xfrm>
          <a:prstGeom prst="rect">
            <a:avLst/>
          </a:prstGeom>
        </p:spPr>
      </p:pic>
      <p:grpSp>
        <p:nvGrpSpPr>
          <p:cNvPr id="11" name="Group 10">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73999731"/>
      </p:ext>
    </p:extLst>
  </p:cSld>
  <p:clrMapOvr>
    <a:masterClrMapping/>
  </p:clrMapOvr>
  <mc:AlternateContent xmlns:mc="http://schemas.openxmlformats.org/markup-compatibility/2006">
    <mc:Choice xmlns:p14="http://schemas.microsoft.com/office/powerpoint/2010/main" Requires="p14">
      <p:transition spd="slow">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221</TotalTime>
  <Words>1569</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Rockwell</vt:lpstr>
      <vt:lpstr>Rockwell Condensed</vt:lpstr>
      <vt:lpstr>Rockwell Extra Bold</vt:lpstr>
      <vt:lpstr>Symbol</vt:lpstr>
      <vt:lpstr>Times New Roman</vt:lpstr>
      <vt:lpstr>Wingdings</vt:lpstr>
      <vt:lpstr>Wood Type</vt:lpstr>
      <vt:lpstr>PowerPoint Presentation</vt:lpstr>
      <vt:lpstr>Hiding files without third-party software.</vt:lpstr>
      <vt:lpstr>ABSTRACT</vt:lpstr>
      <vt:lpstr>LIMITATIONS OF EXISTING SYSTEM</vt:lpstr>
      <vt:lpstr>PROPOSED SYSTEM</vt:lpstr>
      <vt:lpstr>acHIVEMENTS</vt:lpstr>
      <vt:lpstr>TECHNOLOGIES USED</vt:lpstr>
      <vt:lpstr>How to create &amp; run a batch (.bat) file ? </vt:lpstr>
      <vt:lpstr>SOFTWARE MODEL USED</vt:lpstr>
      <vt:lpstr>SOFTWARE AND HARDWARE REQUIREMENTS</vt:lpstr>
      <vt:lpstr>SEQUENCE DIAGRAM</vt:lpstr>
      <vt:lpstr>TESTING</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Hiding files without third-party software.</dc:title>
  <dc:creator>Nisha Desai</dc:creator>
  <cp:lastModifiedBy>Nisha Desai</cp:lastModifiedBy>
  <cp:revision>23</cp:revision>
  <dcterms:created xsi:type="dcterms:W3CDTF">2021-06-02T20:57:49Z</dcterms:created>
  <dcterms:modified xsi:type="dcterms:W3CDTF">2021-06-03T07:25:37Z</dcterms:modified>
</cp:coreProperties>
</file>