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60" r:id="rId3"/>
    <p:sldId id="259" r:id="rId4"/>
    <p:sldId id="257" r:id="rId5"/>
    <p:sldId id="261" r:id="rId6"/>
    <p:sldId id="262" r:id="rId7"/>
    <p:sldId id="263" r:id="rId8"/>
    <p:sldId id="264" r:id="rId9"/>
    <p:sldId id="265" r:id="rId10"/>
    <p:sldId id="277"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 id="276"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99" autoAdjust="0"/>
    <p:restoredTop sz="94662" autoAdjust="0"/>
  </p:normalViewPr>
  <p:slideViewPr>
    <p:cSldViewPr>
      <p:cViewPr>
        <p:scale>
          <a:sx n="80" d="100"/>
          <a:sy n="80" d="100"/>
        </p:scale>
        <p:origin x="-996" y="4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89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00F4AD0-1AEA-484A-909B-55336054318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0F4AD0-1AEA-484A-909B-55336054318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00F4AD0-1AEA-484A-909B-55336054318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0F4AD0-1AEA-484A-909B-553360543181}"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06347F2-7761-4E8B-B42D-BF50485F1AEC}" type="datetimeFigureOut">
              <a:rPr lang="en-US" smtClean="0"/>
              <a:pPr/>
              <a:t>4/25/2019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0F4AD0-1AEA-484A-909B-55336054318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06347F2-7761-4E8B-B42D-BF50485F1AEC}" type="datetimeFigureOut">
              <a:rPr lang="en-US" smtClean="0"/>
              <a:pPr/>
              <a:t>4/25/2019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00F4AD0-1AEA-484A-909B-55336054318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spd="slow">
    <p:wipe/>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28600"/>
            <a:ext cx="7772400" cy="1470025"/>
          </a:xfrm>
        </p:spPr>
        <p:txBody>
          <a:bodyPr>
            <a:normAutofit/>
          </a:bodyPr>
          <a:lstStyle/>
          <a:p>
            <a:r>
              <a:rPr lang="en-US" sz="4500" b="1" dirty="0" smtClean="0">
                <a:latin typeface="Times New Roman" pitchFamily="18" charset="0"/>
                <a:cs typeface="Times New Roman" pitchFamily="18" charset="0"/>
              </a:rPr>
              <a:t>Society Management System.</a:t>
            </a:r>
            <a:endParaRPr lang="en-US" sz="4500" b="1" dirty="0">
              <a:latin typeface="Times New Roman" pitchFamily="18" charset="0"/>
              <a:cs typeface="Times New Roman" pitchFamily="18" charset="0"/>
            </a:endParaRPr>
          </a:p>
        </p:txBody>
      </p:sp>
      <p:sp>
        <p:nvSpPr>
          <p:cNvPr id="3" name="Subtitle 2"/>
          <p:cNvSpPr>
            <a:spLocks noGrp="1"/>
          </p:cNvSpPr>
          <p:nvPr>
            <p:ph type="subTitle" idx="1"/>
          </p:nvPr>
        </p:nvSpPr>
        <p:spPr>
          <a:xfrm>
            <a:off x="1676400" y="3276600"/>
            <a:ext cx="7010400" cy="3200400"/>
          </a:xfrm>
        </p:spPr>
        <p:txBody>
          <a:bodyPr>
            <a:normAutofit/>
          </a:bodyPr>
          <a:lstStyle/>
          <a:p>
            <a:pPr algn="r"/>
            <a:r>
              <a:rPr lang="en-US" sz="3000" dirty="0" smtClean="0">
                <a:solidFill>
                  <a:schemeClr val="tx1"/>
                </a:solidFill>
                <a:latin typeface="Times New Roman" pitchFamily="18" charset="0"/>
                <a:cs typeface="Times New Roman" pitchFamily="18" charset="0"/>
              </a:rPr>
              <a:t>Name :   Bhakti Desai</a:t>
            </a:r>
          </a:p>
          <a:p>
            <a:pPr algn="r"/>
            <a:r>
              <a:rPr lang="en-US" sz="3000" dirty="0" smtClean="0">
                <a:solidFill>
                  <a:schemeClr val="tx1"/>
                </a:solidFill>
                <a:latin typeface="Times New Roman" pitchFamily="18" charset="0"/>
                <a:cs typeface="Times New Roman" pitchFamily="18" charset="0"/>
              </a:rPr>
              <a:t>Sap Id :   53003160012</a:t>
            </a:r>
          </a:p>
          <a:p>
            <a:pPr algn="r"/>
            <a:endParaRPr lang="en-US" sz="3000" dirty="0">
              <a:solidFill>
                <a:schemeClr val="tx1"/>
              </a:solidFill>
              <a:latin typeface="Times New Roman" pitchFamily="18" charset="0"/>
              <a:cs typeface="Times New Roman" pitchFamily="18" charset="0"/>
            </a:endParaRPr>
          </a:p>
          <a:p>
            <a:pPr algn="r"/>
            <a:r>
              <a:rPr lang="en-US" sz="3000" dirty="0" smtClean="0">
                <a:solidFill>
                  <a:schemeClr val="tx1"/>
                </a:solidFill>
                <a:latin typeface="Times New Roman" pitchFamily="18" charset="0"/>
                <a:cs typeface="Times New Roman" pitchFamily="18" charset="0"/>
              </a:rPr>
              <a:t>Guide :   Miss. </a:t>
            </a:r>
            <a:r>
              <a:rPr lang="en-US" sz="3000" dirty="0" err="1" smtClean="0">
                <a:solidFill>
                  <a:schemeClr val="tx1"/>
                </a:solidFill>
                <a:latin typeface="Times New Roman" pitchFamily="18" charset="0"/>
                <a:cs typeface="Times New Roman" pitchFamily="18" charset="0"/>
              </a:rPr>
              <a:t>Sareeta</a:t>
            </a:r>
            <a:r>
              <a:rPr lang="en-US" sz="3000" dirty="0" smtClean="0">
                <a:solidFill>
                  <a:schemeClr val="tx1"/>
                </a:solidFill>
                <a:latin typeface="Times New Roman" pitchFamily="18" charset="0"/>
                <a:cs typeface="Times New Roman" pitchFamily="18" charset="0"/>
              </a:rPr>
              <a:t> </a:t>
            </a:r>
            <a:r>
              <a:rPr lang="en-US" sz="3000" dirty="0" err="1" smtClean="0">
                <a:solidFill>
                  <a:schemeClr val="tx1"/>
                </a:solidFill>
                <a:latin typeface="Times New Roman" pitchFamily="18" charset="0"/>
                <a:cs typeface="Times New Roman" pitchFamily="18" charset="0"/>
              </a:rPr>
              <a:t>Mugde</a:t>
            </a:r>
            <a:endParaRPr lang="en-US" sz="3000" dirty="0" smtClean="0">
              <a:solidFill>
                <a:schemeClr val="tx1"/>
              </a:solidFill>
              <a:latin typeface="Times New Roman" pitchFamily="18" charset="0"/>
              <a:cs typeface="Times New Roman" pitchFamily="18" charset="0"/>
            </a:endParaRPr>
          </a:p>
        </p:txBody>
      </p:sp>
      <p:sp>
        <p:nvSpPr>
          <p:cNvPr id="4" name="Rectangle 3"/>
          <p:cNvSpPr/>
          <p:nvPr/>
        </p:nvSpPr>
        <p:spPr>
          <a:xfrm>
            <a:off x="5410200" y="1818872"/>
            <a:ext cx="3441776" cy="584775"/>
          </a:xfrm>
          <a:prstGeom prst="rect">
            <a:avLst/>
          </a:prstGeom>
        </p:spPr>
        <p:txBody>
          <a:bodyPr wrap="none">
            <a:spAutoFit/>
          </a:bodyPr>
          <a:lstStyle/>
          <a:p>
            <a:r>
              <a:rPr lang="en-US" sz="3200" b="1" dirty="0" smtClean="0">
                <a:solidFill>
                  <a:schemeClr val="accent6">
                    <a:lumMod val="50000"/>
                  </a:schemeClr>
                </a:solidFill>
                <a:latin typeface="Times New Roman" pitchFamily="18" charset="0"/>
                <a:cs typeface="Times New Roman" pitchFamily="18" charset="0"/>
              </a:rPr>
              <a:t>(</a:t>
            </a:r>
            <a:r>
              <a:rPr lang="en-US" sz="3200" b="1" dirty="0" smtClean="0">
                <a:solidFill>
                  <a:schemeClr val="tx2"/>
                </a:solidFill>
                <a:latin typeface="Times New Roman" pitchFamily="18" charset="0"/>
                <a:cs typeface="Times New Roman" pitchFamily="18" charset="0"/>
              </a:rPr>
              <a:t>Web-Application</a:t>
            </a:r>
            <a:r>
              <a:rPr lang="en-US" sz="3200" b="1" dirty="0" smtClean="0">
                <a:solidFill>
                  <a:schemeClr val="accent6">
                    <a:lumMod val="50000"/>
                  </a:schemeClr>
                </a:solidFill>
                <a:latin typeface="Times New Roman" pitchFamily="18" charset="0"/>
                <a:cs typeface="Times New Roman" pitchFamily="18" charset="0"/>
              </a:rPr>
              <a:t>)</a:t>
            </a:r>
            <a:endParaRPr lang="en-US" sz="3200" b="1"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862388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73162"/>
          </a:xfrm>
        </p:spPr>
        <p:txBody>
          <a:bodyPr>
            <a:noAutofit/>
          </a:bodyPr>
          <a:lstStyle/>
          <a:p>
            <a:r>
              <a:rPr lang="en-US" sz="4500" b="1" dirty="0">
                <a:latin typeface="Times New Roman" pitchFamily="18" charset="0"/>
                <a:cs typeface="Times New Roman" pitchFamily="18" charset="0"/>
              </a:rPr>
              <a:t>Software and Hardware </a:t>
            </a:r>
            <a:r>
              <a:rPr lang="en-US" sz="4500" b="1" dirty="0" smtClean="0">
                <a:latin typeface="Times New Roman" pitchFamily="18" charset="0"/>
                <a:cs typeface="Times New Roman" pitchFamily="18" charset="0"/>
              </a:rPr>
              <a:t>Requirements:</a:t>
            </a:r>
            <a:endParaRPr lang="en-US" sz="4500" dirty="0">
              <a:latin typeface="Times New Roman" pitchFamily="18" charset="0"/>
              <a:cs typeface="Times New Roman" pitchFamily="18" charset="0"/>
            </a:endParaRPr>
          </a:p>
        </p:txBody>
      </p:sp>
      <p:sp>
        <p:nvSpPr>
          <p:cNvPr id="5" name="Subtitle 4"/>
          <p:cNvSpPr>
            <a:spLocks noGrp="1"/>
          </p:cNvSpPr>
          <p:nvPr>
            <p:ph idx="1"/>
          </p:nvPr>
        </p:nvSpPr>
        <p:spPr>
          <a:xfrm>
            <a:off x="1447800" y="2057400"/>
            <a:ext cx="7498080" cy="4572000"/>
          </a:xfrm>
        </p:spPr>
        <p:txBody>
          <a:bodyPr>
            <a:normAutofit/>
          </a:bodyPr>
          <a:lstStyle/>
          <a:p>
            <a:pPr marL="82296" indent="0">
              <a:buNone/>
            </a:pPr>
            <a:r>
              <a:rPr lang="en-US" sz="2500" dirty="0" smtClean="0">
                <a:latin typeface="Times New Roman" pitchFamily="18" charset="0"/>
                <a:cs typeface="Times New Roman" pitchFamily="18" charset="0"/>
              </a:rPr>
              <a:t>1</a:t>
            </a:r>
            <a:r>
              <a:rPr lang="en-US" sz="2500" dirty="0">
                <a:latin typeface="Times New Roman" pitchFamily="18" charset="0"/>
                <a:cs typeface="Times New Roman" pitchFamily="18" charset="0"/>
              </a:rPr>
              <a:t>. </a:t>
            </a:r>
            <a:r>
              <a:rPr lang="en-US" sz="2800" dirty="0">
                <a:latin typeface="Times New Roman" pitchFamily="18" charset="0"/>
                <a:cs typeface="Times New Roman" pitchFamily="18" charset="0"/>
              </a:rPr>
              <a:t>Hardware Specification for modeled System </a:t>
            </a:r>
          </a:p>
          <a:p>
            <a:pPr marL="758952" lvl="1" indent="-457200">
              <a:buFont typeface="Arial" pitchFamily="34" charset="0"/>
              <a:buChar char="•"/>
            </a:pPr>
            <a:r>
              <a:rPr lang="en-US" sz="2100" dirty="0" smtClean="0">
                <a:latin typeface="Times New Roman" pitchFamily="18" charset="0"/>
                <a:cs typeface="Times New Roman" pitchFamily="18" charset="0"/>
              </a:rPr>
              <a:t>5 </a:t>
            </a:r>
            <a:r>
              <a:rPr lang="en-US" sz="2100" dirty="0">
                <a:latin typeface="Times New Roman" pitchFamily="18" charset="0"/>
                <a:cs typeface="Times New Roman" pitchFamily="18" charset="0"/>
              </a:rPr>
              <a:t>GB of Hard Disk </a:t>
            </a:r>
            <a:endParaRPr lang="en-US" sz="2100" dirty="0" smtClean="0">
              <a:latin typeface="Times New Roman" pitchFamily="18" charset="0"/>
              <a:cs typeface="Times New Roman" pitchFamily="18" charset="0"/>
            </a:endParaRPr>
          </a:p>
          <a:p>
            <a:pPr marL="758952" lvl="1" indent="-457200">
              <a:buFont typeface="Arial" pitchFamily="34" charset="0"/>
              <a:buChar char="•"/>
            </a:pPr>
            <a:r>
              <a:rPr lang="en-US" sz="2100" dirty="0" smtClean="0">
                <a:latin typeface="Times New Roman" pitchFamily="18" charset="0"/>
                <a:cs typeface="Times New Roman" pitchFamily="18" charset="0"/>
              </a:rPr>
              <a:t>512 </a:t>
            </a:r>
            <a:r>
              <a:rPr lang="en-US" sz="2100" dirty="0">
                <a:latin typeface="Times New Roman" pitchFamily="18" charset="0"/>
                <a:cs typeface="Times New Roman" pitchFamily="18" charset="0"/>
              </a:rPr>
              <a:t>MB RAM (minimum) </a:t>
            </a:r>
            <a:endParaRPr lang="en-US" sz="2100" dirty="0" smtClean="0">
              <a:latin typeface="Times New Roman" pitchFamily="18" charset="0"/>
              <a:cs typeface="Times New Roman" pitchFamily="18" charset="0"/>
            </a:endParaRPr>
          </a:p>
          <a:p>
            <a:pPr marL="758952" lvl="1" indent="-457200">
              <a:buFont typeface="Arial" pitchFamily="34" charset="0"/>
              <a:buChar char="•"/>
            </a:pPr>
            <a:r>
              <a:rPr lang="en-US" sz="2100" dirty="0" smtClean="0">
                <a:latin typeface="Times New Roman" pitchFamily="18" charset="0"/>
                <a:cs typeface="Times New Roman" pitchFamily="18" charset="0"/>
              </a:rPr>
              <a:t>Processor </a:t>
            </a:r>
            <a:r>
              <a:rPr lang="en-US" sz="2100" dirty="0">
                <a:latin typeface="Times New Roman" pitchFamily="18" charset="0"/>
                <a:cs typeface="Times New Roman" pitchFamily="18" charset="0"/>
              </a:rPr>
              <a:t>type P-IV or onwards </a:t>
            </a:r>
            <a:endParaRPr lang="en-US" sz="2100" dirty="0" smtClean="0">
              <a:latin typeface="Times New Roman" pitchFamily="18" charset="0"/>
              <a:cs typeface="Times New Roman" pitchFamily="18" charset="0"/>
            </a:endParaRPr>
          </a:p>
          <a:p>
            <a:pPr marL="301752" lvl="1" indent="0">
              <a:buNone/>
            </a:pPr>
            <a:endParaRPr lang="en-US" sz="2100" dirty="0">
              <a:latin typeface="Times New Roman" pitchFamily="18" charset="0"/>
              <a:cs typeface="Times New Roman" pitchFamily="18" charset="0"/>
            </a:endParaRPr>
          </a:p>
          <a:p>
            <a:pPr marL="82296" indent="0">
              <a:buNone/>
            </a:pPr>
            <a:r>
              <a:rPr lang="en-US" sz="2500" dirty="0">
                <a:latin typeface="Times New Roman" pitchFamily="18" charset="0"/>
                <a:cs typeface="Times New Roman" pitchFamily="18" charset="0"/>
              </a:rPr>
              <a:t>2. </a:t>
            </a:r>
            <a:r>
              <a:rPr lang="en-US" sz="2800" dirty="0">
                <a:latin typeface="Times New Roman" pitchFamily="18" charset="0"/>
                <a:cs typeface="Times New Roman" pitchFamily="18" charset="0"/>
              </a:rPr>
              <a:t>Software Specification for modeled </a:t>
            </a:r>
            <a:r>
              <a:rPr lang="en-US" sz="2800" dirty="0" smtClean="0">
                <a:latin typeface="Times New Roman" pitchFamily="18" charset="0"/>
                <a:cs typeface="Times New Roman" pitchFamily="18" charset="0"/>
              </a:rPr>
              <a:t>System</a:t>
            </a:r>
          </a:p>
          <a:p>
            <a:pPr marL="758952" lvl="1" indent="-457200">
              <a:buFont typeface="Arial" pitchFamily="34" charset="0"/>
              <a:buChar char="•"/>
            </a:pPr>
            <a:r>
              <a:rPr lang="en-US" sz="2100" dirty="0" smtClean="0">
                <a:latin typeface="Times New Roman" pitchFamily="18" charset="0"/>
                <a:cs typeface="Times New Roman" pitchFamily="18" charset="0"/>
              </a:rPr>
              <a:t>Windows </a:t>
            </a:r>
            <a:r>
              <a:rPr lang="en-US" sz="2100" dirty="0">
                <a:latin typeface="Times New Roman" pitchFamily="18" charset="0"/>
                <a:cs typeface="Times New Roman" pitchFamily="18" charset="0"/>
              </a:rPr>
              <a:t>7 or Above </a:t>
            </a:r>
            <a:endParaRPr lang="en-US" sz="2100" dirty="0" smtClean="0">
              <a:latin typeface="Times New Roman" pitchFamily="18" charset="0"/>
              <a:cs typeface="Times New Roman" pitchFamily="18" charset="0"/>
            </a:endParaRPr>
          </a:p>
          <a:p>
            <a:pPr marL="758952" lvl="1" indent="-457200">
              <a:buFont typeface="Arial" pitchFamily="34" charset="0"/>
              <a:buChar char="•"/>
            </a:pPr>
            <a:r>
              <a:rPr lang="en-US" sz="2100" dirty="0" smtClean="0">
                <a:latin typeface="Times New Roman" pitchFamily="18" charset="0"/>
                <a:cs typeface="Times New Roman" pitchFamily="18" charset="0"/>
              </a:rPr>
              <a:t>Front-End </a:t>
            </a:r>
            <a:r>
              <a:rPr lang="en-US" sz="2100" dirty="0" err="1">
                <a:latin typeface="Times New Roman" pitchFamily="18" charset="0"/>
                <a:cs typeface="Times New Roman" pitchFamily="18" charset="0"/>
              </a:rPr>
              <a:t>ASP.Net</a:t>
            </a:r>
            <a:r>
              <a:rPr lang="en-US" sz="2100" dirty="0">
                <a:latin typeface="Times New Roman" pitchFamily="18" charset="0"/>
                <a:cs typeface="Times New Roman" pitchFamily="18" charset="0"/>
              </a:rPr>
              <a:t>, C# </a:t>
            </a:r>
            <a:endParaRPr lang="en-US" sz="2100" dirty="0" smtClean="0">
              <a:latin typeface="Times New Roman" pitchFamily="18" charset="0"/>
              <a:cs typeface="Times New Roman" pitchFamily="18" charset="0"/>
            </a:endParaRPr>
          </a:p>
          <a:p>
            <a:pPr marL="758952" lvl="1" indent="-457200">
              <a:buFont typeface="Arial" pitchFamily="34" charset="0"/>
              <a:buChar char="•"/>
            </a:pPr>
            <a:r>
              <a:rPr lang="en-US" sz="2100" dirty="0" smtClean="0">
                <a:latin typeface="Times New Roman" pitchFamily="18" charset="0"/>
                <a:cs typeface="Times New Roman" pitchFamily="18" charset="0"/>
              </a:rPr>
              <a:t>Back-end </a:t>
            </a:r>
            <a:r>
              <a:rPr lang="en-US" sz="2100" dirty="0">
                <a:latin typeface="Times New Roman" pitchFamily="18" charset="0"/>
                <a:cs typeface="Times New Roman" pitchFamily="18" charset="0"/>
              </a:rPr>
              <a:t>Microsoft SQL Server </a:t>
            </a:r>
          </a:p>
        </p:txBody>
      </p:sp>
    </p:spTree>
    <p:extLst>
      <p:ext uri="{BB962C8B-B14F-4D97-AF65-F5344CB8AC3E}">
        <p14:creationId xmlns:p14="http://schemas.microsoft.com/office/powerpoint/2010/main" xmlns="" val="3386690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anim calcmode="lin" valueType="num">
                                      <p:cBhvr>
                                        <p:cTn id="15"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50"/>
                                        <p:tgtEl>
                                          <p:spTgt spid="5">
                                            <p:txEl>
                                              <p:pRg st="1" end="1"/>
                                            </p:txEl>
                                          </p:spTgt>
                                        </p:tgtEl>
                                      </p:cBhvr>
                                    </p:animEffect>
                                    <p:anim calcmode="lin" valueType="num">
                                      <p:cBhvr>
                                        <p:cTn id="20" dur="2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50"/>
                                        <p:tgtEl>
                                          <p:spTgt spid="5">
                                            <p:txEl>
                                              <p:pRg st="2" end="2"/>
                                            </p:txEl>
                                          </p:spTgt>
                                        </p:tgtEl>
                                      </p:cBhvr>
                                    </p:animEffect>
                                    <p:anim calcmode="lin" valueType="num">
                                      <p:cBhvr>
                                        <p:cTn id="25"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250"/>
                                        <p:tgtEl>
                                          <p:spTgt spid="5">
                                            <p:txEl>
                                              <p:pRg st="3" end="3"/>
                                            </p:txEl>
                                          </p:spTgt>
                                        </p:tgtEl>
                                      </p:cBhvr>
                                    </p:animEffect>
                                    <p:anim calcmode="lin" valueType="num">
                                      <p:cBhvr>
                                        <p:cTn id="30" dur="2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250"/>
                                        <p:tgtEl>
                                          <p:spTgt spid="5">
                                            <p:txEl>
                                              <p:pRg st="5" end="5"/>
                                            </p:txEl>
                                          </p:spTgt>
                                        </p:tgtEl>
                                      </p:cBhvr>
                                    </p:animEffect>
                                    <p:anim calcmode="lin" valueType="num">
                                      <p:cBhvr>
                                        <p:cTn id="37" dur="25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250"/>
                                        <p:tgtEl>
                                          <p:spTgt spid="5">
                                            <p:txEl>
                                              <p:pRg st="6" end="6"/>
                                            </p:txEl>
                                          </p:spTgt>
                                        </p:tgtEl>
                                      </p:cBhvr>
                                    </p:animEffect>
                                    <p:anim calcmode="lin" valueType="num">
                                      <p:cBhvr>
                                        <p:cTn id="42" dur="25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25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250"/>
                                        <p:tgtEl>
                                          <p:spTgt spid="5">
                                            <p:txEl>
                                              <p:pRg st="7" end="7"/>
                                            </p:txEl>
                                          </p:spTgt>
                                        </p:tgtEl>
                                      </p:cBhvr>
                                    </p:animEffect>
                                    <p:anim calcmode="lin" valueType="num">
                                      <p:cBhvr>
                                        <p:cTn id="47" dur="25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25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250"/>
                                        <p:tgtEl>
                                          <p:spTgt spid="5">
                                            <p:txEl>
                                              <p:pRg st="8" end="8"/>
                                            </p:txEl>
                                          </p:spTgt>
                                        </p:tgtEl>
                                      </p:cBhvr>
                                    </p:animEffect>
                                    <p:anim calcmode="lin" valueType="num">
                                      <p:cBhvr>
                                        <p:cTn id="52" dur="25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25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ER diagram:</a:t>
            </a:r>
            <a:endParaRPr lang="en-US" sz="45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0199" y="1219200"/>
            <a:ext cx="7315195" cy="5486490"/>
          </a:xfrm>
          <a:prstGeom prst="rect">
            <a:avLst/>
          </a:prstGeom>
        </p:spPr>
      </p:pic>
    </p:spTree>
    <p:extLst>
      <p:ext uri="{BB962C8B-B14F-4D97-AF65-F5344CB8AC3E}">
        <p14:creationId xmlns:p14="http://schemas.microsoft.com/office/powerpoint/2010/main" xmlns="" val="41932751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Use Case Diagram:</a:t>
            </a:r>
            <a:endParaRPr lang="en-US" sz="4500" b="1" dirty="0">
              <a:latin typeface="Times New Roman" pitchFamily="18" charset="0"/>
              <a:cs typeface="Times New Roman" pitchFamily="18" charset="0"/>
            </a:endParaRPr>
          </a:p>
        </p:txBody>
      </p:sp>
      <p:sp>
        <p:nvSpPr>
          <p:cNvPr id="4" name="Rectangle 3"/>
          <p:cNvSpPr/>
          <p:nvPr/>
        </p:nvSpPr>
        <p:spPr>
          <a:xfrm>
            <a:off x="1671568" y="1664409"/>
            <a:ext cx="452368" cy="477054"/>
          </a:xfrm>
          <a:prstGeom prst="rect">
            <a:avLst/>
          </a:prstGeom>
        </p:spPr>
        <p:txBody>
          <a:bodyPr wrap="none">
            <a:spAutoFit/>
          </a:bodyPr>
          <a:lstStyle/>
          <a:p>
            <a:r>
              <a:rPr lang="en-US" sz="2500" dirty="0">
                <a:latin typeface="Times New Roman" pitchFamily="18" charset="0"/>
                <a:cs typeface="Times New Roman" pitchFamily="18" charset="0"/>
              </a:rPr>
              <a:t>1)</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3851" y="1664409"/>
            <a:ext cx="5396835" cy="4755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318927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250"/>
                                        <p:tgtEl>
                                          <p:spTgt spid="4">
                                            <p:txEl>
                                              <p:pRg st="0" end="0"/>
                                            </p:txEl>
                                          </p:spTgt>
                                        </p:tgtEl>
                                      </p:cBhvr>
                                    </p:animEffect>
                                    <p:anim calcmode="lin" valueType="num">
                                      <p:cBhvr>
                                        <p:cTn id="1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fade">
                                      <p:cBhvr>
                                        <p:cTn id="21" dur="250"/>
                                        <p:tgtEl>
                                          <p:spTgt spid="3075"/>
                                        </p:tgtEl>
                                      </p:cBhvr>
                                    </p:animEffect>
                                    <p:anim calcmode="lin" valueType="num">
                                      <p:cBhvr>
                                        <p:cTn id="22" dur="250" fill="hold"/>
                                        <p:tgtEl>
                                          <p:spTgt spid="3075"/>
                                        </p:tgtEl>
                                        <p:attrNameLst>
                                          <p:attrName>ppt_x</p:attrName>
                                        </p:attrNameLst>
                                      </p:cBhvr>
                                      <p:tavLst>
                                        <p:tav tm="0">
                                          <p:val>
                                            <p:strVal val="#ppt_x"/>
                                          </p:val>
                                        </p:tav>
                                        <p:tav tm="100000">
                                          <p:val>
                                            <p:strVal val="#ppt_x"/>
                                          </p:val>
                                        </p:tav>
                                      </p:tavLst>
                                    </p:anim>
                                    <p:anim calcmode="lin" valueType="num">
                                      <p:cBhvr>
                                        <p:cTn id="23" dur="25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2215983" y="561833"/>
            <a:ext cx="5937584" cy="56865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1242095" y="561833"/>
            <a:ext cx="505267" cy="553998"/>
          </a:xfrm>
          <a:prstGeom prst="rect">
            <a:avLst/>
          </a:prstGeom>
        </p:spPr>
        <p:txBody>
          <a:bodyPr wrap="none">
            <a:spAutoFit/>
          </a:bodyPr>
          <a:lstStyle/>
          <a:p>
            <a:r>
              <a:rPr lang="en-US" sz="3000" dirty="0">
                <a:latin typeface="Times New Roman" pitchFamily="18" charset="0"/>
                <a:cs typeface="Times New Roman" pitchFamily="18" charset="0"/>
              </a:rPr>
              <a:t>2)</a:t>
            </a:r>
          </a:p>
        </p:txBody>
      </p:sp>
    </p:spTree>
    <p:extLst>
      <p:ext uri="{BB962C8B-B14F-4D97-AF65-F5344CB8AC3E}">
        <p14:creationId xmlns:p14="http://schemas.microsoft.com/office/powerpoint/2010/main" xmlns="" val="11208069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50"/>
                                        <p:tgtEl>
                                          <p:spTgt spid="7"/>
                                        </p:tgtEl>
                                      </p:cBhvr>
                                    </p:animEffect>
                                    <p:anim calcmode="lin" valueType="num">
                                      <p:cBhvr>
                                        <p:cTn id="15" dur="250" fill="hold"/>
                                        <p:tgtEl>
                                          <p:spTgt spid="7"/>
                                        </p:tgtEl>
                                        <p:attrNameLst>
                                          <p:attrName>ppt_x</p:attrName>
                                        </p:attrNameLst>
                                      </p:cBhvr>
                                      <p:tavLst>
                                        <p:tav tm="0">
                                          <p:val>
                                            <p:strVal val="#ppt_x"/>
                                          </p:val>
                                        </p:tav>
                                        <p:tav tm="100000">
                                          <p:val>
                                            <p:strVal val="#ppt_x"/>
                                          </p:val>
                                        </p:tav>
                                      </p:tavLst>
                                    </p:anim>
                                    <p:anim calcmode="lin" valueType="num">
                                      <p:cBhvr>
                                        <p:cTn id="16"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Sequence Diagram:</a:t>
            </a:r>
            <a:endParaRPr lang="en-US" sz="45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1538288"/>
            <a:ext cx="5786437" cy="47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159004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250"/>
                                        <p:tgtEl>
                                          <p:spTgt spid="5122"/>
                                        </p:tgtEl>
                                      </p:cBhvr>
                                    </p:animEffect>
                                    <p:anim calcmode="lin" valueType="num">
                                      <p:cBhvr>
                                        <p:cTn id="15" dur="250" fill="hold"/>
                                        <p:tgtEl>
                                          <p:spTgt spid="5122"/>
                                        </p:tgtEl>
                                        <p:attrNameLst>
                                          <p:attrName>ppt_x</p:attrName>
                                        </p:attrNameLst>
                                      </p:cBhvr>
                                      <p:tavLst>
                                        <p:tav tm="0">
                                          <p:val>
                                            <p:strVal val="#ppt_x"/>
                                          </p:val>
                                        </p:tav>
                                        <p:tav tm="100000">
                                          <p:val>
                                            <p:strVal val="#ppt_x"/>
                                          </p:val>
                                        </p:tav>
                                      </p:tavLst>
                                    </p:anim>
                                    <p:anim calcmode="lin" valueType="num">
                                      <p:cBhvr>
                                        <p:cTn id="16" dur="25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Data Set:</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buNone/>
            </a:pPr>
            <a:r>
              <a:rPr lang="en-US" sz="2000" dirty="0" smtClean="0">
                <a:latin typeface="Times New Roman" pitchFamily="18" charset="0"/>
                <a:cs typeface="Times New Roman" pitchFamily="18" charset="0"/>
              </a:rPr>
              <a:t>1)  Member :</a:t>
            </a:r>
          </a:p>
          <a:p>
            <a:pPr marL="539496" indent="-457200">
              <a:buAutoNum type="arabicParenR"/>
            </a:pPr>
            <a:endParaRPr lang="en-US" sz="2000" dirty="0" smtClean="0">
              <a:latin typeface="Times New Roman" pitchFamily="18" charset="0"/>
              <a:cs typeface="Times New Roman" pitchFamily="18" charset="0"/>
            </a:endParaRPr>
          </a:p>
          <a:p>
            <a:pPr marL="539496" indent="-457200">
              <a:buAutoNum type="arabicParenR"/>
            </a:pPr>
            <a:endParaRPr lang="en-US" sz="2000" dirty="0">
              <a:latin typeface="Times New Roman" pitchFamily="18" charset="0"/>
              <a:cs typeface="Times New Roman" pitchFamily="18" charset="0"/>
            </a:endParaRPr>
          </a:p>
          <a:p>
            <a:pPr marL="539496" indent="-457200">
              <a:buAutoNum type="arabicParenR"/>
            </a:pPr>
            <a:endParaRPr lang="en-US" sz="2000" dirty="0" smtClean="0">
              <a:latin typeface="Times New Roman" pitchFamily="18" charset="0"/>
              <a:cs typeface="Times New Roman" pitchFamily="18" charset="0"/>
            </a:endParaRPr>
          </a:p>
          <a:p>
            <a:pPr marL="82296" indent="0">
              <a:buNone/>
            </a:pP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2)  User:</a:t>
            </a:r>
          </a:p>
          <a:p>
            <a:pPr marL="539496" indent="-457200">
              <a:buAutoNum type="arabicParenR" startAt="2"/>
            </a:pPr>
            <a:endParaRPr lang="en-US" sz="2000" dirty="0" smtClean="0">
              <a:latin typeface="Times New Roman" pitchFamily="18" charset="0"/>
              <a:cs typeface="Times New Roman" pitchFamily="18" charset="0"/>
            </a:endParaRPr>
          </a:p>
          <a:p>
            <a:pPr marL="539496" indent="-457200">
              <a:buAutoNum type="arabicParenR" startAt="2"/>
            </a:pPr>
            <a:endParaRPr lang="en-US" sz="2000" dirty="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3)  Admin:</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334283105"/>
              </p:ext>
            </p:extLst>
          </p:nvPr>
        </p:nvGraphicFramePr>
        <p:xfrm>
          <a:off x="1371600" y="1828800"/>
          <a:ext cx="7499350" cy="1523998"/>
        </p:xfrm>
        <a:graphic>
          <a:graphicData uri="http://schemas.openxmlformats.org/drawingml/2006/table">
            <a:tbl>
              <a:tblPr>
                <a:tableStyleId>{5C22544A-7EE6-4342-B048-85BDC9FD1C3A}</a:tableStyleId>
              </a:tblPr>
              <a:tblGrid>
                <a:gridCol w="974509"/>
                <a:gridCol w="737129"/>
                <a:gridCol w="874560"/>
                <a:gridCol w="627809"/>
                <a:gridCol w="3235871"/>
                <a:gridCol w="1049472"/>
              </a:tblGrid>
              <a:tr h="217714">
                <a:tc>
                  <a:txBody>
                    <a:bodyPr/>
                    <a:lstStyle/>
                    <a:p>
                      <a:pPr algn="l" fontAlgn="b"/>
                      <a:r>
                        <a:rPr lang="en-US" sz="1100" u="none" strike="noStrike" dirty="0">
                          <a:effectLst/>
                        </a:rPr>
                        <a:t>Field Name</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a:effectLst/>
                        </a:rPr>
                        <a:t>Data Type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Data Format</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Field Size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Example</a:t>
                      </a:r>
                      <a:endParaRPr lang="en-US" sz="1100" b="0" i="0" u="none" strike="noStrike">
                        <a:solidFill>
                          <a:srgbClr val="000000"/>
                        </a:solidFill>
                        <a:effectLst/>
                        <a:latin typeface="Calibri"/>
                      </a:endParaRPr>
                    </a:p>
                  </a:txBody>
                  <a:tcPr marL="9374" marR="9374" marT="9374" marB="0" anchor="b"/>
                </a:tc>
              </a:tr>
              <a:tr h="217714">
                <a:tc>
                  <a:txBody>
                    <a:bodyPr/>
                    <a:lstStyle/>
                    <a:p>
                      <a:pPr algn="l" fontAlgn="b"/>
                      <a:r>
                        <a:rPr lang="en-US" sz="1100" u="none" strike="noStrike">
                          <a:effectLst/>
                        </a:rPr>
                        <a:t>mem_id  [PK]</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Integer</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NNNNNN</a:t>
                      </a:r>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unique number id for all members</a:t>
                      </a:r>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12345</a:t>
                      </a:r>
                      <a:endParaRPr lang="en-US" sz="1100" b="0" i="0" u="none" strike="noStrike">
                        <a:solidFill>
                          <a:srgbClr val="000000"/>
                        </a:solidFill>
                        <a:effectLst/>
                        <a:latin typeface="Calibri"/>
                      </a:endParaRPr>
                    </a:p>
                  </a:txBody>
                  <a:tcPr marL="9374" marR="9374" marT="9374" marB="0" anchor="b"/>
                </a:tc>
              </a:tr>
              <a:tr h="217714">
                <a:tc>
                  <a:txBody>
                    <a:bodyPr/>
                    <a:lstStyle/>
                    <a:p>
                      <a:pPr algn="l" fontAlgn="b"/>
                      <a:r>
                        <a:rPr lang="en-US" sz="1100" u="none" strike="noStrike">
                          <a:effectLst/>
                        </a:rPr>
                        <a:t>first name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Text</a:t>
                      </a:r>
                      <a:endParaRPr lang="en-US" sz="1100" b="0" i="0" u="none" strike="noStrike">
                        <a:solidFill>
                          <a:srgbClr val="000000"/>
                        </a:solidFill>
                        <a:effectLst/>
                        <a:latin typeface="Calibri"/>
                      </a:endParaRPr>
                    </a:p>
                  </a:txBody>
                  <a:tcPr marL="9374" marR="9374" marT="9374" marB="0" anchor="b"/>
                </a:tc>
                <a:tc>
                  <a:txBody>
                    <a:bodyPr/>
                    <a:lstStyle/>
                    <a:p>
                      <a:pPr algn="l" fontAlgn="b"/>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first name of member</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Bhakti</a:t>
                      </a:r>
                      <a:endParaRPr lang="en-US" sz="1100" b="0" i="0" u="none" strike="noStrike">
                        <a:solidFill>
                          <a:srgbClr val="000000"/>
                        </a:solidFill>
                        <a:effectLst/>
                        <a:latin typeface="Calibri"/>
                      </a:endParaRPr>
                    </a:p>
                  </a:txBody>
                  <a:tcPr marL="9374" marR="9374" marT="9374" marB="0" anchor="b"/>
                </a:tc>
              </a:tr>
              <a:tr h="217714">
                <a:tc>
                  <a:txBody>
                    <a:bodyPr/>
                    <a:lstStyle/>
                    <a:p>
                      <a:pPr algn="l" fontAlgn="b"/>
                      <a:r>
                        <a:rPr lang="en-US" sz="1100" u="none" strike="noStrike">
                          <a:effectLst/>
                        </a:rPr>
                        <a:t>surname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Text</a:t>
                      </a:r>
                      <a:endParaRPr lang="en-US" sz="1100" b="0" i="0" u="none" strike="noStrike">
                        <a:solidFill>
                          <a:srgbClr val="000000"/>
                        </a:solidFill>
                        <a:effectLst/>
                        <a:latin typeface="Calibri"/>
                      </a:endParaRPr>
                    </a:p>
                  </a:txBody>
                  <a:tcPr marL="9374" marR="9374" marT="9374" marB="0" anchor="b"/>
                </a:tc>
                <a:tc>
                  <a:txBody>
                    <a:bodyPr/>
                    <a:lstStyle/>
                    <a:p>
                      <a:pPr algn="l" fontAlgn="b"/>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surname of member</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Desai</a:t>
                      </a:r>
                      <a:endParaRPr lang="en-US" sz="1100" b="0" i="0" u="none" strike="noStrike">
                        <a:solidFill>
                          <a:srgbClr val="000000"/>
                        </a:solidFill>
                        <a:effectLst/>
                        <a:latin typeface="Calibri"/>
                      </a:endParaRPr>
                    </a:p>
                  </a:txBody>
                  <a:tcPr marL="9374" marR="9374" marT="9374" marB="0" anchor="b"/>
                </a:tc>
              </a:tr>
              <a:tr h="217714">
                <a:tc>
                  <a:txBody>
                    <a:bodyPr/>
                    <a:lstStyle/>
                    <a:p>
                      <a:pPr algn="l" fontAlgn="b"/>
                      <a:r>
                        <a:rPr lang="en-US" sz="1100" u="none" strike="noStrike">
                          <a:effectLst/>
                        </a:rPr>
                        <a:t>flat no</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Text</a:t>
                      </a:r>
                      <a:endParaRPr lang="en-US" sz="1100" b="0" i="0" u="none" strike="noStrike">
                        <a:solidFill>
                          <a:srgbClr val="000000"/>
                        </a:solidFill>
                        <a:effectLst/>
                        <a:latin typeface="Calibri"/>
                      </a:endParaRPr>
                    </a:p>
                  </a:txBody>
                  <a:tcPr marL="9374" marR="9374" marT="9374" marB="0" anchor="b"/>
                </a:tc>
                <a:tc>
                  <a:txBody>
                    <a:bodyPr/>
                    <a:lstStyle/>
                    <a:p>
                      <a:pPr algn="l" fontAlgn="b"/>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flat no. &amp; wing of member</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C/101</a:t>
                      </a:r>
                      <a:endParaRPr lang="en-US" sz="1100" b="0" i="0" u="none" strike="noStrike">
                        <a:solidFill>
                          <a:srgbClr val="000000"/>
                        </a:solidFill>
                        <a:effectLst/>
                        <a:latin typeface="Calibri"/>
                      </a:endParaRPr>
                    </a:p>
                  </a:txBody>
                  <a:tcPr marL="9374" marR="9374" marT="9374" marB="0" anchor="b"/>
                </a:tc>
              </a:tr>
              <a:tr h="217714">
                <a:tc>
                  <a:txBody>
                    <a:bodyPr/>
                    <a:lstStyle/>
                    <a:p>
                      <a:pPr algn="l" fontAlgn="b"/>
                      <a:r>
                        <a:rPr lang="en-US" sz="1100" u="none" strike="noStrike">
                          <a:effectLst/>
                        </a:rPr>
                        <a:t>Phone No.</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Text</a:t>
                      </a:r>
                      <a:endParaRPr lang="en-US" sz="1100" b="0" i="0" u="none" strike="noStrike">
                        <a:solidFill>
                          <a:srgbClr val="000000"/>
                        </a:solidFill>
                        <a:effectLst/>
                        <a:latin typeface="Calibri"/>
                      </a:endParaRPr>
                    </a:p>
                  </a:txBody>
                  <a:tcPr marL="9374" marR="9374" marT="9374" marB="0" anchor="b"/>
                </a:tc>
                <a:tc>
                  <a:txBody>
                    <a:bodyPr/>
                    <a:lstStyle/>
                    <a:p>
                      <a:pPr algn="l" fontAlgn="b"/>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member's contact number</a:t>
                      </a:r>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9876543210</a:t>
                      </a:r>
                      <a:endParaRPr lang="en-US" sz="1100" b="0" i="0" u="none" strike="noStrike">
                        <a:solidFill>
                          <a:srgbClr val="000000"/>
                        </a:solidFill>
                        <a:effectLst/>
                        <a:latin typeface="Calibri"/>
                      </a:endParaRPr>
                    </a:p>
                  </a:txBody>
                  <a:tcPr marL="9374" marR="9374" marT="9374" marB="0" anchor="b"/>
                </a:tc>
              </a:tr>
              <a:tr h="217714">
                <a:tc>
                  <a:txBody>
                    <a:bodyPr/>
                    <a:lstStyle/>
                    <a:p>
                      <a:pPr algn="l" fontAlgn="b"/>
                      <a:r>
                        <a:rPr lang="en-US" sz="1100" u="none" strike="noStrike" dirty="0">
                          <a:effectLst/>
                        </a:rPr>
                        <a:t>Email-Id</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a:effectLst/>
                        </a:rPr>
                        <a:t>Text</a:t>
                      </a:r>
                      <a:endParaRPr lang="en-US" sz="1100" b="0" i="0" u="none" strike="noStrike">
                        <a:solidFill>
                          <a:srgbClr val="000000"/>
                        </a:solidFill>
                        <a:effectLst/>
                        <a:latin typeface="Calibri"/>
                      </a:endParaRPr>
                    </a:p>
                  </a:txBody>
                  <a:tcPr marL="9374" marR="9374" marT="9374" marB="0" anchor="b"/>
                </a:tc>
                <a:tc>
                  <a:txBody>
                    <a:bodyPr/>
                    <a:lstStyle/>
                    <a:p>
                      <a:pPr algn="l" fontAlgn="b"/>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member's email id</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sng" strike="noStrike" dirty="0">
                          <a:effectLst/>
                          <a:hlinkClick r:id="rId2"/>
                        </a:rPr>
                        <a:t>abc@gmail.com</a:t>
                      </a:r>
                      <a:endParaRPr lang="en-US" sz="1100" b="0" i="0" u="sng" strike="noStrike" dirty="0">
                        <a:solidFill>
                          <a:srgbClr val="0000FF"/>
                        </a:solidFill>
                        <a:effectLst/>
                        <a:latin typeface="Calibri"/>
                      </a:endParaRPr>
                    </a:p>
                  </a:txBody>
                  <a:tcPr marL="9374" marR="9374" marT="9374"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027488739"/>
              </p:ext>
            </p:extLst>
          </p:nvPr>
        </p:nvGraphicFramePr>
        <p:xfrm>
          <a:off x="1371600" y="3733800"/>
          <a:ext cx="7543801" cy="762000"/>
        </p:xfrm>
        <a:graphic>
          <a:graphicData uri="http://schemas.openxmlformats.org/drawingml/2006/table">
            <a:tbl>
              <a:tblPr>
                <a:tableStyleId>{5C22544A-7EE6-4342-B048-85BDC9FD1C3A}</a:tableStyleId>
              </a:tblPr>
              <a:tblGrid>
                <a:gridCol w="980285"/>
                <a:gridCol w="741498"/>
                <a:gridCol w="879744"/>
                <a:gridCol w="631530"/>
                <a:gridCol w="3255051"/>
                <a:gridCol w="1055693"/>
              </a:tblGrid>
              <a:tr h="254000">
                <a:tc>
                  <a:txBody>
                    <a:bodyPr/>
                    <a:lstStyle/>
                    <a:p>
                      <a:pPr algn="l" fontAlgn="b"/>
                      <a:r>
                        <a:rPr lang="en-US" sz="1100" u="none" strike="noStrike" dirty="0">
                          <a:effectLst/>
                        </a:rPr>
                        <a:t>Field Name</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a:effectLst/>
                        </a:rPr>
                        <a:t>Data Type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Data Format</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Field Size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Example</a:t>
                      </a:r>
                      <a:endParaRPr lang="en-US" sz="1100" b="0" i="0" u="none" strike="noStrike">
                        <a:solidFill>
                          <a:srgbClr val="000000"/>
                        </a:solidFill>
                        <a:effectLst/>
                        <a:latin typeface="Calibri"/>
                      </a:endParaRPr>
                    </a:p>
                  </a:txBody>
                  <a:tcPr marL="9374" marR="9374" marT="9374" marB="0" anchor="b"/>
                </a:tc>
              </a:tr>
              <a:tr h="254000">
                <a:tc>
                  <a:txBody>
                    <a:bodyPr/>
                    <a:lstStyle/>
                    <a:p>
                      <a:pPr algn="l" fontAlgn="b"/>
                      <a:r>
                        <a:rPr lang="en-US" sz="1100" u="none" strike="noStrike">
                          <a:effectLst/>
                        </a:rPr>
                        <a:t>mem_id  [FK]</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Integer</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NNNNNN</a:t>
                      </a:r>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dirty="0">
                          <a:effectLst/>
                        </a:rPr>
                        <a:t>unique number id for all members</a:t>
                      </a:r>
                      <a:endParaRPr lang="en-US" sz="1100" b="0" i="0" u="none" strike="noStrike" dirty="0">
                        <a:solidFill>
                          <a:srgbClr val="000000"/>
                        </a:solidFill>
                        <a:effectLst/>
                        <a:latin typeface="Calibri"/>
                      </a:endParaRPr>
                    </a:p>
                  </a:txBody>
                  <a:tcPr marL="9374" marR="9374" marT="9374" marB="0" anchor="b"/>
                </a:tc>
                <a:tc>
                  <a:txBody>
                    <a:bodyPr/>
                    <a:lstStyle/>
                    <a:p>
                      <a:pPr algn="r" fontAlgn="b"/>
                      <a:r>
                        <a:rPr lang="en-US" sz="1100" u="none" strike="noStrike">
                          <a:effectLst/>
                        </a:rPr>
                        <a:t>12345</a:t>
                      </a:r>
                      <a:endParaRPr lang="en-US" sz="1100" b="0" i="0" u="none" strike="noStrike">
                        <a:solidFill>
                          <a:srgbClr val="000000"/>
                        </a:solidFill>
                        <a:effectLst/>
                        <a:latin typeface="Calibri"/>
                      </a:endParaRPr>
                    </a:p>
                  </a:txBody>
                  <a:tcPr marL="9374" marR="9374" marT="9374" marB="0" anchor="b"/>
                </a:tc>
              </a:tr>
              <a:tr h="254000">
                <a:tc>
                  <a:txBody>
                    <a:bodyPr/>
                    <a:lstStyle/>
                    <a:p>
                      <a:pPr algn="l" fontAlgn="b"/>
                      <a:r>
                        <a:rPr lang="en-US" sz="1100" u="none" strike="noStrike" dirty="0">
                          <a:effectLst/>
                        </a:rPr>
                        <a:t>role</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dirty="0">
                          <a:effectLst/>
                        </a:rPr>
                        <a:t>Text</a:t>
                      </a:r>
                      <a:endParaRPr lang="en-US" sz="1100" b="0" i="0" u="none" strike="noStrike" dirty="0">
                        <a:solidFill>
                          <a:srgbClr val="000000"/>
                        </a:solidFill>
                        <a:effectLst/>
                        <a:latin typeface="Calibri"/>
                      </a:endParaRPr>
                    </a:p>
                  </a:txBody>
                  <a:tcPr marL="9374" marR="9374" marT="9374" marB="0" anchor="b"/>
                </a:tc>
                <a:tc>
                  <a:txBody>
                    <a:bodyPr/>
                    <a:lstStyle/>
                    <a:p>
                      <a:pPr algn="l" fontAlgn="b"/>
                      <a:endParaRPr lang="en-US" sz="1100" b="0" i="0" u="none" strike="noStrike" dirty="0">
                        <a:solidFill>
                          <a:srgbClr val="000000"/>
                        </a:solidFill>
                        <a:effectLst/>
                        <a:latin typeface="Calibri"/>
                      </a:endParaRPr>
                    </a:p>
                  </a:txBody>
                  <a:tcPr marL="9374" marR="9374" marT="9374" marB="0" anchor="b"/>
                </a:tc>
                <a:tc>
                  <a:txBody>
                    <a:bodyPr/>
                    <a:lstStyle/>
                    <a:p>
                      <a:pPr algn="r" fontAlgn="b"/>
                      <a:r>
                        <a:rPr lang="en-US" sz="1100" u="none" strike="noStrike" dirty="0">
                          <a:effectLst/>
                        </a:rPr>
                        <a:t>30</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dirty="0">
                          <a:effectLst/>
                        </a:rPr>
                        <a:t>specifies whether he is secretary/committee member</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dirty="0" err="1">
                          <a:effectLst/>
                        </a:rPr>
                        <a:t>secreatry</a:t>
                      </a:r>
                      <a:endParaRPr lang="en-US" sz="1100" b="0" i="0" u="none" strike="noStrike" dirty="0">
                        <a:solidFill>
                          <a:srgbClr val="000000"/>
                        </a:solidFill>
                        <a:effectLst/>
                        <a:latin typeface="Calibri"/>
                      </a:endParaRPr>
                    </a:p>
                  </a:txBody>
                  <a:tcPr marL="9374" marR="9374" marT="9374"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1137185340"/>
              </p:ext>
            </p:extLst>
          </p:nvPr>
        </p:nvGraphicFramePr>
        <p:xfrm>
          <a:off x="1371600" y="4876800"/>
          <a:ext cx="7499350" cy="914400"/>
        </p:xfrm>
        <a:graphic>
          <a:graphicData uri="http://schemas.openxmlformats.org/drawingml/2006/table">
            <a:tbl>
              <a:tblPr>
                <a:tableStyleId>{5C22544A-7EE6-4342-B048-85BDC9FD1C3A}</a:tableStyleId>
              </a:tblPr>
              <a:tblGrid>
                <a:gridCol w="974509"/>
                <a:gridCol w="737129"/>
                <a:gridCol w="874560"/>
                <a:gridCol w="627809"/>
                <a:gridCol w="3235871"/>
                <a:gridCol w="1049472"/>
              </a:tblGrid>
              <a:tr h="304800">
                <a:tc>
                  <a:txBody>
                    <a:bodyPr/>
                    <a:lstStyle/>
                    <a:p>
                      <a:pPr algn="l" fontAlgn="b"/>
                      <a:r>
                        <a:rPr lang="en-US" sz="1100" u="none" strike="noStrike" dirty="0">
                          <a:effectLst/>
                        </a:rPr>
                        <a:t>Field Name</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dirty="0">
                          <a:effectLst/>
                        </a:rPr>
                        <a:t>Data Type</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a:effectLst/>
                        </a:rPr>
                        <a:t>Data Format</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Field Size</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Example</a:t>
                      </a:r>
                      <a:endParaRPr lang="en-US" sz="1100" b="0" i="0" u="none" strike="noStrike">
                        <a:solidFill>
                          <a:srgbClr val="000000"/>
                        </a:solidFill>
                        <a:effectLst/>
                        <a:latin typeface="Calibri"/>
                      </a:endParaRPr>
                    </a:p>
                  </a:txBody>
                  <a:tcPr marL="9374" marR="9374" marT="9374" marB="0" anchor="b"/>
                </a:tc>
              </a:tr>
              <a:tr h="304800">
                <a:tc>
                  <a:txBody>
                    <a:bodyPr/>
                    <a:lstStyle/>
                    <a:p>
                      <a:pPr algn="l" fontAlgn="b"/>
                      <a:r>
                        <a:rPr lang="en-US" sz="1100" u="none" strike="noStrike">
                          <a:effectLst/>
                        </a:rPr>
                        <a:t>mem_id  [FK]</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Integer</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NNNNNN</a:t>
                      </a:r>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a:effectLst/>
                        </a:rPr>
                        <a:t>unique number id for all members</a:t>
                      </a:r>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12345</a:t>
                      </a:r>
                      <a:endParaRPr lang="en-US" sz="1100" b="0" i="0" u="none" strike="noStrike">
                        <a:solidFill>
                          <a:srgbClr val="000000"/>
                        </a:solidFill>
                        <a:effectLst/>
                        <a:latin typeface="Calibri"/>
                      </a:endParaRPr>
                    </a:p>
                  </a:txBody>
                  <a:tcPr marL="9374" marR="9374" marT="9374" marB="0" anchor="b"/>
                </a:tc>
              </a:tr>
              <a:tr h="304800">
                <a:tc>
                  <a:txBody>
                    <a:bodyPr/>
                    <a:lstStyle/>
                    <a:p>
                      <a:pPr algn="l" fontAlgn="b"/>
                      <a:r>
                        <a:rPr lang="en-US" sz="1100" u="none" strike="noStrike">
                          <a:effectLst/>
                        </a:rPr>
                        <a:t>login_id</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dirty="0">
                          <a:effectLst/>
                        </a:rPr>
                        <a:t>Text</a:t>
                      </a:r>
                      <a:endParaRPr lang="en-US" sz="1100" b="0" i="0" u="none" strike="noStrike" dirty="0">
                        <a:solidFill>
                          <a:srgbClr val="000000"/>
                        </a:solidFill>
                        <a:effectLst/>
                        <a:latin typeface="Calibri"/>
                      </a:endParaRPr>
                    </a:p>
                  </a:txBody>
                  <a:tcPr marL="9374" marR="9374" marT="9374" marB="0" anchor="b"/>
                </a:tc>
                <a:tc>
                  <a:txBody>
                    <a:bodyPr/>
                    <a:lstStyle/>
                    <a:p>
                      <a:pPr algn="l" fontAlgn="b"/>
                      <a:endParaRPr lang="en-US" sz="1100" b="0" i="0" u="none" strike="noStrike">
                        <a:solidFill>
                          <a:srgbClr val="000000"/>
                        </a:solidFill>
                        <a:effectLst/>
                        <a:latin typeface="Calibri"/>
                      </a:endParaRPr>
                    </a:p>
                  </a:txBody>
                  <a:tcPr marL="9374" marR="9374" marT="9374"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374" marR="9374" marT="9374" marB="0" anchor="b"/>
                </a:tc>
                <a:tc>
                  <a:txBody>
                    <a:bodyPr/>
                    <a:lstStyle/>
                    <a:p>
                      <a:pPr algn="l" fontAlgn="b"/>
                      <a:r>
                        <a:rPr lang="en-US" sz="1100" u="none" strike="noStrike" dirty="0">
                          <a:effectLst/>
                        </a:rPr>
                        <a:t>unique login id for all members</a:t>
                      </a:r>
                      <a:endParaRPr lang="en-US" sz="1100" b="0" i="0" u="none" strike="noStrike" dirty="0">
                        <a:solidFill>
                          <a:srgbClr val="000000"/>
                        </a:solidFill>
                        <a:effectLst/>
                        <a:latin typeface="Calibri"/>
                      </a:endParaRPr>
                    </a:p>
                  </a:txBody>
                  <a:tcPr marL="9374" marR="9374" marT="9374" marB="0" anchor="b"/>
                </a:tc>
                <a:tc>
                  <a:txBody>
                    <a:bodyPr/>
                    <a:lstStyle/>
                    <a:p>
                      <a:pPr algn="l" fontAlgn="b"/>
                      <a:r>
                        <a:rPr lang="en-US" sz="1100" u="none" strike="noStrike" dirty="0">
                          <a:effectLst/>
                        </a:rPr>
                        <a:t>b12</a:t>
                      </a:r>
                      <a:endParaRPr lang="en-US" sz="1100" b="0" i="0" u="none" strike="noStrike" dirty="0">
                        <a:solidFill>
                          <a:srgbClr val="000000"/>
                        </a:solidFill>
                        <a:effectLst/>
                        <a:latin typeface="Calibri"/>
                      </a:endParaRPr>
                    </a:p>
                  </a:txBody>
                  <a:tcPr marL="9374" marR="9374" marT="9374" marB="0" anchor="b"/>
                </a:tc>
              </a:tr>
            </a:tbl>
          </a:graphicData>
        </a:graphic>
      </p:graphicFrame>
    </p:spTree>
    <p:extLst>
      <p:ext uri="{BB962C8B-B14F-4D97-AF65-F5344CB8AC3E}">
        <p14:creationId xmlns:p14="http://schemas.microsoft.com/office/powerpoint/2010/main" xmlns="" val="16853731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Home Page Design:</a:t>
            </a:r>
            <a:endParaRPr lang="en-US" sz="45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435100" y="1769848"/>
            <a:ext cx="7499350" cy="4402352"/>
          </a:xfrm>
          <a:prstGeom prst="rect">
            <a:avLst/>
          </a:prstGeom>
          <a:noFill/>
          <a:ln>
            <a:noFill/>
          </a:ln>
        </p:spPr>
      </p:pic>
    </p:spTree>
    <p:extLst>
      <p:ext uri="{BB962C8B-B14F-4D97-AF65-F5344CB8AC3E}">
        <p14:creationId xmlns:p14="http://schemas.microsoft.com/office/powerpoint/2010/main" xmlns="" val="3664383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Testing:</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752600"/>
            <a:ext cx="7498080" cy="4495800"/>
          </a:xfrm>
        </p:spPr>
        <p:txBody>
          <a:bodyPr/>
          <a:lstStyle/>
          <a:p>
            <a:pPr marL="82296" indent="0">
              <a:buNone/>
            </a:pPr>
            <a:r>
              <a:rPr lang="en-US" dirty="0">
                <a:latin typeface="Times New Roman" pitchFamily="18" charset="0"/>
                <a:cs typeface="Times New Roman" pitchFamily="18" charset="0"/>
              </a:rPr>
              <a:t>To check whether the system is working neatly and error free. Four different types of testing are:</a:t>
            </a:r>
          </a:p>
          <a:p>
            <a:pPr lvl="1"/>
            <a:r>
              <a:rPr lang="en-US" sz="2500" dirty="0">
                <a:latin typeface="Times New Roman" pitchFamily="18" charset="0"/>
                <a:cs typeface="Times New Roman" pitchFamily="18" charset="0"/>
              </a:rPr>
              <a:t>UNIT TESTING</a:t>
            </a:r>
          </a:p>
          <a:p>
            <a:pPr lvl="1"/>
            <a:r>
              <a:rPr lang="en-US" sz="2500" dirty="0">
                <a:latin typeface="Times New Roman" pitchFamily="18" charset="0"/>
                <a:cs typeface="Times New Roman" pitchFamily="18" charset="0"/>
              </a:rPr>
              <a:t>MODULE TESTING</a:t>
            </a:r>
          </a:p>
          <a:p>
            <a:pPr lvl="1"/>
            <a:r>
              <a:rPr lang="en-US" sz="2500" dirty="0">
                <a:latin typeface="Times New Roman" pitchFamily="18" charset="0"/>
                <a:cs typeface="Times New Roman" pitchFamily="18" charset="0"/>
              </a:rPr>
              <a:t>INTEGRATED TESTING</a:t>
            </a:r>
          </a:p>
          <a:p>
            <a:pPr lvl="1"/>
            <a:r>
              <a:rPr lang="en-US" sz="2500" dirty="0">
                <a:latin typeface="Times New Roman" pitchFamily="18" charset="0"/>
                <a:cs typeface="Times New Roman" pitchFamily="18" charset="0"/>
              </a:rPr>
              <a:t>SYSTEM TESTING</a:t>
            </a:r>
          </a:p>
          <a:p>
            <a:pPr marL="82296"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5092362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anim calcmode="lin" valueType="num">
                                      <p:cBhvr>
                                        <p:cTn id="30"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anim calcmode="lin" valueType="num">
                                      <p:cBhvr>
                                        <p:cTn id="35"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7498080" cy="4724400"/>
          </a:xfrm>
        </p:spPr>
        <p:txBody>
          <a:bodyPr>
            <a:normAutofit/>
          </a:bodyPr>
          <a:lstStyle/>
          <a:p>
            <a:r>
              <a:rPr lang="en-US" sz="2600" b="1" dirty="0" smtClean="0">
                <a:latin typeface="Times New Roman" pitchFamily="18" charset="0"/>
                <a:cs typeface="Times New Roman" pitchFamily="18" charset="0"/>
              </a:rPr>
              <a:t>Unit Testing :   </a:t>
            </a:r>
            <a:r>
              <a:rPr lang="en-US" sz="2500" dirty="0">
                <a:latin typeface="Times New Roman" pitchFamily="18" charset="0"/>
                <a:cs typeface="Times New Roman" pitchFamily="18" charset="0"/>
              </a:rPr>
              <a:t>Unit testing is very important in testing of the project, from the name itself, we come to know </a:t>
            </a:r>
            <a:r>
              <a:rPr lang="en-US" sz="2500" dirty="0" smtClean="0">
                <a:latin typeface="Times New Roman" pitchFamily="18" charset="0"/>
                <a:cs typeface="Times New Roman" pitchFamily="18" charset="0"/>
              </a:rPr>
              <a:t>that </a:t>
            </a:r>
            <a:r>
              <a:rPr lang="en-US" sz="2500" dirty="0">
                <a:latin typeface="Times New Roman" pitchFamily="18" charset="0"/>
                <a:cs typeface="Times New Roman" pitchFamily="18" charset="0"/>
              </a:rPr>
              <a:t>it checks the system unit </a:t>
            </a:r>
            <a:r>
              <a:rPr lang="en-US" sz="2500" dirty="0" smtClean="0">
                <a:latin typeface="Times New Roman" pitchFamily="18" charset="0"/>
                <a:cs typeface="Times New Roman" pitchFamily="18" charset="0"/>
              </a:rPr>
              <a:t>wise.</a:t>
            </a:r>
          </a:p>
          <a:p>
            <a:pPr marL="82296" indent="0">
              <a:buNone/>
            </a:pPr>
            <a:endParaRPr lang="en-US" sz="2500" dirty="0" smtClean="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Module Testing:  </a:t>
            </a:r>
            <a:r>
              <a:rPr lang="en-US" sz="2500" dirty="0" smtClean="0">
                <a:latin typeface="Times New Roman" pitchFamily="18" charset="0"/>
                <a:cs typeface="Times New Roman" pitchFamily="18" charset="0"/>
              </a:rPr>
              <a:t>For </a:t>
            </a:r>
            <a:r>
              <a:rPr lang="en-US" sz="2500" dirty="0">
                <a:latin typeface="Times New Roman" pitchFamily="18" charset="0"/>
                <a:cs typeface="Times New Roman" pitchFamily="18" charset="0"/>
              </a:rPr>
              <a:t>Systematic Progressive testing, we will adopt the modular approach. The system is tested to check if all fields works together and produce as per the stated rules and regulations without affecting the tested during change. Each and every module is tested during programming stage.</a:t>
            </a:r>
          </a:p>
        </p:txBody>
      </p:sp>
    </p:spTree>
    <p:extLst>
      <p:ext uri="{BB962C8B-B14F-4D97-AF65-F5344CB8AC3E}">
        <p14:creationId xmlns:p14="http://schemas.microsoft.com/office/powerpoint/2010/main" xmlns="" val="39714507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50"/>
                                        <p:tgtEl>
                                          <p:spTgt spid="3">
                                            <p:txEl>
                                              <p:pRg st="2" end="2"/>
                                            </p:txEl>
                                          </p:spTgt>
                                        </p:tgtEl>
                                      </p:cBhvr>
                                    </p:animEffect>
                                    <p:anim calcmode="lin" valueType="num">
                                      <p:cBhvr>
                                        <p:cTn id="1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762000"/>
            <a:ext cx="7498080" cy="5334000"/>
          </a:xfrm>
        </p:spPr>
        <p:txBody>
          <a:bodyPr>
            <a:normAutofit fontScale="92500" lnSpcReduction="10000"/>
          </a:bodyPr>
          <a:lstStyle/>
          <a:p>
            <a:r>
              <a:rPr lang="en-US" sz="2800" b="1" dirty="0" smtClean="0">
                <a:latin typeface="Times New Roman" pitchFamily="18" charset="0"/>
                <a:cs typeface="Times New Roman" pitchFamily="18" charset="0"/>
              </a:rPr>
              <a:t>Integrated Testing:  </a:t>
            </a:r>
            <a:r>
              <a:rPr lang="en-US" sz="2700" dirty="0" smtClean="0">
                <a:latin typeface="Times New Roman" pitchFamily="18" charset="0"/>
                <a:cs typeface="Times New Roman" pitchFamily="18" charset="0"/>
              </a:rPr>
              <a:t>All </a:t>
            </a:r>
            <a:r>
              <a:rPr lang="en-US" sz="2700" dirty="0">
                <a:latin typeface="Times New Roman" pitchFamily="18" charset="0"/>
                <a:cs typeface="Times New Roman" pitchFamily="18" charset="0"/>
              </a:rPr>
              <a:t>modules are integrated and combined to carry out module testing and check the </a:t>
            </a:r>
            <a:r>
              <a:rPr lang="en-US" sz="2700" dirty="0" smtClean="0">
                <a:latin typeface="Times New Roman" pitchFamily="18" charset="0"/>
                <a:cs typeface="Times New Roman" pitchFamily="18" charset="0"/>
              </a:rPr>
              <a:t>following:</a:t>
            </a:r>
          </a:p>
          <a:p>
            <a:pPr lvl="1"/>
            <a:r>
              <a:rPr lang="en-US" sz="2200" dirty="0" smtClean="0">
                <a:latin typeface="Times New Roman" pitchFamily="18" charset="0"/>
                <a:cs typeface="Times New Roman" pitchFamily="18" charset="0"/>
              </a:rPr>
              <a:t>After </a:t>
            </a:r>
            <a:r>
              <a:rPr lang="en-US" sz="2200" dirty="0">
                <a:latin typeface="Times New Roman" pitchFamily="18" charset="0"/>
                <a:cs typeface="Times New Roman" pitchFamily="18" charset="0"/>
              </a:rPr>
              <a:t>the proper option, the particular module should be </a:t>
            </a:r>
            <a:r>
              <a:rPr lang="en-US" sz="2200" dirty="0" smtClean="0">
                <a:latin typeface="Times New Roman" pitchFamily="18" charset="0"/>
                <a:cs typeface="Times New Roman" pitchFamily="18" charset="0"/>
              </a:rPr>
              <a:t>called.</a:t>
            </a:r>
          </a:p>
          <a:p>
            <a:pPr lvl="1"/>
            <a:r>
              <a:rPr lang="en-US" sz="2200" dirty="0" smtClean="0">
                <a:latin typeface="Times New Roman" pitchFamily="18" charset="0"/>
                <a:cs typeface="Times New Roman" pitchFamily="18" charset="0"/>
              </a:rPr>
              <a:t>When </a:t>
            </a:r>
            <a:r>
              <a:rPr lang="en-US" sz="2200" dirty="0">
                <a:latin typeface="Times New Roman" pitchFamily="18" charset="0"/>
                <a:cs typeface="Times New Roman" pitchFamily="18" charset="0"/>
              </a:rPr>
              <a:t>the called module is terminated, the control should go back to the main </a:t>
            </a:r>
            <a:r>
              <a:rPr lang="en-US" sz="2200" dirty="0" smtClean="0">
                <a:latin typeface="Times New Roman" pitchFamily="18" charset="0"/>
                <a:cs typeface="Times New Roman" pitchFamily="18" charset="0"/>
              </a:rPr>
              <a:t>form.</a:t>
            </a:r>
          </a:p>
          <a:p>
            <a:pPr lvl="1"/>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integrated testing check the control flow goes as per the decided flow</a:t>
            </a:r>
            <a:r>
              <a:rPr lang="en-US" sz="2200" dirty="0" smtClean="0">
                <a:latin typeface="Times New Roman" pitchFamily="18" charset="0"/>
                <a:cs typeface="Times New Roman" pitchFamily="18" charset="0"/>
              </a:rPr>
              <a:t>.</a:t>
            </a:r>
          </a:p>
          <a:p>
            <a:pPr marL="402336" lvl="1" indent="0">
              <a:buNone/>
            </a:pPr>
            <a:endParaRPr lang="en-US" sz="22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System Testing:  </a:t>
            </a:r>
            <a:r>
              <a:rPr lang="en-US" sz="2700" dirty="0" smtClean="0">
                <a:latin typeface="Times New Roman" pitchFamily="18" charset="0"/>
                <a:cs typeface="Times New Roman" pitchFamily="18" charset="0"/>
              </a:rPr>
              <a:t>In </a:t>
            </a:r>
            <a:r>
              <a:rPr lang="en-US" sz="2700" dirty="0">
                <a:latin typeface="Times New Roman" pitchFamily="18" charset="0"/>
                <a:cs typeface="Times New Roman" pitchFamily="18" charset="0"/>
              </a:rPr>
              <a:t>system testing, whole system is checked for whether the system is giving correct output as per the given expectation. It is the last stage therefore it is implemented for this a testing plan is necessary that will aid to maximize the effectiveness of discovering errors.</a:t>
            </a:r>
          </a:p>
          <a:p>
            <a:endParaRPr lang="en-US" dirty="0"/>
          </a:p>
        </p:txBody>
      </p:sp>
    </p:spTree>
    <p:extLst>
      <p:ext uri="{BB962C8B-B14F-4D97-AF65-F5344CB8AC3E}">
        <p14:creationId xmlns:p14="http://schemas.microsoft.com/office/powerpoint/2010/main" xmlns="" val="23363914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anim calcmode="lin" valueType="num">
                                      <p:cBhvr>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anim calcmode="lin" valueType="num">
                                      <p:cBhvr>
                                        <p:cTn id="18"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anim calcmode="lin" valueType="num">
                                      <p:cBhvr>
                                        <p:cTn id="2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250"/>
                                        <p:tgtEl>
                                          <p:spTgt spid="3">
                                            <p:txEl>
                                              <p:pRg st="5" end="5"/>
                                            </p:txEl>
                                          </p:spTgt>
                                        </p:tgtEl>
                                      </p:cBhvr>
                                    </p:animEffect>
                                    <p:anim calcmode="lin" valueType="num">
                                      <p:cBhvr>
                                        <p:cTn id="3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Abstract:</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600200"/>
            <a:ext cx="7498080" cy="4800600"/>
          </a:xfrm>
        </p:spPr>
        <p:txBody>
          <a:bodyPr>
            <a:normAutofit/>
          </a:bodyPr>
          <a:lstStyle/>
          <a:p>
            <a:r>
              <a:rPr lang="en-US" sz="2500" dirty="0">
                <a:latin typeface="Times New Roman" pitchFamily="18" charset="0"/>
                <a:cs typeface="Times New Roman" pitchFamily="18" charset="0"/>
              </a:rPr>
              <a:t>Since India is moving to digital India. In society, </a:t>
            </a:r>
            <a:r>
              <a:rPr lang="en-US" sz="2500" dirty="0" smtClean="0">
                <a:latin typeface="Times New Roman" pitchFamily="18" charset="0"/>
                <a:cs typeface="Times New Roman" pitchFamily="18" charset="0"/>
              </a:rPr>
              <a:t>we </a:t>
            </a:r>
            <a:r>
              <a:rPr lang="en-US" sz="2500" dirty="0">
                <a:latin typeface="Times New Roman" pitchFamily="18" charset="0"/>
                <a:cs typeface="Times New Roman" pitchFamily="18" charset="0"/>
              </a:rPr>
              <a:t>stay have decided to go digital. So I decided to build an web application which would help all society members in just a click. </a:t>
            </a:r>
          </a:p>
          <a:p>
            <a:r>
              <a:rPr lang="en-US" sz="2500" dirty="0">
                <a:latin typeface="Times New Roman" pitchFamily="18" charset="0"/>
                <a:cs typeface="Times New Roman" pitchFamily="18" charset="0"/>
              </a:rPr>
              <a:t>Its features can be chatting with society members. , conducting meetings via forums , displaying emergency &amp; household contact numbers , booking of auditorium , broadcasting notice. </a:t>
            </a:r>
          </a:p>
          <a:p>
            <a:r>
              <a:rPr lang="en-US" sz="2500" dirty="0" smtClean="0">
                <a:latin typeface="Times New Roman" pitchFamily="18" charset="0"/>
                <a:cs typeface="Times New Roman" pitchFamily="18" charset="0"/>
              </a:rPr>
              <a:t>This </a:t>
            </a:r>
            <a:r>
              <a:rPr lang="en-US" sz="2500" dirty="0">
                <a:latin typeface="Times New Roman" pitchFamily="18" charset="0"/>
                <a:cs typeface="Times New Roman" pitchFamily="18" charset="0"/>
              </a:rPr>
              <a:t>web application can manage complex professionally with processes supported by tools, than being person dependent. </a:t>
            </a:r>
          </a:p>
        </p:txBody>
      </p:sp>
    </p:spTree>
    <p:extLst>
      <p:ext uri="{BB962C8B-B14F-4D97-AF65-F5344CB8AC3E}">
        <p14:creationId xmlns:p14="http://schemas.microsoft.com/office/powerpoint/2010/main" xmlns="" val="115666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Autofit/>
          </a:bodyPr>
          <a:lstStyle/>
          <a:p>
            <a:r>
              <a:rPr lang="en-US" sz="4500" b="1" dirty="0" smtClean="0">
                <a:latin typeface="Times New Roman" pitchFamily="18" charset="0"/>
                <a:cs typeface="Times New Roman" pitchFamily="18" charset="0"/>
              </a:rPr>
              <a:t>Limitations of Existing System:</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2079009"/>
            <a:ext cx="7498080" cy="4169391"/>
          </a:xfrm>
        </p:spPr>
        <p:txBody>
          <a:bodyPr>
            <a:normAutofit/>
          </a:bodyPr>
          <a:lstStyle/>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current system is manual system where the maintenance calculation, which is a complex process, has to be done </a:t>
            </a:r>
            <a:r>
              <a:rPr lang="en-US" sz="2500" dirty="0" smtClean="0">
                <a:latin typeface="Times New Roman" pitchFamily="18" charset="0"/>
                <a:cs typeface="Times New Roman" pitchFamily="18" charset="0"/>
              </a:rPr>
              <a:t>manually.</a:t>
            </a: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receipt </a:t>
            </a:r>
            <a:r>
              <a:rPr lang="en-US" sz="2500" dirty="0" smtClean="0">
                <a:latin typeface="Times New Roman" pitchFamily="18" charset="0"/>
                <a:cs typeface="Times New Roman" pitchFamily="18" charset="0"/>
              </a:rPr>
              <a:t>about </a:t>
            </a:r>
            <a:r>
              <a:rPr lang="en-US" sz="2500" dirty="0">
                <a:latin typeface="Times New Roman" pitchFamily="18" charset="0"/>
                <a:cs typeface="Times New Roman" pitchFamily="18" charset="0"/>
              </a:rPr>
              <a:t>the society members are to be generated manually and then get it printed by the secretary</a:t>
            </a:r>
            <a:r>
              <a:rPr lang="en-US" sz="2500" dirty="0" smtClean="0">
                <a:latin typeface="Times New Roman" pitchFamily="18" charset="0"/>
                <a:cs typeface="Times New Roman" pitchFamily="18" charset="0"/>
              </a:rPr>
              <a:t>.</a:t>
            </a: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time consumed for the processing current system is a lot. </a:t>
            </a: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data about the members is done manually. </a:t>
            </a:r>
          </a:p>
        </p:txBody>
      </p:sp>
    </p:spTree>
    <p:extLst>
      <p:ext uri="{BB962C8B-B14F-4D97-AF65-F5344CB8AC3E}">
        <p14:creationId xmlns:p14="http://schemas.microsoft.com/office/powerpoint/2010/main" xmlns="" val="30606699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498080" cy="1143000"/>
          </a:xfrm>
        </p:spPr>
        <p:txBody>
          <a:bodyPr>
            <a:normAutofit/>
          </a:bodyPr>
          <a:lstStyle/>
          <a:p>
            <a:r>
              <a:rPr lang="en-US" sz="4500" b="1" dirty="0" smtClean="0">
                <a:latin typeface="Times New Roman" pitchFamily="18" charset="0"/>
                <a:cs typeface="Times New Roman" pitchFamily="18" charset="0"/>
              </a:rPr>
              <a:t>Future Scope:</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828800"/>
            <a:ext cx="7498080" cy="4572000"/>
          </a:xfrm>
        </p:spPr>
        <p:txBody>
          <a:bodyPr/>
          <a:lstStyle/>
          <a:p>
            <a:pPr marL="82296" indent="0">
              <a:buNone/>
            </a:pPr>
            <a:endParaRPr lang="en-US" dirty="0"/>
          </a:p>
          <a:p>
            <a:r>
              <a:rPr lang="en-US" sz="2500" dirty="0" smtClean="0">
                <a:latin typeface="Times New Roman" pitchFamily="18" charset="0"/>
                <a:cs typeface="Times New Roman" pitchFamily="18" charset="0"/>
              </a:rPr>
              <a:t>Parking </a:t>
            </a:r>
            <a:r>
              <a:rPr lang="en-US" sz="2500" dirty="0">
                <a:latin typeface="Times New Roman" pitchFamily="18" charset="0"/>
                <a:cs typeface="Times New Roman" pitchFamily="18" charset="0"/>
              </a:rPr>
              <a:t>assessment </a:t>
            </a:r>
          </a:p>
          <a:p>
            <a:r>
              <a:rPr lang="en-US" sz="2500" dirty="0" smtClean="0">
                <a:latin typeface="Times New Roman" pitchFamily="18" charset="0"/>
                <a:cs typeface="Times New Roman" pitchFamily="18" charset="0"/>
              </a:rPr>
              <a:t>Visitors </a:t>
            </a:r>
            <a:r>
              <a:rPr lang="en-US" sz="2500" dirty="0">
                <a:latin typeface="Times New Roman" pitchFamily="18" charset="0"/>
                <a:cs typeface="Times New Roman" pitchFamily="18" charset="0"/>
              </a:rPr>
              <a:t>tracking </a:t>
            </a:r>
          </a:p>
          <a:p>
            <a:r>
              <a:rPr lang="en-US" sz="2500" dirty="0" smtClean="0">
                <a:latin typeface="Times New Roman" pitchFamily="18" charset="0"/>
                <a:cs typeface="Times New Roman" pitchFamily="18" charset="0"/>
              </a:rPr>
              <a:t>Attendance </a:t>
            </a:r>
            <a:r>
              <a:rPr lang="en-US" sz="2500" dirty="0">
                <a:latin typeface="Times New Roman" pitchFamily="18" charset="0"/>
                <a:cs typeface="Times New Roman" pitchFamily="18" charset="0"/>
              </a:rPr>
              <a:t>of watchman </a:t>
            </a:r>
          </a:p>
          <a:p>
            <a:r>
              <a:rPr lang="en-US" sz="2500" dirty="0" smtClean="0">
                <a:latin typeface="Times New Roman" pitchFamily="18" charset="0"/>
                <a:cs typeface="Times New Roman" pitchFamily="18" charset="0"/>
              </a:rPr>
              <a:t>Payment </a:t>
            </a:r>
            <a:r>
              <a:rPr lang="en-US" sz="2500" dirty="0">
                <a:latin typeface="Times New Roman" pitchFamily="18" charset="0"/>
                <a:cs typeface="Times New Roman" pitchFamily="18" charset="0"/>
              </a:rPr>
              <a:t>of Bill through Debit/Credit Cards. </a:t>
            </a:r>
          </a:p>
        </p:txBody>
      </p:sp>
    </p:spTree>
    <p:extLst>
      <p:ext uri="{BB962C8B-B14F-4D97-AF65-F5344CB8AC3E}">
        <p14:creationId xmlns:p14="http://schemas.microsoft.com/office/powerpoint/2010/main" xmlns="" val="770235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50"/>
                                        <p:tgtEl>
                                          <p:spTgt spid="3">
                                            <p:txEl>
                                              <p:pRg st="1" end="1"/>
                                            </p:txEl>
                                          </p:spTgt>
                                        </p:tgtEl>
                                      </p:cBhvr>
                                    </p:animEffect>
                                    <p:anim calcmode="lin" valueType="num">
                                      <p:cBhvr>
                                        <p:cTn id="15"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50"/>
                                        <p:tgtEl>
                                          <p:spTgt spid="3">
                                            <p:txEl>
                                              <p:pRg st="2" end="2"/>
                                            </p:txEl>
                                          </p:spTgt>
                                        </p:tgtEl>
                                      </p:cBhvr>
                                    </p:animEffect>
                                    <p:anim calcmode="lin" valueType="num">
                                      <p:cBhvr>
                                        <p:cTn id="20"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50"/>
                                        <p:tgtEl>
                                          <p:spTgt spid="3">
                                            <p:txEl>
                                              <p:pRg st="3" end="3"/>
                                            </p:txEl>
                                          </p:spTgt>
                                        </p:tgtEl>
                                      </p:cBhvr>
                                    </p:animEffect>
                                    <p:anim calcmode="lin" valueType="num">
                                      <p:cBhvr>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50"/>
                                        <p:tgtEl>
                                          <p:spTgt spid="3">
                                            <p:txEl>
                                              <p:pRg st="4" end="4"/>
                                            </p:txEl>
                                          </p:spTgt>
                                        </p:tgtEl>
                                      </p:cBhvr>
                                    </p:animEffect>
                                    <p:anim calcmode="lin" valueType="num">
                                      <p:cBhvr>
                                        <p:cTn id="30"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498080" cy="1143000"/>
          </a:xfrm>
        </p:spPr>
        <p:txBody>
          <a:bodyPr>
            <a:normAutofit/>
          </a:bodyPr>
          <a:lstStyle/>
          <a:p>
            <a:r>
              <a:rPr lang="en-US" sz="4500" b="1" dirty="0" smtClean="0">
                <a:latin typeface="Times New Roman" pitchFamily="18" charset="0"/>
                <a:cs typeface="Times New Roman" pitchFamily="18" charset="0"/>
              </a:rPr>
              <a:t>Conclusion:</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2209800"/>
            <a:ext cx="7498080" cy="4267200"/>
          </a:xfrm>
        </p:spPr>
        <p:txBody>
          <a:bodyPr>
            <a:normAutofit/>
          </a:bodyPr>
          <a:lstStyle/>
          <a:p>
            <a:pPr marL="82296" indent="0">
              <a:buNone/>
            </a:pPr>
            <a:r>
              <a:rPr lang="en-US" sz="2500" dirty="0">
                <a:latin typeface="Times New Roman" pitchFamily="18" charset="0"/>
                <a:cs typeface="Times New Roman" pitchFamily="18" charset="0"/>
              </a:rPr>
              <a:t>Society management system puts forth the actual working of a society. Administration, working, etc. similar to a society are the key features of </a:t>
            </a:r>
            <a:r>
              <a:rPr lang="en-US" sz="2500" dirty="0" smtClean="0">
                <a:latin typeface="Times New Roman" pitchFamily="18" charset="0"/>
                <a:cs typeface="Times New Roman" pitchFamily="18" charset="0"/>
              </a:rPr>
              <a:t>my </a:t>
            </a:r>
            <a:r>
              <a:rPr lang="en-US" sz="2500" dirty="0">
                <a:latin typeface="Times New Roman" pitchFamily="18" charset="0"/>
                <a:cs typeface="Times New Roman" pitchFamily="18" charset="0"/>
              </a:rPr>
              <a:t>project. User can access feeds and news from the society anywhere and anytime for their own comfort. </a:t>
            </a:r>
          </a:p>
        </p:txBody>
      </p:sp>
    </p:spTree>
    <p:extLst>
      <p:ext uri="{BB962C8B-B14F-4D97-AF65-F5344CB8AC3E}">
        <p14:creationId xmlns:p14="http://schemas.microsoft.com/office/powerpoint/2010/main" xmlns="" val="126989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a:bodyPr>
          <a:lstStyle/>
          <a:p>
            <a:r>
              <a:rPr lang="en-US" sz="4500" b="1" dirty="0" smtClean="0">
                <a:latin typeface="Times New Roman" pitchFamily="18" charset="0"/>
                <a:cs typeface="Times New Roman" pitchFamily="18" charset="0"/>
              </a:rPr>
              <a:t>References:</a:t>
            </a:r>
            <a:endParaRPr lang="en-US" sz="4500" b="1" dirty="0">
              <a:latin typeface="Times New Roman" pitchFamily="18" charset="0"/>
              <a:cs typeface="Times New Roman" pitchFamily="18" charset="0"/>
            </a:endParaRPr>
          </a:p>
        </p:txBody>
      </p:sp>
      <p:sp>
        <p:nvSpPr>
          <p:cNvPr id="5" name="Content Placeholder 4"/>
          <p:cNvSpPr>
            <a:spLocks noGrp="1"/>
          </p:cNvSpPr>
          <p:nvPr>
            <p:ph idx="1"/>
          </p:nvPr>
        </p:nvSpPr>
        <p:spPr>
          <a:xfrm>
            <a:off x="1435608" y="1828800"/>
            <a:ext cx="7479792" cy="2133600"/>
          </a:xfrm>
        </p:spPr>
        <p:txBody>
          <a:bodyPr/>
          <a:lstStyle/>
          <a:p>
            <a:r>
              <a:rPr lang="en-US" dirty="0" smtClean="0">
                <a:latin typeface="Times New Roman" pitchFamily="18" charset="0"/>
                <a:cs typeface="Times New Roman" pitchFamily="18" charset="0"/>
              </a:rPr>
              <a:t>From Client : </a:t>
            </a:r>
          </a:p>
          <a:p>
            <a:pPr marL="82296"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Nikunj</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Chayya</a:t>
            </a:r>
            <a:r>
              <a:rPr lang="en-US" dirty="0" smtClean="0">
                <a:latin typeface="Times New Roman" pitchFamily="18" charset="0"/>
                <a:cs typeface="Times New Roman" pitchFamily="18" charset="0"/>
              </a:rPr>
              <a:t> – Co-operative </a:t>
            </a: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ousing Society, </a:t>
            </a:r>
            <a:r>
              <a:rPr lang="en-US" dirty="0" err="1" smtClean="0">
                <a:latin typeface="Times New Roman" pitchFamily="18" charset="0"/>
                <a:cs typeface="Times New Roman" pitchFamily="18" charset="0"/>
              </a:rPr>
              <a:t>Kandivali</a:t>
            </a:r>
            <a:r>
              <a:rPr lang="en-US" dirty="0" smtClean="0">
                <a:latin typeface="Times New Roman" pitchFamily="18" charset="0"/>
                <a:cs typeface="Times New Roman" pitchFamily="18" charset="0"/>
              </a:rPr>
              <a:t>-West.</a:t>
            </a:r>
          </a:p>
          <a:p>
            <a:pPr marL="82296" indent="0">
              <a:buNone/>
            </a:pPr>
            <a:endParaRPr lang="en-US" dirty="0" smtClean="0">
              <a:latin typeface="Times New Roman" pitchFamily="18" charset="0"/>
              <a:cs typeface="Times New Roman" pitchFamily="18" charset="0"/>
            </a:endParaRPr>
          </a:p>
        </p:txBody>
      </p:sp>
      <p:pic>
        <p:nvPicPr>
          <p:cNvPr id="1026" name="Picture 2" descr="D:\Project\my_project\project\project\image\NcLogo.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53000" y="3657600"/>
            <a:ext cx="3124200" cy="24717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70817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ipe(down)">
                                      <p:cBhvr>
                                        <p:cTn id="21" dur="580">
                                          <p:stCondLst>
                                            <p:cond delay="0"/>
                                          </p:stCondLst>
                                        </p:cTn>
                                        <p:tgtEl>
                                          <p:spTgt spid="1026"/>
                                        </p:tgtEl>
                                      </p:cBhvr>
                                    </p:animEffect>
                                    <p:anim calcmode="lin" valueType="num">
                                      <p:cBhvr>
                                        <p:cTn id="22"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7" dur="26">
                                          <p:stCondLst>
                                            <p:cond delay="650"/>
                                          </p:stCondLst>
                                        </p:cTn>
                                        <p:tgtEl>
                                          <p:spTgt spid="1026"/>
                                        </p:tgtEl>
                                      </p:cBhvr>
                                      <p:to x="100000" y="60000"/>
                                    </p:animScale>
                                    <p:animScale>
                                      <p:cBhvr>
                                        <p:cTn id="28" dur="166" decel="50000">
                                          <p:stCondLst>
                                            <p:cond delay="676"/>
                                          </p:stCondLst>
                                        </p:cTn>
                                        <p:tgtEl>
                                          <p:spTgt spid="1026"/>
                                        </p:tgtEl>
                                      </p:cBhvr>
                                      <p:to x="100000" y="100000"/>
                                    </p:animScale>
                                    <p:animScale>
                                      <p:cBhvr>
                                        <p:cTn id="29" dur="26">
                                          <p:stCondLst>
                                            <p:cond delay="1312"/>
                                          </p:stCondLst>
                                        </p:cTn>
                                        <p:tgtEl>
                                          <p:spTgt spid="1026"/>
                                        </p:tgtEl>
                                      </p:cBhvr>
                                      <p:to x="100000" y="80000"/>
                                    </p:animScale>
                                    <p:animScale>
                                      <p:cBhvr>
                                        <p:cTn id="30" dur="166" decel="50000">
                                          <p:stCondLst>
                                            <p:cond delay="1338"/>
                                          </p:stCondLst>
                                        </p:cTn>
                                        <p:tgtEl>
                                          <p:spTgt spid="1026"/>
                                        </p:tgtEl>
                                      </p:cBhvr>
                                      <p:to x="100000" y="100000"/>
                                    </p:animScale>
                                    <p:animScale>
                                      <p:cBhvr>
                                        <p:cTn id="31" dur="26">
                                          <p:stCondLst>
                                            <p:cond delay="1642"/>
                                          </p:stCondLst>
                                        </p:cTn>
                                        <p:tgtEl>
                                          <p:spTgt spid="1026"/>
                                        </p:tgtEl>
                                      </p:cBhvr>
                                      <p:to x="100000" y="90000"/>
                                    </p:animScale>
                                    <p:animScale>
                                      <p:cBhvr>
                                        <p:cTn id="32" dur="166" decel="50000">
                                          <p:stCondLst>
                                            <p:cond delay="1668"/>
                                          </p:stCondLst>
                                        </p:cTn>
                                        <p:tgtEl>
                                          <p:spTgt spid="1026"/>
                                        </p:tgtEl>
                                      </p:cBhvr>
                                      <p:to x="100000" y="100000"/>
                                    </p:animScale>
                                    <p:animScale>
                                      <p:cBhvr>
                                        <p:cTn id="33" dur="26">
                                          <p:stCondLst>
                                            <p:cond delay="1808"/>
                                          </p:stCondLst>
                                        </p:cTn>
                                        <p:tgtEl>
                                          <p:spTgt spid="1026"/>
                                        </p:tgtEl>
                                      </p:cBhvr>
                                      <p:to x="100000" y="95000"/>
                                    </p:animScale>
                                    <p:animScale>
                                      <p:cBhvr>
                                        <p:cTn id="34" dur="166" decel="50000">
                                          <p:stCondLst>
                                            <p:cond delay="1834"/>
                                          </p:stCondLst>
                                        </p:cTn>
                                        <p:tgtEl>
                                          <p:spTgt spid="1026"/>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1000"/>
                                        <p:tgtEl>
                                          <p:spTgt spid="5">
                                            <p:txEl>
                                              <p:pRg st="1" end="1"/>
                                            </p:txEl>
                                          </p:spTgt>
                                        </p:tgtEl>
                                      </p:cBhvr>
                                    </p:animEffect>
                                    <p:anim calcmode="lin" valueType="num">
                                      <p:cBhvr>
                                        <p:cTn id="4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98080" cy="1143000"/>
          </a:xfrm>
        </p:spPr>
        <p:txBody>
          <a:bodyPr>
            <a:normAutofit/>
          </a:bodyPr>
          <a:lstStyle/>
          <a:p>
            <a:r>
              <a:rPr lang="en-US" sz="4500" b="1" dirty="0" smtClean="0">
                <a:latin typeface="Times New Roman" pitchFamily="18" charset="0"/>
                <a:cs typeface="Times New Roman" pitchFamily="18" charset="0"/>
              </a:rPr>
              <a:t>Other References:</a:t>
            </a:r>
            <a:endParaRPr lang="en-US" sz="4500" b="1" dirty="0">
              <a:latin typeface="Times New Roman" pitchFamily="18" charset="0"/>
              <a:cs typeface="Times New Roman" pitchFamily="18" charset="0"/>
            </a:endParaRPr>
          </a:p>
        </p:txBody>
      </p:sp>
      <p:sp>
        <p:nvSpPr>
          <p:cNvPr id="4" name="Content Placeholder 2"/>
          <p:cNvSpPr>
            <a:spLocks noGrp="1"/>
          </p:cNvSpPr>
          <p:nvPr>
            <p:ph idx="1"/>
          </p:nvPr>
        </p:nvSpPr>
        <p:spPr>
          <a:xfrm>
            <a:off x="1435608" y="2057400"/>
            <a:ext cx="7498080" cy="4191000"/>
          </a:xfrm>
        </p:spPr>
        <p:txBody>
          <a:bodyPr>
            <a:normAutofit/>
          </a:bodyPr>
          <a:lstStyle/>
          <a:p>
            <a:pPr marL="539496" indent="-457200">
              <a:buFont typeface="+mj-lt"/>
              <a:buAutoNum type="arabicPeriod"/>
            </a:pPr>
            <a:r>
              <a:rPr lang="en-US" sz="2500" dirty="0">
                <a:latin typeface="Times New Roman" pitchFamily="18" charset="0"/>
                <a:cs typeface="Times New Roman" pitchFamily="18" charset="0"/>
              </a:rPr>
              <a:t>d</a:t>
            </a:r>
            <a:r>
              <a:rPr lang="en-US" sz="2500" dirty="0" smtClean="0">
                <a:latin typeface="Times New Roman" pitchFamily="18" charset="0"/>
                <a:cs typeface="Times New Roman" pitchFamily="18" charset="0"/>
              </a:rPr>
              <a:t>ocumentation </a:t>
            </a:r>
            <a:r>
              <a:rPr lang="en-US" sz="2500" dirty="0">
                <a:latin typeface="Times New Roman" pitchFamily="18" charset="0"/>
                <a:cs typeface="Times New Roman" pitchFamily="18" charset="0"/>
              </a:rPr>
              <a:t>of </a:t>
            </a:r>
            <a:r>
              <a:rPr lang="en-US" sz="2500" dirty="0" smtClean="0">
                <a:latin typeface="Times New Roman" pitchFamily="18" charset="0"/>
                <a:cs typeface="Times New Roman" pitchFamily="18" charset="0"/>
              </a:rPr>
              <a:t>senior’s project.</a:t>
            </a:r>
          </a:p>
          <a:p>
            <a:pPr marL="539496" indent="-457200">
              <a:buFont typeface="+mj-lt"/>
              <a:buAutoNum type="arabicPeriod"/>
            </a:pPr>
            <a:r>
              <a:rPr lang="en-US" sz="2500" dirty="0" smtClean="0">
                <a:latin typeface="Times New Roman" pitchFamily="18" charset="0"/>
                <a:cs typeface="Times New Roman" pitchFamily="18" charset="0"/>
              </a:rPr>
              <a:t>Maharashtra </a:t>
            </a:r>
            <a:r>
              <a:rPr lang="en-US" sz="2500" dirty="0">
                <a:latin typeface="Times New Roman" pitchFamily="18" charset="0"/>
                <a:cs typeface="Times New Roman" pitchFamily="18" charset="0"/>
              </a:rPr>
              <a:t>Co-operative Housing Societies Act; [MCS Act] </a:t>
            </a:r>
            <a:r>
              <a:rPr lang="en-US" sz="2500" dirty="0" smtClean="0">
                <a:latin typeface="Times New Roman" pitchFamily="18" charset="0"/>
                <a:cs typeface="Times New Roman" pitchFamily="18" charset="0"/>
              </a:rPr>
              <a:t>1960.</a:t>
            </a:r>
          </a:p>
          <a:p>
            <a:pPr marL="539496" indent="-457200">
              <a:buFont typeface="+mj-lt"/>
              <a:buAutoNum type="arabicPeriod"/>
            </a:pPr>
            <a:r>
              <a:rPr lang="en-US" sz="2500" dirty="0" smtClean="0">
                <a:latin typeface="Times New Roman" pitchFamily="18" charset="0"/>
                <a:cs typeface="Times New Roman" pitchFamily="18" charset="0"/>
              </a:rPr>
              <a:t>Nevonprojects.com </a:t>
            </a:r>
          </a:p>
          <a:p>
            <a:pPr marL="539496" indent="-457200">
              <a:buFont typeface="+mj-lt"/>
              <a:buAutoNum type="arabicPeriod"/>
            </a:pPr>
            <a:r>
              <a:rPr lang="en-US" sz="2500" dirty="0" smtClean="0">
                <a:latin typeface="Times New Roman" pitchFamily="18" charset="0"/>
                <a:cs typeface="Times New Roman" pitchFamily="18" charset="0"/>
              </a:rPr>
              <a:t>Crystal </a:t>
            </a:r>
            <a:r>
              <a:rPr lang="en-US" sz="2500" dirty="0">
                <a:latin typeface="Times New Roman" pitchFamily="18" charset="0"/>
                <a:cs typeface="Times New Roman" pitchFamily="18" charset="0"/>
              </a:rPr>
              <a:t>Reports.com </a:t>
            </a:r>
            <a:endParaRPr lang="en-US" sz="2500" dirty="0" smtClean="0">
              <a:latin typeface="Times New Roman" pitchFamily="18" charset="0"/>
              <a:cs typeface="Times New Roman" pitchFamily="18" charset="0"/>
            </a:endParaRPr>
          </a:p>
          <a:p>
            <a:pPr marL="539496" indent="-457200">
              <a:buFont typeface="+mj-lt"/>
              <a:buAutoNum type="arabicPeriod"/>
            </a:pPr>
            <a:r>
              <a:rPr lang="en-US" sz="2500" dirty="0" smtClean="0">
                <a:latin typeface="Times New Roman" pitchFamily="18" charset="0"/>
                <a:cs typeface="Times New Roman" pitchFamily="18" charset="0"/>
              </a:rPr>
              <a:t>Microsoft </a:t>
            </a:r>
            <a:r>
              <a:rPr lang="en-US" sz="2500" dirty="0" err="1">
                <a:latin typeface="Times New Roman" pitchFamily="18" charset="0"/>
                <a:cs typeface="Times New Roman" pitchFamily="18" charset="0"/>
              </a:rPr>
              <a:t>sql</a:t>
            </a:r>
            <a:r>
              <a:rPr lang="en-US" sz="2500" dirty="0">
                <a:latin typeface="Times New Roman" pitchFamily="18" charset="0"/>
                <a:cs typeface="Times New Roman" pitchFamily="18" charset="0"/>
              </a:rPr>
              <a:t> server documentation </a:t>
            </a:r>
          </a:p>
        </p:txBody>
      </p:sp>
    </p:spTree>
    <p:extLst>
      <p:ext uri="{BB962C8B-B14F-4D97-AF65-F5344CB8AC3E}">
        <p14:creationId xmlns:p14="http://schemas.microsoft.com/office/powerpoint/2010/main" xmlns="" val="93726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667000"/>
            <a:ext cx="7498080" cy="1143000"/>
          </a:xfrm>
        </p:spPr>
        <p:txBody>
          <a:bodyPr>
            <a:normAutofit/>
          </a:bodyPr>
          <a:lstStyle/>
          <a:p>
            <a:r>
              <a:rPr lang="en-US" sz="4500" b="1" dirty="0" smtClean="0">
                <a:latin typeface="Times New Roman" pitchFamily="18" charset="0"/>
                <a:cs typeface="Times New Roman" pitchFamily="18" charset="0"/>
              </a:rPr>
              <a:t>Thank You!</a:t>
            </a:r>
            <a:endParaRPr lang="en-US" sz="45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8086622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Existing System:</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828800"/>
            <a:ext cx="7498080" cy="4419600"/>
          </a:xfrm>
        </p:spPr>
        <p:txBody>
          <a:bodyPr>
            <a:normAutofit/>
          </a:bodyPr>
          <a:lstStyle/>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existing system is slow and takes time to retrieve and save </a:t>
            </a:r>
            <a:r>
              <a:rPr lang="en-US" sz="2500" dirty="0" smtClean="0">
                <a:latin typeface="Times New Roman" pitchFamily="18" charset="0"/>
                <a:cs typeface="Times New Roman" pitchFamily="18" charset="0"/>
              </a:rPr>
              <a:t>data </a:t>
            </a:r>
            <a:r>
              <a:rPr lang="en-US" sz="2500" dirty="0">
                <a:latin typeface="Times New Roman" pitchFamily="18" charset="0"/>
                <a:cs typeface="Times New Roman" pitchFamily="18" charset="0"/>
              </a:rPr>
              <a:t>in the database. </a:t>
            </a:r>
          </a:p>
          <a:p>
            <a:r>
              <a:rPr lang="en-US" sz="2500" dirty="0" smtClean="0">
                <a:latin typeface="Times New Roman" pitchFamily="18" charset="0"/>
                <a:cs typeface="Times New Roman" pitchFamily="18" charset="0"/>
              </a:rPr>
              <a:t>As </a:t>
            </a:r>
            <a:r>
              <a:rPr lang="en-US" sz="2500" dirty="0">
                <a:latin typeface="Times New Roman" pitchFamily="18" charset="0"/>
                <a:cs typeface="Times New Roman" pitchFamily="18" charset="0"/>
              </a:rPr>
              <a:t>various types of registers are maintained it is easy to </a:t>
            </a:r>
            <a:r>
              <a:rPr lang="en-US" sz="2500" dirty="0" smtClean="0">
                <a:latin typeface="Times New Roman" pitchFamily="18" charset="0"/>
                <a:cs typeface="Times New Roman" pitchFamily="18" charset="0"/>
              </a:rPr>
              <a:t>record </a:t>
            </a:r>
            <a:r>
              <a:rPr lang="en-US" sz="2500" dirty="0">
                <a:latin typeface="Times New Roman" pitchFamily="18" charset="0"/>
                <a:cs typeface="Times New Roman" pitchFamily="18" charset="0"/>
              </a:rPr>
              <a:t>the data in each separate book but it is very difficult to retrieve the integrated output data record from these. </a:t>
            </a:r>
            <a:endParaRPr lang="en-US" sz="2500" dirty="0" smtClean="0">
              <a:latin typeface="Times New Roman" pitchFamily="18" charset="0"/>
              <a:cs typeface="Times New Roman" pitchFamily="18" charset="0"/>
            </a:endParaRPr>
          </a:p>
          <a:p>
            <a:r>
              <a:rPr lang="en-US" sz="2500" dirty="0">
                <a:latin typeface="Times New Roman" pitchFamily="18" charset="0"/>
                <a:cs typeface="Times New Roman" pitchFamily="18" charset="0"/>
              </a:rPr>
              <a:t>It is very time consuming and there are problems in creating bill which was done manually. So there were many chances of errors and data redundancy</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432846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Proposed System:</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905000"/>
            <a:ext cx="7498080" cy="4343400"/>
          </a:xfrm>
        </p:spPr>
        <p:txBody>
          <a:bodyPr>
            <a:normAutofit/>
          </a:bodyPr>
          <a:lstStyle/>
          <a:p>
            <a:r>
              <a:rPr lang="en-US" sz="2500" dirty="0" smtClean="0">
                <a:latin typeface="Times New Roman" pitchFamily="18" charset="0"/>
                <a:cs typeface="Times New Roman" pitchFamily="18" charset="0"/>
              </a:rPr>
              <a:t>The main objective of this system is to maintain data of society/complex from one place instead of manually maintaining records.</a:t>
            </a:r>
          </a:p>
          <a:p>
            <a:pPr lvl="0"/>
            <a:r>
              <a:rPr lang="en-US" sz="2500" dirty="0">
                <a:latin typeface="Times New Roman" pitchFamily="18" charset="0"/>
                <a:cs typeface="Times New Roman" pitchFamily="18" charset="0"/>
              </a:rPr>
              <a:t>Manage complex professionally with processes supported  by tools, than being person dependent.</a:t>
            </a:r>
          </a:p>
          <a:p>
            <a:pPr lvl="0"/>
            <a:r>
              <a:rPr lang="en-US" sz="2500" dirty="0">
                <a:latin typeface="Times New Roman" pitchFamily="18" charset="0"/>
                <a:cs typeface="Times New Roman" pitchFamily="18" charset="0"/>
              </a:rPr>
              <a:t>The </a:t>
            </a:r>
            <a:r>
              <a:rPr lang="en-US" sz="2500" dirty="0" smtClean="0">
                <a:latin typeface="Times New Roman" pitchFamily="18" charset="0"/>
                <a:cs typeface="Times New Roman" pitchFamily="18" charset="0"/>
              </a:rPr>
              <a:t>key </a:t>
            </a:r>
            <a:r>
              <a:rPr lang="en-US" sz="2500" dirty="0">
                <a:latin typeface="Times New Roman" pitchFamily="18" charset="0"/>
                <a:cs typeface="Times New Roman" pitchFamily="18" charset="0"/>
              </a:rPr>
              <a:t>idea of this project is giving members the update of what’s happening in the society and </a:t>
            </a:r>
            <a:r>
              <a:rPr lang="en-US" sz="2500" dirty="0" smtClean="0">
                <a:latin typeface="Times New Roman" pitchFamily="18" charset="0"/>
                <a:cs typeface="Times New Roman" pitchFamily="18" charset="0"/>
              </a:rPr>
              <a:t>bills generation.</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8786628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143000"/>
          </a:xfrm>
        </p:spPr>
        <p:txBody>
          <a:bodyPr>
            <a:normAutofit/>
          </a:bodyPr>
          <a:lstStyle/>
          <a:p>
            <a:r>
              <a:rPr lang="en-US" sz="4500" b="1" dirty="0" smtClean="0">
                <a:latin typeface="Times New Roman" pitchFamily="18" charset="0"/>
                <a:cs typeface="Times New Roman" pitchFamily="18" charset="0"/>
              </a:rPr>
              <a:t>Achievements:</a:t>
            </a:r>
            <a:endParaRPr lang="en-US" sz="4500"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219200"/>
            <a:ext cx="7498080" cy="4800600"/>
          </a:xfrm>
        </p:spPr>
        <p:txBody>
          <a:bodyPr>
            <a:noAutofit/>
          </a:bodyPr>
          <a:lstStyle/>
          <a:p>
            <a:r>
              <a:rPr lang="en-US" sz="2300" dirty="0" smtClean="0">
                <a:latin typeface="Times New Roman" pitchFamily="18" charset="0"/>
                <a:cs typeface="Times New Roman" pitchFamily="18" charset="0"/>
              </a:rPr>
              <a:t>Improved </a:t>
            </a:r>
            <a:r>
              <a:rPr lang="en-US" sz="2300" dirty="0">
                <a:latin typeface="Times New Roman" pitchFamily="18" charset="0"/>
                <a:cs typeface="Times New Roman" pitchFamily="18" charset="0"/>
              </a:rPr>
              <a:t>utilization of manpower. Because of computerized generation, it considerably reduces the human efforts required for generating reports. </a:t>
            </a:r>
          </a:p>
          <a:p>
            <a:r>
              <a:rPr lang="en-US" sz="2300" dirty="0" smtClean="0">
                <a:latin typeface="Times New Roman" pitchFamily="18" charset="0"/>
                <a:cs typeface="Times New Roman" pitchFamily="18" charset="0"/>
              </a:rPr>
              <a:t>Fast </a:t>
            </a:r>
            <a:r>
              <a:rPr lang="en-US" sz="2300" dirty="0">
                <a:latin typeface="Times New Roman" pitchFamily="18" charset="0"/>
                <a:cs typeface="Times New Roman" pitchFamily="18" charset="0"/>
              </a:rPr>
              <a:t>and accurate bill </a:t>
            </a:r>
            <a:r>
              <a:rPr lang="en-US" sz="2300" dirty="0" smtClean="0">
                <a:latin typeface="Times New Roman" pitchFamily="18" charset="0"/>
                <a:cs typeface="Times New Roman" pitchFamily="18" charset="0"/>
              </a:rPr>
              <a:t>generation. </a:t>
            </a:r>
            <a:endParaRPr lang="en-US" sz="2300" dirty="0">
              <a:latin typeface="Times New Roman" pitchFamily="18" charset="0"/>
              <a:cs typeface="Times New Roman" pitchFamily="18" charset="0"/>
            </a:endParaRPr>
          </a:p>
          <a:p>
            <a:r>
              <a:rPr lang="en-US" sz="2300" dirty="0" smtClean="0">
                <a:latin typeface="Times New Roman" pitchFamily="18" charset="0"/>
                <a:cs typeface="Times New Roman" pitchFamily="18" charset="0"/>
              </a:rPr>
              <a:t>System </a:t>
            </a:r>
            <a:r>
              <a:rPr lang="en-US" sz="2300" dirty="0">
                <a:latin typeface="Times New Roman" pitchFamily="18" charset="0"/>
                <a:cs typeface="Times New Roman" pitchFamily="18" charset="0"/>
              </a:rPr>
              <a:t>is user friendly. </a:t>
            </a:r>
          </a:p>
          <a:p>
            <a:r>
              <a:rPr lang="en-US" sz="2300" dirty="0" smtClean="0">
                <a:latin typeface="Times New Roman" pitchFamily="18" charset="0"/>
                <a:cs typeface="Times New Roman" pitchFamily="18" charset="0"/>
              </a:rPr>
              <a:t>Eliminates </a:t>
            </a:r>
            <a:r>
              <a:rPr lang="en-US" sz="2300" dirty="0">
                <a:latin typeface="Times New Roman" pitchFamily="18" charset="0"/>
                <a:cs typeface="Times New Roman" pitchFamily="18" charset="0"/>
              </a:rPr>
              <a:t>the need of bill book </a:t>
            </a:r>
            <a:r>
              <a:rPr lang="en-US" sz="2300" dirty="0" smtClean="0">
                <a:latin typeface="Times New Roman" pitchFamily="18" charset="0"/>
                <a:cs typeface="Times New Roman" pitchFamily="18" charset="0"/>
              </a:rPr>
              <a:t>.</a:t>
            </a:r>
            <a:endParaRPr lang="en-US" sz="2300" dirty="0">
              <a:latin typeface="Times New Roman" pitchFamily="18" charset="0"/>
              <a:cs typeface="Times New Roman" pitchFamily="18" charset="0"/>
            </a:endParaRPr>
          </a:p>
          <a:p>
            <a:r>
              <a:rPr lang="en-US" sz="2300" dirty="0" smtClean="0">
                <a:latin typeface="Times New Roman" pitchFamily="18" charset="0"/>
                <a:cs typeface="Times New Roman" pitchFamily="18" charset="0"/>
              </a:rPr>
              <a:t>Maintains </a:t>
            </a:r>
            <a:r>
              <a:rPr lang="en-US" sz="2300" dirty="0">
                <a:latin typeface="Times New Roman" pitchFamily="18" charset="0"/>
                <a:cs typeface="Times New Roman" pitchFamily="18" charset="0"/>
              </a:rPr>
              <a:t>the </a:t>
            </a:r>
            <a:r>
              <a:rPr lang="en-US" sz="2300" dirty="0" smtClean="0">
                <a:latin typeface="Times New Roman" pitchFamily="18" charset="0"/>
                <a:cs typeface="Times New Roman" pitchFamily="18" charset="0"/>
              </a:rPr>
              <a:t>members </a:t>
            </a:r>
            <a:r>
              <a:rPr lang="en-US" sz="2300" dirty="0">
                <a:latin typeface="Times New Roman" pitchFamily="18" charset="0"/>
                <a:cs typeface="Times New Roman" pitchFamily="18" charset="0"/>
              </a:rPr>
              <a:t>details too. </a:t>
            </a:r>
          </a:p>
          <a:p>
            <a:r>
              <a:rPr lang="en-US" sz="2300" dirty="0" smtClean="0">
                <a:latin typeface="Times New Roman" pitchFamily="18" charset="0"/>
                <a:cs typeface="Times New Roman" pitchFamily="18" charset="0"/>
              </a:rPr>
              <a:t>Errors </a:t>
            </a:r>
            <a:r>
              <a:rPr lang="en-US" sz="2300" dirty="0">
                <a:latin typeface="Times New Roman" pitchFamily="18" charset="0"/>
                <a:cs typeface="Times New Roman" pitchFamily="18" charset="0"/>
              </a:rPr>
              <a:t>are properly responded by user friendly message box. </a:t>
            </a:r>
          </a:p>
          <a:p>
            <a:r>
              <a:rPr lang="en-US" sz="2300" dirty="0" smtClean="0">
                <a:latin typeface="Times New Roman" pitchFamily="18" charset="0"/>
                <a:cs typeface="Times New Roman" pitchFamily="18" charset="0"/>
              </a:rPr>
              <a:t>It </a:t>
            </a:r>
            <a:r>
              <a:rPr lang="en-US" sz="2300" dirty="0">
                <a:latin typeface="Times New Roman" pitchFamily="18" charset="0"/>
                <a:cs typeface="Times New Roman" pitchFamily="18" charset="0"/>
              </a:rPr>
              <a:t>saves time and fast communication is </a:t>
            </a:r>
            <a:r>
              <a:rPr lang="en-US" sz="2300" dirty="0" smtClean="0">
                <a:latin typeface="Times New Roman" pitchFamily="18" charset="0"/>
                <a:cs typeface="Times New Roman" pitchFamily="18" charset="0"/>
              </a:rPr>
              <a:t>possible. </a:t>
            </a:r>
            <a:endParaRPr lang="en-US" sz="2300" dirty="0">
              <a:latin typeface="Times New Roman" pitchFamily="18" charset="0"/>
              <a:cs typeface="Times New Roman" pitchFamily="18" charset="0"/>
            </a:endParaRPr>
          </a:p>
          <a:p>
            <a:r>
              <a:rPr lang="en-US" sz="2300" dirty="0" smtClean="0">
                <a:latin typeface="Times New Roman" pitchFamily="18" charset="0"/>
                <a:cs typeface="Times New Roman" pitchFamily="18" charset="0"/>
              </a:rPr>
              <a:t>Systematic </a:t>
            </a:r>
            <a:r>
              <a:rPr lang="en-US" sz="2300" dirty="0">
                <a:latin typeface="Times New Roman" pitchFamily="18" charset="0"/>
                <a:cs typeface="Times New Roman" pitchFamily="18" charset="0"/>
              </a:rPr>
              <a:t>storage and easy access of data.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Adding</a:t>
            </a:r>
            <a:r>
              <a:rPr lang="en-US" sz="2300" dirty="0">
                <a:latin typeface="Times New Roman" pitchFamily="18" charset="0"/>
                <a:cs typeface="Times New Roman" pitchFamily="18" charset="0"/>
              </a:rPr>
              <a:t>, deleting and modifying are very easy. </a:t>
            </a:r>
          </a:p>
          <a:p>
            <a:r>
              <a:rPr lang="en-US" sz="2300" dirty="0" smtClean="0">
                <a:latin typeface="Times New Roman" pitchFamily="18" charset="0"/>
                <a:cs typeface="Times New Roman" pitchFamily="18" charset="0"/>
              </a:rPr>
              <a:t>Discussion </a:t>
            </a:r>
            <a:r>
              <a:rPr lang="en-US" sz="2300" dirty="0">
                <a:latin typeface="Times New Roman" pitchFamily="18" charset="0"/>
                <a:cs typeface="Times New Roman" pitchFamily="18" charset="0"/>
              </a:rPr>
              <a:t>of certain topic can be done through forum. </a:t>
            </a:r>
          </a:p>
        </p:txBody>
      </p:sp>
    </p:spTree>
    <p:extLst>
      <p:ext uri="{BB962C8B-B14F-4D97-AF65-F5344CB8AC3E}">
        <p14:creationId xmlns:p14="http://schemas.microsoft.com/office/powerpoint/2010/main" xmlns="" val="8706715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anim calcmode="lin" valueType="num">
                                      <p:cBhvr>
                                        <p:cTn id="30"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anim calcmode="lin" valueType="num">
                                      <p:cBhvr>
                                        <p:cTn id="35"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25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250"/>
                                        <p:tgtEl>
                                          <p:spTgt spid="3">
                                            <p:txEl>
                                              <p:pRg st="5" end="5"/>
                                            </p:txEl>
                                          </p:spTgt>
                                        </p:tgtEl>
                                      </p:cBhvr>
                                    </p:animEffect>
                                    <p:anim calcmode="lin" valueType="num">
                                      <p:cBhvr>
                                        <p:cTn id="4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25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250"/>
                                        <p:tgtEl>
                                          <p:spTgt spid="3">
                                            <p:txEl>
                                              <p:pRg st="6" end="6"/>
                                            </p:txEl>
                                          </p:spTgt>
                                        </p:tgtEl>
                                      </p:cBhvr>
                                    </p:animEffect>
                                    <p:anim calcmode="lin" valueType="num">
                                      <p:cBhvr>
                                        <p:cTn id="45"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25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250"/>
                                        <p:tgtEl>
                                          <p:spTgt spid="3">
                                            <p:txEl>
                                              <p:pRg st="7" end="7"/>
                                            </p:txEl>
                                          </p:spTgt>
                                        </p:tgtEl>
                                      </p:cBhvr>
                                    </p:animEffect>
                                    <p:anim calcmode="lin" valueType="num">
                                      <p:cBhvr>
                                        <p:cTn id="50"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25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250"/>
                                        <p:tgtEl>
                                          <p:spTgt spid="3">
                                            <p:txEl>
                                              <p:pRg st="8" end="8"/>
                                            </p:txEl>
                                          </p:spTgt>
                                        </p:tgtEl>
                                      </p:cBhvr>
                                    </p:animEffect>
                                    <p:anim calcmode="lin" valueType="num">
                                      <p:cBhvr>
                                        <p:cTn id="55" dur="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250" fill="hold"/>
                                        <p:tgtEl>
                                          <p:spTgt spid="3">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250"/>
                                        <p:tgtEl>
                                          <p:spTgt spid="3">
                                            <p:txEl>
                                              <p:pRg st="9" end="9"/>
                                            </p:txEl>
                                          </p:spTgt>
                                        </p:tgtEl>
                                      </p:cBhvr>
                                    </p:animEffect>
                                    <p:anim calcmode="lin" valueType="num">
                                      <p:cBhvr>
                                        <p:cTn id="60" dur="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2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Technologies</a:t>
            </a:r>
            <a:r>
              <a:rPr lang="en-US" sz="4500" dirty="0" smtClean="0">
                <a:latin typeface="Times New Roman" pitchFamily="18" charset="0"/>
                <a:cs typeface="Times New Roman" pitchFamily="18" charset="0"/>
              </a:rPr>
              <a:t> </a:t>
            </a:r>
            <a:r>
              <a:rPr lang="en-US" sz="4500" b="1" dirty="0" smtClean="0">
                <a:latin typeface="Times New Roman" pitchFamily="18" charset="0"/>
                <a:cs typeface="Times New Roman" pitchFamily="18" charset="0"/>
              </a:rPr>
              <a:t>Used</a:t>
            </a:r>
            <a:r>
              <a:rPr lang="en-US" sz="4500" dirty="0" smtClean="0">
                <a:latin typeface="Times New Roman" pitchFamily="18" charset="0"/>
                <a:cs typeface="Times New Roman" pitchFamily="18" charset="0"/>
              </a:rPr>
              <a:t>:</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981200"/>
            <a:ext cx="7498080" cy="4267200"/>
          </a:xfrm>
        </p:spPr>
        <p:txBody>
          <a:bodyPr>
            <a:normAutofit/>
          </a:bodyPr>
          <a:lstStyle/>
          <a:p>
            <a:r>
              <a:rPr lang="en-US" sz="2500" b="1" dirty="0" smtClean="0">
                <a:latin typeface="Times New Roman" pitchFamily="18" charset="0"/>
                <a:cs typeface="Times New Roman" pitchFamily="18" charset="0"/>
              </a:rPr>
              <a:t>C# : </a:t>
            </a:r>
            <a:r>
              <a:rPr lang="en-US" sz="2000" dirty="0">
                <a:latin typeface="Times New Roman" pitchFamily="18" charset="0"/>
                <a:cs typeface="Times New Roman" pitchFamily="18" charset="0"/>
              </a:rPr>
              <a:t>C# is a multi-paradigm programming language encompassing strong typing, imperative, declarative, functional, generic, </a:t>
            </a:r>
            <a:r>
              <a:rPr lang="en-US" sz="2000" dirty="0" smtClean="0">
                <a:latin typeface="Times New Roman" pitchFamily="18" charset="0"/>
                <a:cs typeface="Times New Roman" pitchFamily="18" charset="0"/>
              </a:rPr>
              <a:t>object-oriented,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component-oriented programming </a:t>
            </a:r>
            <a:r>
              <a:rPr lang="en-US" sz="2000" dirty="0">
                <a:latin typeface="Times New Roman" pitchFamily="18" charset="0"/>
                <a:cs typeface="Times New Roman" pitchFamily="18" charset="0"/>
              </a:rPr>
              <a:t>disciplines. It was developed by Microsoft within its .NET initiative. C# is one of the programming languages designed for the Common Language Infrastructure</a:t>
            </a:r>
            <a:r>
              <a:rPr lang="en-US" sz="2000" dirty="0" smtClean="0">
                <a:latin typeface="Times New Roman" pitchFamily="18" charset="0"/>
                <a:cs typeface="Times New Roman" pitchFamily="18" charset="0"/>
              </a:rPr>
              <a:t>.</a:t>
            </a:r>
          </a:p>
          <a:p>
            <a:pPr marL="82296" indent="0">
              <a:buNone/>
            </a:pPr>
            <a:endParaRPr lang="en-US" sz="20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ASP.net : </a:t>
            </a:r>
            <a:r>
              <a:rPr lang="en-US" sz="2000" dirty="0" smtClean="0">
                <a:latin typeface="Times New Roman" pitchFamily="18" charset="0"/>
                <a:cs typeface="Times New Roman" pitchFamily="18" charset="0"/>
              </a:rPr>
              <a:t>ASP.net </a:t>
            </a:r>
            <a:r>
              <a:rPr lang="en-US" sz="2000" dirty="0">
                <a:latin typeface="Times New Roman" pitchFamily="18" charset="0"/>
                <a:cs typeface="Times New Roman" pitchFamily="18" charset="0"/>
              </a:rPr>
              <a:t>is a server-side Web application framework designed for Web development to produce dynamic Web pages. It was developed by Microsoft to allow programmers to build dynamic web sites, web applications and web </a:t>
            </a:r>
            <a:r>
              <a:rPr lang="en-US" sz="2000" dirty="0" smtClean="0">
                <a:latin typeface="Times New Roman" pitchFamily="18" charset="0"/>
                <a:cs typeface="Times New Roman" pitchFamily="18" charset="0"/>
              </a:rPr>
              <a:t>services.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75290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50"/>
                                        <p:tgtEl>
                                          <p:spTgt spid="3">
                                            <p:txEl>
                                              <p:pRg st="2" end="2"/>
                                            </p:txEl>
                                          </p:spTgt>
                                        </p:tgtEl>
                                      </p:cBhvr>
                                    </p:animEffect>
                                    <p:anim calcmode="lin" valueType="num">
                                      <p:cBhvr>
                                        <p:cTn id="20"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447800" y="914400"/>
            <a:ext cx="7498080" cy="4800600"/>
          </a:xfrm>
        </p:spPr>
        <p:txBody>
          <a:bodyPr>
            <a:normAutofit lnSpcReduction="10000"/>
          </a:bodyPr>
          <a:lstStyle/>
          <a:p>
            <a:r>
              <a:rPr lang="en-US" sz="2500" b="1" dirty="0">
                <a:latin typeface="Times New Roman" pitchFamily="18" charset="0"/>
                <a:cs typeface="Times New Roman" pitchFamily="18" charset="0"/>
              </a:rPr>
              <a:t>Microsoft SQL Server </a:t>
            </a:r>
            <a:r>
              <a:rPr lang="en-US" sz="25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Microsoft SQL Server is a relational database management system developed by Microsoft. As a database, it is a software product whose primary function is to store and retrieve data as requested by other software applications, be it those on the same computer or those running on another computer across a network (including the Internet). There are at least a dozen different editions of Microsoft SQL Server aimed at different audiences and for different workloads (ranging from small applications that store and retrieve data on the same computer, to millions of users and computers that access huge amounts of data from the Internet at the same time). Its primary query languages are T-SQL and ANSI SQL.</a:t>
            </a:r>
          </a:p>
          <a:p>
            <a:pPr marL="82296" indent="0">
              <a:buNone/>
            </a:pPr>
            <a:endParaRPr lang="en-US" sz="20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Also ,</a:t>
            </a:r>
            <a:r>
              <a:rPr lang="en-US" sz="2500" dirty="0">
                <a:latin typeface="Times New Roman" pitchFamily="18" charset="0"/>
                <a:cs typeface="Times New Roman" pitchFamily="18" charset="0"/>
              </a:rPr>
              <a:t>t</a:t>
            </a:r>
            <a:r>
              <a:rPr lang="en-US" sz="2500" dirty="0" smtClean="0">
                <a:latin typeface="Times New Roman" pitchFamily="18" charset="0"/>
                <a:cs typeface="Times New Roman" pitchFamily="18" charset="0"/>
              </a:rPr>
              <a:t>he </a:t>
            </a:r>
            <a:r>
              <a:rPr lang="en-US" sz="2500" dirty="0">
                <a:latin typeface="Times New Roman" pitchFamily="18" charset="0"/>
                <a:cs typeface="Times New Roman" pitchFamily="18" charset="0"/>
              </a:rPr>
              <a:t>project accommodates the use of </a:t>
            </a:r>
            <a:r>
              <a:rPr lang="en-US" sz="2500" dirty="0" smtClean="0">
                <a:latin typeface="Times New Roman" pitchFamily="18" charset="0"/>
                <a:cs typeface="Times New Roman" pitchFamily="18" charset="0"/>
              </a:rPr>
              <a:t> HTML, CSS. </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816574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anim calcmode="lin" valueType="num">
                                      <p:cBhvr>
                                        <p:cTn id="8"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250"/>
                                        <p:tgtEl>
                                          <p:spTgt spid="7">
                                            <p:txEl>
                                              <p:pRg st="2" end="2"/>
                                            </p:txEl>
                                          </p:spTgt>
                                        </p:tgtEl>
                                      </p:cBhvr>
                                    </p:animEffect>
                                    <p:anim calcmode="lin" valueType="num">
                                      <p:cBhvr>
                                        <p:cTn id="15" dur="2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2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Software Model Used:</a:t>
            </a:r>
            <a:endParaRPr lang="en-US" sz="45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435608" y="1524000"/>
            <a:ext cx="3669792" cy="5029200"/>
          </a:xfrm>
        </p:spPr>
        <p:txBody>
          <a:bodyPr>
            <a:noAutofit/>
          </a:bodyPr>
          <a:lstStyle/>
          <a:p>
            <a:r>
              <a:rPr lang="en-US" sz="1600" dirty="0" smtClean="0"/>
              <a:t>Spiral </a:t>
            </a:r>
            <a:r>
              <a:rPr lang="en-US" sz="1600" dirty="0"/>
              <a:t>model is a combination of both, iterative model and one of the SDLC model. </a:t>
            </a:r>
          </a:p>
          <a:p>
            <a:r>
              <a:rPr lang="en-US" sz="1600" dirty="0" smtClean="0"/>
              <a:t>It </a:t>
            </a:r>
            <a:r>
              <a:rPr lang="en-US" sz="1600" dirty="0"/>
              <a:t>can be seen as if you choose one SDLC model and combined it with cyclic process (iterative model). </a:t>
            </a:r>
          </a:p>
          <a:p>
            <a:r>
              <a:rPr lang="en-US" sz="1600" dirty="0" smtClean="0"/>
              <a:t>This </a:t>
            </a:r>
            <a:r>
              <a:rPr lang="en-US" sz="1600" dirty="0"/>
              <a:t>model considers risk, which often goes un-noticed by most other models. </a:t>
            </a:r>
          </a:p>
          <a:p>
            <a:r>
              <a:rPr lang="en-US" sz="1600" dirty="0" smtClean="0"/>
              <a:t>The </a:t>
            </a:r>
            <a:r>
              <a:rPr lang="en-US" sz="1600" dirty="0"/>
              <a:t>model starts with determining objectives and constraints of the software at the start of one iteration. </a:t>
            </a:r>
          </a:p>
          <a:p>
            <a:r>
              <a:rPr lang="en-US" sz="1600" dirty="0" smtClean="0"/>
              <a:t>Next </a:t>
            </a:r>
            <a:r>
              <a:rPr lang="en-US" sz="1600" dirty="0"/>
              <a:t>phase is of prototyping the software. This includes risk analysis. </a:t>
            </a:r>
          </a:p>
          <a:p>
            <a:r>
              <a:rPr lang="en-US" sz="1600" dirty="0" smtClean="0"/>
              <a:t>Then </a:t>
            </a:r>
            <a:r>
              <a:rPr lang="en-US" sz="1600" dirty="0"/>
              <a:t>one standard SDLC model is used to build the software. In the fourth phase of the plan of next iteration is prepared. </a:t>
            </a:r>
          </a:p>
          <a:p>
            <a:endParaRPr lang="en-US" sz="1600"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tretch>
            <a:fillRect/>
          </a:stretch>
        </p:blipFill>
        <p:spPr bwMode="auto">
          <a:xfrm>
            <a:off x="5276850" y="2010340"/>
            <a:ext cx="3657600" cy="36913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230534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anim calcmode="lin" valueType="num">
                                      <p:cBhvr>
                                        <p:cTn id="30"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anim calcmode="lin" valueType="num">
                                      <p:cBhvr>
                                        <p:cTn id="35"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25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250"/>
                                        <p:tgtEl>
                                          <p:spTgt spid="3">
                                            <p:txEl>
                                              <p:pRg st="5" end="5"/>
                                            </p:txEl>
                                          </p:spTgt>
                                        </p:tgtEl>
                                      </p:cBhvr>
                                    </p:animEffect>
                                    <p:anim calcmode="lin" valueType="num">
                                      <p:cBhvr>
                                        <p:cTn id="4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26"/>
                                        </p:tgtEl>
                                        <p:attrNameLst>
                                          <p:attrName>style.visibility</p:attrName>
                                        </p:attrNameLst>
                                      </p:cBhvr>
                                      <p:to>
                                        <p:strVal val="visible"/>
                                      </p:to>
                                    </p:set>
                                    <p:animEffect transition="in" filter="fade">
                                      <p:cBhvr>
                                        <p:cTn id="46" dur="250"/>
                                        <p:tgtEl>
                                          <p:spTgt spid="1026"/>
                                        </p:tgtEl>
                                      </p:cBhvr>
                                    </p:animEffect>
                                    <p:anim calcmode="lin" valueType="num">
                                      <p:cBhvr>
                                        <p:cTn id="47" dur="250" fill="hold"/>
                                        <p:tgtEl>
                                          <p:spTgt spid="1026"/>
                                        </p:tgtEl>
                                        <p:attrNameLst>
                                          <p:attrName>ppt_x</p:attrName>
                                        </p:attrNameLst>
                                      </p:cBhvr>
                                      <p:tavLst>
                                        <p:tav tm="0">
                                          <p:val>
                                            <p:strVal val="#ppt_x"/>
                                          </p:val>
                                        </p:tav>
                                        <p:tav tm="100000">
                                          <p:val>
                                            <p:strVal val="#ppt_x"/>
                                          </p:val>
                                        </p:tav>
                                      </p:tavLst>
                                    </p:anim>
                                    <p:anim calcmode="lin" valueType="num">
                                      <p:cBhvr>
                                        <p:cTn id="48" dur="25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6200"/>
            <a:ext cx="7498080" cy="1143000"/>
          </a:xfrm>
        </p:spPr>
        <p:txBody>
          <a:bodyPr>
            <a:normAutofit/>
          </a:bodyPr>
          <a:lstStyle/>
          <a:p>
            <a:r>
              <a:rPr lang="en-US" sz="4500" b="1" dirty="0" smtClean="0">
                <a:latin typeface="Times New Roman" pitchFamily="18" charset="0"/>
                <a:cs typeface="Times New Roman" pitchFamily="18" charset="0"/>
              </a:rPr>
              <a:t>Gantt Chart:</a:t>
            </a:r>
            <a:endParaRPr lang="en-US" sz="4500" b="1" dirty="0">
              <a:latin typeface="Times New Roman" pitchFamily="18" charset="0"/>
              <a:cs typeface="Times New Roman" pitchFamily="18" charset="0"/>
            </a:endParaRPr>
          </a:p>
        </p:txBody>
      </p:sp>
      <p:sp>
        <p:nvSpPr>
          <p:cNvPr id="5" name="Rectangle 4"/>
          <p:cNvSpPr/>
          <p:nvPr/>
        </p:nvSpPr>
        <p:spPr>
          <a:xfrm>
            <a:off x="1295400" y="1295400"/>
            <a:ext cx="7162800" cy="646331"/>
          </a:xfrm>
          <a:prstGeom prst="rect">
            <a:avLst/>
          </a:prstGeom>
        </p:spPr>
        <p:txBody>
          <a:bodyPr wrap="square">
            <a:spAutoFit/>
          </a:bodyPr>
          <a:lstStyle/>
          <a:p>
            <a:r>
              <a:rPr lang="en-US" dirty="0"/>
              <a:t>It is the Graphical Representation about the progress of the project. It displays the details about how much time is taken for any task.</a:t>
            </a:r>
          </a:p>
        </p:txBody>
      </p:sp>
      <p:sp>
        <p:nvSpPr>
          <p:cNvPr id="6" name="Content Placeholder 5"/>
          <p:cNvSpPr>
            <a:spLocks noGrp="1"/>
          </p:cNvSpPr>
          <p:nvPr>
            <p:ph sz="half" idx="1"/>
          </p:nvPr>
        </p:nvSpPr>
        <p:spPr/>
        <p:txBody>
          <a:bodyPr/>
          <a:lstStyle/>
          <a:p>
            <a:endParaRPr lang="en-GB" dirty="0"/>
          </a:p>
        </p:txBody>
      </p:sp>
      <p:pic>
        <p:nvPicPr>
          <p:cNvPr id="7" name="Picture 6"/>
          <p:cNvPicPr/>
          <p:nvPr/>
        </p:nvPicPr>
        <p:blipFill>
          <a:blip r:embed="rId2"/>
          <a:srcRect/>
          <a:stretch>
            <a:fillRect/>
          </a:stretch>
        </p:blipFill>
        <p:spPr bwMode="auto">
          <a:xfrm>
            <a:off x="1600200" y="2057400"/>
            <a:ext cx="6477000" cy="4343400"/>
          </a:xfrm>
          <a:prstGeom prst="rect">
            <a:avLst/>
          </a:prstGeom>
          <a:noFill/>
          <a:ln w="9525">
            <a:noFill/>
            <a:miter lim="800000"/>
            <a:headEnd/>
            <a:tailEnd/>
          </a:ln>
        </p:spPr>
      </p:pic>
    </p:spTree>
    <p:extLst>
      <p:ext uri="{BB962C8B-B14F-4D97-AF65-F5344CB8AC3E}">
        <p14:creationId xmlns:p14="http://schemas.microsoft.com/office/powerpoint/2010/main" xmlns="" val="1459036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anim calcmode="lin" valueType="num">
                                      <p:cBhvr>
                                        <p:cTn id="15" dur="250" fill="hold"/>
                                        <p:tgtEl>
                                          <p:spTgt spid="5"/>
                                        </p:tgtEl>
                                        <p:attrNameLst>
                                          <p:attrName>ppt_x</p:attrName>
                                        </p:attrNameLst>
                                      </p:cBhvr>
                                      <p:tavLst>
                                        <p:tav tm="0">
                                          <p:val>
                                            <p:strVal val="#ppt_x"/>
                                          </p:val>
                                        </p:tav>
                                        <p:tav tm="100000">
                                          <p:val>
                                            <p:strVal val="#ppt_x"/>
                                          </p:val>
                                        </p:tav>
                                      </p:tavLst>
                                    </p:anim>
                                    <p:anim calcmode="lin" valueType="num">
                                      <p:cBhvr>
                                        <p:cTn id="16"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989</TotalTime>
  <Words>1332</Words>
  <Application>Microsoft Office PowerPoint</Application>
  <PresentationFormat>On-screen Show (4:3)</PresentationFormat>
  <Paragraphs>179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Society Management System.</vt:lpstr>
      <vt:lpstr>Abstract:</vt:lpstr>
      <vt:lpstr>Existing System:</vt:lpstr>
      <vt:lpstr>Proposed System:</vt:lpstr>
      <vt:lpstr>Achievements:</vt:lpstr>
      <vt:lpstr>Technologies Used:</vt:lpstr>
      <vt:lpstr>Slide 7</vt:lpstr>
      <vt:lpstr>Software Model Used:</vt:lpstr>
      <vt:lpstr>Gantt Chart:</vt:lpstr>
      <vt:lpstr>Software and Hardware Requirements:</vt:lpstr>
      <vt:lpstr>ER diagram:</vt:lpstr>
      <vt:lpstr>Use Case Diagram:</vt:lpstr>
      <vt:lpstr>Slide 13</vt:lpstr>
      <vt:lpstr>Sequence Diagram:</vt:lpstr>
      <vt:lpstr>Data Set:</vt:lpstr>
      <vt:lpstr>Home Page Design:</vt:lpstr>
      <vt:lpstr>Testing:</vt:lpstr>
      <vt:lpstr>Slide 18</vt:lpstr>
      <vt:lpstr>Slide 19</vt:lpstr>
      <vt:lpstr>Limitations of Existing System:</vt:lpstr>
      <vt:lpstr>Future Scope:</vt:lpstr>
      <vt:lpstr>Conclusion:</vt:lpstr>
      <vt:lpstr>References:</vt:lpstr>
      <vt:lpstr>Other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Management System.</dc:title>
  <dc:creator>user</dc:creator>
  <cp:lastModifiedBy>Viral Chitaliya</cp:lastModifiedBy>
  <cp:revision>50</cp:revision>
  <dcterms:created xsi:type="dcterms:W3CDTF">2018-10-14T19:44:06Z</dcterms:created>
  <dcterms:modified xsi:type="dcterms:W3CDTF">2019-04-25T03:50:48Z</dcterms:modified>
</cp:coreProperties>
</file>