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74" r:id="rId3"/>
    <p:sldId id="270" r:id="rId4"/>
    <p:sldId id="275" r:id="rId5"/>
    <p:sldId id="276" r:id="rId6"/>
    <p:sldId id="277" r:id="rId7"/>
    <p:sldId id="278" r:id="rId8"/>
    <p:sldId id="258" r:id="rId9"/>
    <p:sldId id="259" r:id="rId10"/>
    <p:sldId id="271" r:id="rId11"/>
    <p:sldId id="260" r:id="rId12"/>
    <p:sldId id="261" r:id="rId13"/>
    <p:sldId id="279" r:id="rId14"/>
    <p:sldId id="280" r:id="rId15"/>
    <p:sldId id="281" r:id="rId16"/>
    <p:sldId id="282" r:id="rId17"/>
    <p:sldId id="262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F3BB853-0E77-4F93-8251-3E247EEF8C2E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CB1793-625C-431A-805C-B2E7F88925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853-0E77-4F93-8251-3E247EEF8C2E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1793-625C-431A-805C-B2E7F88925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853-0E77-4F93-8251-3E247EEF8C2E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1793-625C-431A-805C-B2E7F88925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853-0E77-4F93-8251-3E247EEF8C2E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1793-625C-431A-805C-B2E7F88925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853-0E77-4F93-8251-3E247EEF8C2E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1793-625C-431A-805C-B2E7F88925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853-0E77-4F93-8251-3E247EEF8C2E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1793-625C-431A-805C-B2E7F88925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3BB853-0E77-4F93-8251-3E247EEF8C2E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CB1793-625C-431A-805C-B2E7F88925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3BB853-0E77-4F93-8251-3E247EEF8C2E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FCB1793-625C-431A-805C-B2E7F88925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853-0E77-4F93-8251-3E247EEF8C2E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1793-625C-431A-805C-B2E7F88925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853-0E77-4F93-8251-3E247EEF8C2E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1793-625C-431A-805C-B2E7F88925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853-0E77-4F93-8251-3E247EEF8C2E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1793-625C-431A-805C-B2E7F88925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F3BB853-0E77-4F93-8251-3E247EEF8C2E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FCB1793-625C-431A-805C-B2E7F88925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929066"/>
            <a:ext cx="8458200" cy="1470025"/>
          </a:xfrm>
        </p:spPr>
        <p:txBody>
          <a:bodyPr/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  report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357826"/>
            <a:ext cx="5572164" cy="1752600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HEART DISEASE (UCI) DATASET</a:t>
            </a:r>
            <a:endParaRPr lang="en-US" dirty="0"/>
          </a:p>
        </p:txBody>
      </p:sp>
      <p:pic>
        <p:nvPicPr>
          <p:cNvPr id="5" name="Picture 4" descr="heart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08" y="381000"/>
            <a:ext cx="4714908" cy="31194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14356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B050"/>
                </a:solidFill>
              </a:rPr>
              <a:t>Heart Disease frequency for “FBS”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5429264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a frequency of patients with and without heart disease as per the fasting blood sugar.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f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827706"/>
            <a:ext cx="8215370" cy="3202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714356"/>
            <a:ext cx="835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B050"/>
                </a:solidFill>
              </a:rPr>
              <a:t>Heart Disease frequency for “cp”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5500702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a frequency of patients with and without heart disease as per the chest pain.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c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795189"/>
            <a:ext cx="7786742" cy="3267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428604"/>
            <a:ext cx="8429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B050"/>
                </a:solidFill>
              </a:rPr>
              <a:t>K-Nearest Neighbour (KNN) Classification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5715016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 applying the K-Nearest Neighbour classification, the accuracy is </a:t>
            </a:r>
            <a:r>
              <a:rPr lang="en-IN" b="1" dirty="0" smtClean="0"/>
              <a:t>88.52%</a:t>
            </a:r>
            <a:r>
              <a:rPr lang="en-I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k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571612"/>
            <a:ext cx="5929354" cy="378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428604"/>
            <a:ext cx="8429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B050"/>
                </a:solidFill>
              </a:rPr>
              <a:t>Support Vector Machine (SVM) Algorithm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5715016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 applying the Support Vector Machine algorithm, the accuracy is </a:t>
            </a:r>
            <a:r>
              <a:rPr lang="en-IN" b="1" dirty="0" smtClean="0"/>
              <a:t>86.89%</a:t>
            </a:r>
            <a:r>
              <a:rPr lang="en-I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v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000240"/>
            <a:ext cx="8215370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714356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B050"/>
                </a:solidFill>
              </a:rPr>
              <a:t>Naïve </a:t>
            </a:r>
            <a:r>
              <a:rPr lang="en-IN" sz="3200" b="1" dirty="0" err="1" smtClean="0">
                <a:solidFill>
                  <a:srgbClr val="00B050"/>
                </a:solidFill>
              </a:rPr>
              <a:t>Bayes</a:t>
            </a:r>
            <a:r>
              <a:rPr lang="en-IN" sz="3200" b="1" dirty="0" smtClean="0">
                <a:solidFill>
                  <a:srgbClr val="00B050"/>
                </a:solidFill>
              </a:rPr>
              <a:t> Algorithm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5429264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 applying the Naïve </a:t>
            </a:r>
            <a:r>
              <a:rPr lang="en-IN" dirty="0" err="1" smtClean="0"/>
              <a:t>Bayes</a:t>
            </a:r>
            <a:r>
              <a:rPr lang="en-IN" dirty="0" smtClean="0"/>
              <a:t> algorithm, the accuracy is </a:t>
            </a:r>
            <a:r>
              <a:rPr lang="en-IN" b="1" dirty="0" smtClean="0"/>
              <a:t>86.89%</a:t>
            </a:r>
            <a:r>
              <a:rPr lang="en-I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n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714488"/>
            <a:ext cx="8001056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571480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B050"/>
                </a:solidFill>
              </a:rPr>
              <a:t>Comparing Models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5000636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Comparing accuracy score of all three models applied namely, KNN, SVM and Naïve </a:t>
            </a:r>
            <a:r>
              <a:rPr lang="en-IN" dirty="0" err="1" smtClean="0"/>
              <a:t>Bayes</a:t>
            </a:r>
            <a:r>
              <a:rPr lang="en-I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comp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643050"/>
            <a:ext cx="8001056" cy="2501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571480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B050"/>
                </a:solidFill>
              </a:rPr>
              <a:t>Confusion Matrix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5000636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Confusion matrix for all three models applied namely, KNN, SVM and Naïve </a:t>
            </a:r>
            <a:r>
              <a:rPr lang="en-IN" dirty="0" err="1" smtClean="0"/>
              <a:t>Bayes</a:t>
            </a:r>
            <a:r>
              <a:rPr lang="en-I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c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714488"/>
            <a:ext cx="7929618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428604"/>
            <a:ext cx="828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This machine learning project has made me learn: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142985"/>
            <a:ext cx="821537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This project has helped me to apply various Machine Learning models and algorithms learnt for intermediate level.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 startAt="2"/>
            </a:pPr>
            <a:r>
              <a:rPr lang="en-IN" dirty="0" smtClean="0"/>
              <a:t>The accuracy score of K-Nearest Neighbour classification being the most, makes it the best model among the three models applied on the dataset.</a:t>
            </a:r>
          </a:p>
          <a:p>
            <a:pPr marL="342900" indent="-342900">
              <a:buAutoNum type="arabicPeriod" startAt="2"/>
            </a:pP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3.  The conclusions derived from distribution plots are as follows:</a:t>
            </a:r>
          </a:p>
          <a:p>
            <a:pPr marL="342900" indent="-342900">
              <a:buAutoNum type="alphaLcPeriod"/>
            </a:pPr>
            <a:r>
              <a:rPr lang="en-IN" dirty="0" smtClean="0"/>
              <a:t>The percentage of patients with heart disease are more  i.e. 54.46%</a:t>
            </a:r>
            <a:endParaRPr lang="en-US" dirty="0" smtClean="0"/>
          </a:p>
          <a:p>
            <a:pPr marL="342900" indent="-342900">
              <a:buAutoNum type="alphaLcPeriod"/>
            </a:pPr>
            <a:r>
              <a:rPr lang="en-IN" dirty="0" smtClean="0"/>
              <a:t>The percentage of patients without heart disease are more  i.e. 45.54%</a:t>
            </a:r>
          </a:p>
          <a:p>
            <a:pPr marL="342900" indent="-342900">
              <a:buAutoNum type="alphaLcPeriod"/>
            </a:pPr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/>
            <a:r>
              <a:rPr lang="en-IN" dirty="0" smtClean="0"/>
              <a:t>4. The ‘Age’ with the most heart disease patient records is 54.</a:t>
            </a:r>
          </a:p>
          <a:p>
            <a:pPr marL="342900" indent="-342900"/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/>
            <a:r>
              <a:rPr lang="en-IN" dirty="0" smtClean="0"/>
              <a:t>5. The Male patients are more exposed to heart diseases than females.</a:t>
            </a:r>
          </a:p>
          <a:p>
            <a:pPr marL="342900" indent="-342900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429264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B050"/>
                </a:solidFill>
              </a:rPr>
              <a:t>      Thank You and Have a Good Day !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thankyo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1000108"/>
            <a:ext cx="5786478" cy="38576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4838" cy="9906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B050"/>
                </a:solidFill>
                <a:latin typeface="Arial Rounded MT Bold" pitchFamily="34" charset="0"/>
              </a:rPr>
              <a:t>Key Points of Classification Problem</a:t>
            </a:r>
            <a:br>
              <a:rPr lang="en-IN" b="1" dirty="0" smtClean="0">
                <a:solidFill>
                  <a:srgbClr val="00B050"/>
                </a:solidFill>
                <a:latin typeface="Arial Rounded MT Bold" pitchFamily="34" charset="0"/>
              </a:rPr>
            </a:br>
            <a:endParaRPr lang="en-US" b="1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325112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cs typeface="Arial" pitchFamily="34" charset="0"/>
              </a:rPr>
              <a:t>Heart Disease dataset has been taken to classify </a:t>
            </a:r>
            <a:r>
              <a:rPr lang="en-IN" dirty="0" smtClean="0">
                <a:cs typeface="Arial" pitchFamily="34" charset="0"/>
              </a:rPr>
              <a:t> persons with and without heart disease.</a:t>
            </a:r>
            <a:endParaRPr lang="en-IN" dirty="0" smtClean="0">
              <a:cs typeface="Arial" pitchFamily="34" charset="0"/>
            </a:endParaRPr>
          </a:p>
          <a:p>
            <a:pPr algn="just"/>
            <a:endParaRPr lang="en-IN" dirty="0" smtClean="0">
              <a:cs typeface="Arial" pitchFamily="34" charset="0"/>
            </a:endParaRPr>
          </a:p>
          <a:p>
            <a:pPr algn="just"/>
            <a:r>
              <a:rPr lang="en-IN" dirty="0" smtClean="0">
                <a:cs typeface="Arial" pitchFamily="34" charset="0"/>
              </a:rPr>
              <a:t>All features of the dataset has been considered for the classification.</a:t>
            </a:r>
          </a:p>
          <a:p>
            <a:pPr algn="just"/>
            <a:endParaRPr lang="en-IN" dirty="0" smtClean="0">
              <a:cs typeface="Arial" pitchFamily="34" charset="0"/>
            </a:endParaRPr>
          </a:p>
          <a:p>
            <a:pPr algn="just"/>
            <a:r>
              <a:rPr lang="en-IN" dirty="0" smtClean="0">
                <a:cs typeface="Arial" pitchFamily="34" charset="0"/>
              </a:rPr>
              <a:t>Various machine learning algorithms have been applied for the task.</a:t>
            </a:r>
          </a:p>
          <a:p>
            <a:pPr algn="just"/>
            <a:endParaRPr lang="en-IN" dirty="0" smtClean="0">
              <a:cs typeface="Arial" pitchFamily="34" charset="0"/>
            </a:endParaRPr>
          </a:p>
          <a:p>
            <a:pPr algn="just"/>
            <a:endParaRPr lang="en-IN" dirty="0" smtClean="0">
              <a:cs typeface="Arial" pitchFamily="34" charset="0"/>
            </a:endParaRPr>
          </a:p>
          <a:p>
            <a:pPr algn="just"/>
            <a:endParaRPr lang="en-US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1066800"/>
          </a:xfrm>
        </p:spPr>
        <p:txBody>
          <a:bodyPr/>
          <a:lstStyle/>
          <a:p>
            <a:r>
              <a:rPr lang="en-IN" b="1" dirty="0" smtClean="0">
                <a:solidFill>
                  <a:srgbClr val="00B050"/>
                </a:solidFill>
              </a:rPr>
              <a:t>Heart Disease Dataset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5286388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cs typeface="Arial" pitchFamily="34" charset="0"/>
              </a:rPr>
              <a:t>The dataset consists of 14 columns and rest statistics have been explained in the python notebook.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9" name="Content Placeholder 8" descr="HeartDisea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5" y="2143116"/>
            <a:ext cx="8143932" cy="25717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1066800"/>
          </a:xfrm>
        </p:spPr>
        <p:txBody>
          <a:bodyPr/>
          <a:lstStyle/>
          <a:p>
            <a:r>
              <a:rPr lang="en-IN" b="1" dirty="0" smtClean="0">
                <a:solidFill>
                  <a:srgbClr val="00B050"/>
                </a:solidFill>
              </a:rPr>
              <a:t>Target Distribution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166" y="5857892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cs typeface="Arial" pitchFamily="34" charset="0"/>
              </a:rPr>
              <a:t>This is a bar plot representation of the distribution of “Target” data.</a:t>
            </a:r>
            <a:endParaRPr lang="en-US" dirty="0"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00034" y="1571612"/>
            <a:ext cx="500066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target_value_coun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56" y="2071678"/>
            <a:ext cx="5715040" cy="35420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066800"/>
          </a:xfrm>
        </p:spPr>
        <p:txBody>
          <a:bodyPr/>
          <a:lstStyle/>
          <a:p>
            <a:r>
              <a:rPr lang="en-IN" b="1" dirty="0" smtClean="0">
                <a:solidFill>
                  <a:srgbClr val="00B050"/>
                </a:solidFill>
              </a:rPr>
              <a:t>Representing distribution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5918" y="5929330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cs typeface="Arial" pitchFamily="34" charset="0"/>
              </a:rPr>
              <a:t>This is distribution of the 1(male) and 0(female) data.</a:t>
            </a:r>
            <a:endParaRPr lang="en-US" dirty="0"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00034" y="1571612"/>
            <a:ext cx="500066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malefema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1857364"/>
            <a:ext cx="5453378" cy="36451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Heart Disease frequency for “Age”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5643578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cs typeface="Arial" pitchFamily="34" charset="0"/>
              </a:rPr>
              <a:t>This is a distribution of  patients with and without heart disease as per their “Age”.</a:t>
            </a:r>
            <a:endParaRPr lang="en-US" dirty="0"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00034" y="1571612"/>
            <a:ext cx="500066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000240"/>
            <a:ext cx="8229600" cy="32861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Heart Disease frequency for “Sex”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5715016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This is a distribution of  patients with and without heart disease as per their “Sex”.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0034" y="1571612"/>
            <a:ext cx="500066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hdmf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785926"/>
            <a:ext cx="8229600" cy="34274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Age vs. Maximum heart rate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4325112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4" name="Picture 3" descr="sca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1928802"/>
            <a:ext cx="6286544" cy="35151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4348" y="5572140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a distribution of patients with and without heart disease as per their Age vs. Maximum </a:t>
            </a:r>
            <a:r>
              <a:rPr lang="en-IN" dirty="0" smtClean="0"/>
              <a:t>heart </a:t>
            </a:r>
            <a:r>
              <a:rPr lang="en-IN" dirty="0" smtClean="0"/>
              <a:t>rate records.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714356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B050"/>
                </a:solidFill>
              </a:rPr>
              <a:t>Heart Disease frequency for “Slope”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8" name="Picture 7" descr="sl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752600"/>
            <a:ext cx="7715304" cy="33527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7224" y="5500702"/>
            <a:ext cx="7286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This </a:t>
            </a:r>
            <a:r>
              <a:rPr lang="en-IN" smtClean="0"/>
              <a:t>is </a:t>
            </a:r>
            <a:r>
              <a:rPr lang="en-IN" dirty="0" smtClean="0"/>
              <a:t>frequency of patients with and without heart disease as per the slope of the peak exercise ST segment.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1424</TotalTime>
  <Words>476</Words>
  <Application>Microsoft Office PowerPoint</Application>
  <PresentationFormat>On-screen Show (4:3)</PresentationFormat>
  <Paragraphs>55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MACHINE LEARNING  report</vt:lpstr>
      <vt:lpstr>Key Points of Classification Problem </vt:lpstr>
      <vt:lpstr>Heart Disease Dataset</vt:lpstr>
      <vt:lpstr>Target Distribution</vt:lpstr>
      <vt:lpstr>Representing distribution</vt:lpstr>
      <vt:lpstr>Heart Disease frequency for “Age”</vt:lpstr>
      <vt:lpstr>Heart Disease frequency for “Sex”</vt:lpstr>
      <vt:lpstr>Age vs. Maximum heart rate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report</dc:title>
  <dc:creator>Bhakti Prabhakar</dc:creator>
  <cp:lastModifiedBy>Bhakti Prabhakar</cp:lastModifiedBy>
  <cp:revision>206</cp:revision>
  <dcterms:created xsi:type="dcterms:W3CDTF">2019-08-31T05:33:01Z</dcterms:created>
  <dcterms:modified xsi:type="dcterms:W3CDTF">2020-03-02T16:26:22Z</dcterms:modified>
</cp:coreProperties>
</file>