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70" r:id="rId6"/>
    <p:sldId id="259" r:id="rId7"/>
    <p:sldId id="260" r:id="rId8"/>
    <p:sldId id="263" r:id="rId9"/>
    <p:sldId id="264" r:id="rId10"/>
    <p:sldId id="271" r:id="rId11"/>
    <p:sldId id="261" r:id="rId12"/>
    <p:sldId id="274" r:id="rId13"/>
    <p:sldId id="275" r:id="rId14"/>
    <p:sldId id="262" r:id="rId15"/>
    <p:sldId id="272" r:id="rId16"/>
    <p:sldId id="26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88" d="100"/>
          <a:sy n="88" d="100"/>
        </p:scale>
        <p:origin x="46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10/20/2017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10/20/2017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c25427n@pac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doodle.com/execute-fortran-onlin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cc.gnu.org/fortran/" TargetMode="External"/><Relationship Id="rId2" Type="http://schemas.openxmlformats.org/officeDocument/2006/relationships/hyperlink" Target="https://email.pace.edu/owa/redir.aspx?REF=FAhSY3rHyVEmFc-6ozc20l06PocK5_4fj3fg4kj2nc_jsMWaUQjVCAFodHRwOi8vZ3JvdXBzLmVuZ2luLnVtZC51bWljaC5lZHUvQ0lTL2NvdXJzZS5kZXMvY2lzNDAwL2ZvcnRyYW4vZm9ydHJhbi5odG1s" TargetMode="External"/><Relationship Id="rId1" Type="http://schemas.openxmlformats.org/officeDocument/2006/relationships/slideLayout" Target="../slideLayouts/slideLayout2.xml"/><Relationship Id="rId6" Type="http://schemas.openxmlformats.org/officeDocument/2006/relationships/hyperlink" Target="https://email.pace.edu/owa/redir.aspx?REF=kx6fexqGeHarMa2R2C9umm65bxF-ZtkX4fDWcu_kAFDjsMWaUQjVCAFodHRwOi8vaWVlZXhwbG9yZS5pZWVlLm9yZy9kb2N1bWVudC83MjgyMzIv" TargetMode="External"/><Relationship Id="rId5" Type="http://schemas.openxmlformats.org/officeDocument/2006/relationships/hyperlink" Target="http://ieeexplore.ieee.org/document/538600/?reload=true" TargetMode="External"/><Relationship Id="rId4" Type="http://schemas.openxmlformats.org/officeDocument/2006/relationships/hyperlink" Target="https://www.obliquity.com/computer/fortran/histor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Fortran</a:t>
            </a:r>
            <a:endParaRPr lang="en-US" dirty="0"/>
          </a:p>
        </p:txBody>
      </p:sp>
      <p:sp>
        <p:nvSpPr>
          <p:cNvPr id="3" name="Subtitle 2"/>
          <p:cNvSpPr>
            <a:spLocks noGrp="1"/>
          </p:cNvSpPr>
          <p:nvPr>
            <p:ph type="subTitle" idx="1"/>
          </p:nvPr>
        </p:nvSpPr>
        <p:spPr/>
        <p:txBody>
          <a:bodyPr>
            <a:normAutofit lnSpcReduction="10000"/>
          </a:bodyPr>
          <a:lstStyle/>
          <a:p>
            <a:r>
              <a:rPr lang="en-US" dirty="0" smtClean="0"/>
              <a:t>CS361</a:t>
            </a:r>
          </a:p>
          <a:p>
            <a:r>
              <a:rPr lang="en-US" dirty="0" smtClean="0"/>
              <a:t>Jeffrey Cruz – </a:t>
            </a:r>
            <a:r>
              <a:rPr lang="en-US" dirty="0" smtClean="0">
                <a:hlinkClick r:id="rId2"/>
              </a:rPr>
              <a:t>jc25427n@pace.edu</a:t>
            </a:r>
            <a:endParaRPr lang="en-US" dirty="0" smtClean="0"/>
          </a:p>
          <a:p>
            <a:r>
              <a:rPr lang="en-US" dirty="0" smtClean="0"/>
              <a:t>Matt </a:t>
            </a:r>
            <a:r>
              <a:rPr lang="en-US" dirty="0" err="1" smtClean="0"/>
              <a:t>Sokolovsky</a:t>
            </a:r>
            <a:r>
              <a:rPr lang="en-US" dirty="0" smtClean="0"/>
              <a:t> – ms98862n@pace.edu</a:t>
            </a:r>
            <a:endParaRPr lang="en-US" dirty="0"/>
          </a:p>
        </p:txBody>
      </p:sp>
    </p:spTree>
    <p:extLst>
      <p:ext uri="{BB962C8B-B14F-4D97-AF65-F5344CB8AC3E}">
        <p14:creationId xmlns:p14="http://schemas.microsoft.com/office/powerpoint/2010/main" val="3008390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IDE: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www.jdoodle.com/execute-fortran-online</a:t>
            </a:r>
            <a:r>
              <a:rPr lang="en-US" dirty="0" smtClean="0"/>
              <a:t> (supports GNU Fortran) (Turn on interactive mode)</a:t>
            </a:r>
          </a:p>
          <a:p>
            <a:endParaRPr lang="en-US" dirty="0"/>
          </a:p>
          <a:p>
            <a:r>
              <a:rPr lang="en-US" dirty="0" smtClean="0">
                <a:effectLst/>
              </a:rPr>
              <a:t>The </a:t>
            </a:r>
            <a:r>
              <a:rPr lang="en-US" dirty="0">
                <a:effectLst/>
              </a:rPr>
              <a:t>GNU Fortran compiler supports the Fortran 77, 90 and 95 standards completely, parts of the Fortran 2003 and Fortran 2008 standards, and several vendor </a:t>
            </a:r>
            <a:r>
              <a:rPr lang="en-US" dirty="0" smtClean="0">
                <a:effectLst/>
              </a:rPr>
              <a:t>extensions</a:t>
            </a:r>
            <a:endParaRPr lang="en-US" dirty="0"/>
          </a:p>
        </p:txBody>
      </p:sp>
    </p:spTree>
    <p:extLst>
      <p:ext uri="{BB962C8B-B14F-4D97-AF65-F5344CB8AC3E}">
        <p14:creationId xmlns:p14="http://schemas.microsoft.com/office/powerpoint/2010/main" val="3748821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 Hello World</a:t>
            </a:r>
            <a:endParaRPr lang="en-US" dirty="0"/>
          </a:p>
        </p:txBody>
      </p:sp>
      <p:pic>
        <p:nvPicPr>
          <p:cNvPr id="5" name="Content Placeholder 4"/>
          <p:cNvPicPr>
            <a:picLocks noGrp="1" noChangeAspect="1"/>
          </p:cNvPicPr>
          <p:nvPr>
            <p:ph idx="1"/>
          </p:nvPr>
        </p:nvPicPr>
        <p:blipFill>
          <a:blip r:embed="rId2"/>
          <a:stretch>
            <a:fillRect/>
          </a:stretch>
        </p:blipFill>
        <p:spPr>
          <a:xfrm>
            <a:off x="953351" y="2427533"/>
            <a:ext cx="9067800" cy="790575"/>
          </a:xfrm>
          <a:prstGeom prst="rect">
            <a:avLst/>
          </a:prstGeom>
        </p:spPr>
      </p:pic>
      <p:pic>
        <p:nvPicPr>
          <p:cNvPr id="6" name="Picture 5"/>
          <p:cNvPicPr>
            <a:picLocks noChangeAspect="1"/>
          </p:cNvPicPr>
          <p:nvPr/>
        </p:nvPicPr>
        <p:blipFill>
          <a:blip r:embed="rId3"/>
          <a:stretch>
            <a:fillRect/>
          </a:stretch>
        </p:blipFill>
        <p:spPr>
          <a:xfrm>
            <a:off x="877151" y="3520962"/>
            <a:ext cx="9144000" cy="581025"/>
          </a:xfrm>
          <a:prstGeom prst="rect">
            <a:avLst/>
          </a:prstGeom>
        </p:spPr>
      </p:pic>
      <p:sp>
        <p:nvSpPr>
          <p:cNvPr id="4" name="TextBox 3"/>
          <p:cNvSpPr txBox="1"/>
          <p:nvPr/>
        </p:nvSpPr>
        <p:spPr>
          <a:xfrm>
            <a:off x="877151" y="2058201"/>
            <a:ext cx="4128053" cy="369332"/>
          </a:xfrm>
          <a:prstGeom prst="rect">
            <a:avLst/>
          </a:prstGeom>
          <a:noFill/>
        </p:spPr>
        <p:txBody>
          <a:bodyPr wrap="none" rtlCol="0">
            <a:spAutoFit/>
          </a:bodyPr>
          <a:lstStyle/>
          <a:p>
            <a:r>
              <a:rPr lang="en-US" dirty="0" smtClean="0"/>
              <a:t>Notice the capitalization of key words</a:t>
            </a:r>
            <a:endParaRPr lang="en-US" dirty="0"/>
          </a:p>
        </p:txBody>
      </p:sp>
    </p:spTree>
    <p:extLst>
      <p:ext uri="{BB962C8B-B14F-4D97-AF65-F5344CB8AC3E}">
        <p14:creationId xmlns:p14="http://schemas.microsoft.com/office/powerpoint/2010/main" val="2252875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 Array Operation</a:t>
            </a:r>
            <a:endParaRPr lang="en-US" dirty="0"/>
          </a:p>
        </p:txBody>
      </p:sp>
      <p:sp>
        <p:nvSpPr>
          <p:cNvPr id="3" name="Content Placeholder 2"/>
          <p:cNvSpPr>
            <a:spLocks noGrp="1"/>
          </p:cNvSpPr>
          <p:nvPr>
            <p:ph idx="1"/>
          </p:nvPr>
        </p:nvSpPr>
        <p:spPr>
          <a:xfrm>
            <a:off x="287584" y="2110450"/>
            <a:ext cx="9613861" cy="3599316"/>
          </a:xfrm>
        </p:spPr>
        <p:txBody>
          <a:bodyPr/>
          <a:lstStyle/>
          <a:p>
            <a:r>
              <a:rPr lang="en-US" dirty="0" smtClean="0"/>
              <a:t>Fortran 90 was one of the first programming languages to have direct operations between arrays (A result of adding operator overloading)</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79640" y="3241720"/>
            <a:ext cx="9429750" cy="3086100"/>
          </a:xfrm>
          <a:prstGeom prst="rect">
            <a:avLst/>
          </a:prstGeom>
        </p:spPr>
      </p:pic>
      <p:pic>
        <p:nvPicPr>
          <p:cNvPr id="5" name="Picture 4"/>
          <p:cNvPicPr>
            <a:picLocks noChangeAspect="1"/>
          </p:cNvPicPr>
          <p:nvPr/>
        </p:nvPicPr>
        <p:blipFill>
          <a:blip r:embed="rId3"/>
          <a:stretch>
            <a:fillRect/>
          </a:stretch>
        </p:blipFill>
        <p:spPr>
          <a:xfrm>
            <a:off x="379640" y="5794420"/>
            <a:ext cx="9134475" cy="1066800"/>
          </a:xfrm>
          <a:prstGeom prst="rect">
            <a:avLst/>
          </a:prstGeom>
        </p:spPr>
      </p:pic>
    </p:spTree>
    <p:extLst>
      <p:ext uri="{BB962C8B-B14F-4D97-AF65-F5344CB8AC3E}">
        <p14:creationId xmlns:p14="http://schemas.microsoft.com/office/powerpoint/2010/main" val="2677002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 Array Operation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0321" y="2336873"/>
            <a:ext cx="9496425" cy="2752725"/>
          </a:xfrm>
          <a:prstGeom prst="rect">
            <a:avLst/>
          </a:prstGeom>
        </p:spPr>
      </p:pic>
      <p:pic>
        <p:nvPicPr>
          <p:cNvPr id="5" name="Picture 4"/>
          <p:cNvPicPr>
            <a:picLocks noChangeAspect="1"/>
          </p:cNvPicPr>
          <p:nvPr/>
        </p:nvPicPr>
        <p:blipFill>
          <a:blip r:embed="rId3"/>
          <a:stretch>
            <a:fillRect/>
          </a:stretch>
        </p:blipFill>
        <p:spPr>
          <a:xfrm>
            <a:off x="680321" y="5089598"/>
            <a:ext cx="9134475" cy="1066800"/>
          </a:xfrm>
          <a:prstGeom prst="rect">
            <a:avLst/>
          </a:prstGeom>
        </p:spPr>
      </p:pic>
    </p:spTree>
    <p:extLst>
      <p:ext uri="{BB962C8B-B14F-4D97-AF65-F5344CB8AC3E}">
        <p14:creationId xmlns:p14="http://schemas.microsoft.com/office/powerpoint/2010/main" val="3463464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in Fortran</a:t>
            </a:r>
            <a:endParaRPr lang="en-US" dirty="0"/>
          </a:p>
        </p:txBody>
      </p:sp>
      <p:pic>
        <p:nvPicPr>
          <p:cNvPr id="4" name="Content Placeholder 3"/>
          <p:cNvPicPr>
            <a:picLocks noGrp="1" noChangeAspect="1"/>
          </p:cNvPicPr>
          <p:nvPr>
            <p:ph idx="1"/>
          </p:nvPr>
        </p:nvPicPr>
        <p:blipFill>
          <a:blip r:embed="rId2"/>
          <a:stretch>
            <a:fillRect/>
          </a:stretch>
        </p:blipFill>
        <p:spPr>
          <a:xfrm>
            <a:off x="680321" y="2403893"/>
            <a:ext cx="7467600" cy="2533650"/>
          </a:xfrm>
          <a:prstGeom prst="rect">
            <a:avLst/>
          </a:prstGeom>
        </p:spPr>
      </p:pic>
      <p:pic>
        <p:nvPicPr>
          <p:cNvPr id="5" name="Picture 4"/>
          <p:cNvPicPr>
            <a:picLocks noChangeAspect="1"/>
          </p:cNvPicPr>
          <p:nvPr/>
        </p:nvPicPr>
        <p:blipFill>
          <a:blip r:embed="rId3"/>
          <a:stretch>
            <a:fillRect/>
          </a:stretch>
        </p:blipFill>
        <p:spPr>
          <a:xfrm>
            <a:off x="680321" y="4937543"/>
            <a:ext cx="5391150" cy="1304925"/>
          </a:xfrm>
          <a:prstGeom prst="rect">
            <a:avLst/>
          </a:prstGeom>
        </p:spPr>
      </p:pic>
      <p:sp>
        <p:nvSpPr>
          <p:cNvPr id="7" name="TextBox 6"/>
          <p:cNvSpPr txBox="1"/>
          <p:nvPr/>
        </p:nvSpPr>
        <p:spPr>
          <a:xfrm>
            <a:off x="617526" y="2034561"/>
            <a:ext cx="9649565" cy="369332"/>
          </a:xfrm>
          <a:prstGeom prst="rect">
            <a:avLst/>
          </a:prstGeom>
          <a:noFill/>
        </p:spPr>
        <p:txBody>
          <a:bodyPr wrap="none" rtlCol="0">
            <a:spAutoFit/>
          </a:bodyPr>
          <a:lstStyle/>
          <a:p>
            <a:r>
              <a:rPr lang="en-US" dirty="0" smtClean="0"/>
              <a:t>Key word capitalization isn’t important, all caps would of also worked (Freedom in writing).</a:t>
            </a:r>
            <a:endParaRPr lang="en-US" dirty="0"/>
          </a:p>
        </p:txBody>
      </p:sp>
      <p:sp>
        <p:nvSpPr>
          <p:cNvPr id="8" name="TextBox 7"/>
          <p:cNvSpPr txBox="1"/>
          <p:nvPr/>
        </p:nvSpPr>
        <p:spPr>
          <a:xfrm>
            <a:off x="8395063" y="4545874"/>
            <a:ext cx="3815468" cy="2031325"/>
          </a:xfrm>
          <a:prstGeom prst="rect">
            <a:avLst/>
          </a:prstGeom>
          <a:noFill/>
        </p:spPr>
        <p:txBody>
          <a:bodyPr wrap="none" rtlCol="0">
            <a:spAutoFit/>
          </a:bodyPr>
          <a:lstStyle/>
          <a:p>
            <a:r>
              <a:rPr lang="en-US" dirty="0" smtClean="0"/>
              <a:t>Notice how the expressions</a:t>
            </a:r>
          </a:p>
          <a:p>
            <a:r>
              <a:rPr lang="en-US" dirty="0" smtClean="0"/>
              <a:t>Look like how humans would write</a:t>
            </a:r>
          </a:p>
          <a:p>
            <a:r>
              <a:rPr lang="en-US" dirty="0" smtClean="0"/>
              <a:t>Math. This is the “Human-like” </a:t>
            </a:r>
          </a:p>
          <a:p>
            <a:r>
              <a:rPr lang="en-US" dirty="0" smtClean="0"/>
              <a:t>Quality that was mentioned earlier</a:t>
            </a:r>
          </a:p>
          <a:p>
            <a:endParaRPr lang="en-US" dirty="0"/>
          </a:p>
          <a:p>
            <a:r>
              <a:rPr lang="en-US" dirty="0" smtClean="0"/>
              <a:t>Compare it with something like </a:t>
            </a:r>
          </a:p>
          <a:p>
            <a:r>
              <a:rPr lang="en-US" dirty="0" smtClean="0"/>
              <a:t>Lisp….   -&gt;</a:t>
            </a:r>
            <a:endParaRPr lang="en-US" dirty="0"/>
          </a:p>
        </p:txBody>
      </p:sp>
    </p:spTree>
    <p:extLst>
      <p:ext uri="{BB962C8B-B14F-4D97-AF65-F5344CB8AC3E}">
        <p14:creationId xmlns:p14="http://schemas.microsoft.com/office/powerpoint/2010/main" val="2809973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in Lisp</a:t>
            </a:r>
            <a:endParaRPr lang="en-US" dirty="0"/>
          </a:p>
        </p:txBody>
      </p:sp>
      <p:pic>
        <p:nvPicPr>
          <p:cNvPr id="4" name="Content Placeholder 3"/>
          <p:cNvPicPr>
            <a:picLocks noGrp="1" noChangeAspect="1"/>
          </p:cNvPicPr>
          <p:nvPr>
            <p:ph idx="1"/>
          </p:nvPr>
        </p:nvPicPr>
        <p:blipFill>
          <a:blip r:embed="rId2"/>
          <a:stretch>
            <a:fillRect/>
          </a:stretch>
        </p:blipFill>
        <p:spPr>
          <a:xfrm>
            <a:off x="0" y="1924595"/>
            <a:ext cx="12192000" cy="4933406"/>
          </a:xfrm>
          <a:prstGeom prst="rect">
            <a:avLst/>
          </a:prstGeom>
        </p:spPr>
      </p:pic>
    </p:spTree>
    <p:extLst>
      <p:ext uri="{BB962C8B-B14F-4D97-AF65-F5344CB8AC3E}">
        <p14:creationId xmlns:p14="http://schemas.microsoft.com/office/powerpoint/2010/main" val="1577178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effectLst/>
                <a:hlinkClick r:id="rId2"/>
              </a:rPr>
              <a:t>http://groups.engin.umd.umich.edu/CIS/course.des/cis400/fortran/fortran.html</a:t>
            </a:r>
            <a:r>
              <a:rPr lang="en-US" dirty="0"/>
              <a:t/>
            </a:r>
            <a:br>
              <a:rPr lang="en-US" dirty="0"/>
            </a:br>
            <a:endParaRPr lang="en-US" dirty="0" smtClean="0"/>
          </a:p>
          <a:p>
            <a:pPr marL="457200" indent="-457200">
              <a:buFont typeface="+mj-lt"/>
              <a:buAutoNum type="arabicPeriod"/>
            </a:pPr>
            <a:r>
              <a:rPr lang="en-US" dirty="0" smtClean="0">
                <a:effectLst/>
                <a:hlinkClick r:id="rId3"/>
              </a:rPr>
              <a:t>https</a:t>
            </a:r>
            <a:r>
              <a:rPr lang="en-US" dirty="0">
                <a:effectLst/>
                <a:hlinkClick r:id="rId3"/>
              </a:rPr>
              <a:t>://gcc.gnu.org/fortran/</a:t>
            </a:r>
            <a:r>
              <a:rPr lang="en-US" dirty="0"/>
              <a:t/>
            </a:r>
            <a:br>
              <a:rPr lang="en-US" dirty="0"/>
            </a:br>
            <a:endParaRPr lang="en-US" dirty="0" smtClean="0"/>
          </a:p>
          <a:p>
            <a:pPr marL="457200" indent="-457200">
              <a:buFont typeface="+mj-lt"/>
              <a:buAutoNum type="arabicPeriod"/>
            </a:pPr>
            <a:r>
              <a:rPr lang="en-US" dirty="0" smtClean="0">
                <a:effectLst/>
                <a:hlinkClick r:id="rId4"/>
              </a:rPr>
              <a:t>https</a:t>
            </a:r>
            <a:r>
              <a:rPr lang="en-US" dirty="0">
                <a:effectLst/>
                <a:hlinkClick r:id="rId4"/>
              </a:rPr>
              <a:t>://www.obliquity.com/computer/fortran/history.html</a:t>
            </a:r>
            <a:r>
              <a:rPr lang="en-US" dirty="0"/>
              <a:t/>
            </a:r>
            <a:br>
              <a:rPr lang="en-US" dirty="0"/>
            </a:br>
            <a:endParaRPr lang="en-US" dirty="0" smtClean="0"/>
          </a:p>
          <a:p>
            <a:pPr marL="457200" indent="-457200">
              <a:buFont typeface="+mj-lt"/>
              <a:buAutoNum type="arabicPeriod"/>
            </a:pPr>
            <a:r>
              <a:rPr lang="en-US" dirty="0" smtClean="0">
                <a:effectLst/>
                <a:hlinkClick r:id="rId5"/>
              </a:rPr>
              <a:t>http</a:t>
            </a:r>
            <a:r>
              <a:rPr lang="en-US" dirty="0">
                <a:effectLst/>
                <a:hlinkClick r:id="rId5"/>
              </a:rPr>
              <a:t>://ieeexplore.ieee.org/document/538600/?reload=true</a:t>
            </a:r>
            <a:r>
              <a:rPr lang="en-US" dirty="0"/>
              <a:t/>
            </a:r>
            <a:br>
              <a:rPr lang="en-US" dirty="0"/>
            </a:br>
            <a:endParaRPr lang="en-US" dirty="0" smtClean="0"/>
          </a:p>
          <a:p>
            <a:pPr marL="457200" indent="-457200">
              <a:buFont typeface="+mj-lt"/>
              <a:buAutoNum type="arabicPeriod"/>
            </a:pPr>
            <a:r>
              <a:rPr lang="en-US" dirty="0" smtClean="0">
                <a:effectLst/>
                <a:hlinkClick r:id="rId6"/>
              </a:rPr>
              <a:t>http</a:t>
            </a:r>
            <a:r>
              <a:rPr lang="en-US" dirty="0">
                <a:effectLst/>
                <a:hlinkClick r:id="rId6"/>
              </a:rPr>
              <a:t>://ieeexplore.ieee.org/document/728232/</a:t>
            </a:r>
            <a:endParaRPr lang="en-US" dirty="0"/>
          </a:p>
        </p:txBody>
      </p:sp>
    </p:spTree>
    <p:extLst>
      <p:ext uri="{BB962C8B-B14F-4D97-AF65-F5344CB8AC3E}">
        <p14:creationId xmlns:p14="http://schemas.microsoft.com/office/powerpoint/2010/main" val="2667966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23783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a:t>
            </a:r>
            <a:endParaRPr lang="en-US" dirty="0"/>
          </a:p>
        </p:txBody>
      </p:sp>
      <p:sp>
        <p:nvSpPr>
          <p:cNvPr id="3" name="Text Placeholder 2"/>
          <p:cNvSpPr>
            <a:spLocks noGrp="1"/>
          </p:cNvSpPr>
          <p:nvPr>
            <p:ph type="body" idx="1"/>
          </p:nvPr>
        </p:nvSpPr>
        <p:spPr/>
        <p:txBody>
          <a:bodyPr/>
          <a:lstStyle/>
          <a:p>
            <a:r>
              <a:rPr lang="en-US" dirty="0" smtClean="0"/>
              <a:t>Paradigm:</a:t>
            </a:r>
            <a:endParaRPr lang="en-US" dirty="0"/>
          </a:p>
        </p:txBody>
      </p:sp>
      <p:sp>
        <p:nvSpPr>
          <p:cNvPr id="4" name="Picture Placeholder 3"/>
          <p:cNvSpPr>
            <a:spLocks noGrp="1"/>
          </p:cNvSpPr>
          <p:nvPr>
            <p:ph type="pic" idx="15"/>
          </p:nvPr>
        </p:nvSpPr>
        <p:spPr/>
      </p:sp>
      <p:sp>
        <p:nvSpPr>
          <p:cNvPr id="5" name="Text Placeholder 4"/>
          <p:cNvSpPr>
            <a:spLocks noGrp="1"/>
          </p:cNvSpPr>
          <p:nvPr>
            <p:ph type="body" sz="half" idx="18"/>
          </p:nvPr>
        </p:nvSpPr>
        <p:spPr/>
        <p:txBody>
          <a:bodyPr>
            <a:normAutofit fontScale="92500" lnSpcReduction="10000"/>
          </a:bodyPr>
          <a:lstStyle/>
          <a:p>
            <a:r>
              <a:rPr lang="en-US" dirty="0" smtClean="0"/>
              <a:t>Older Versions: Imperative</a:t>
            </a:r>
          </a:p>
          <a:p>
            <a:r>
              <a:rPr lang="en-US" dirty="0" smtClean="0"/>
              <a:t>Newer Versions: Multi-paradigm, Imperative, OOP (Started with FORTRAN2003), Concurrent Programming(2008), </a:t>
            </a:r>
          </a:p>
        </p:txBody>
      </p:sp>
      <p:sp>
        <p:nvSpPr>
          <p:cNvPr id="6" name="Text Placeholder 5"/>
          <p:cNvSpPr>
            <a:spLocks noGrp="1"/>
          </p:cNvSpPr>
          <p:nvPr>
            <p:ph type="body" sz="quarter" idx="3"/>
          </p:nvPr>
        </p:nvSpPr>
        <p:spPr/>
        <p:txBody>
          <a:bodyPr/>
          <a:lstStyle/>
          <a:p>
            <a:r>
              <a:rPr lang="en-US" dirty="0" smtClean="0"/>
              <a:t>Origin:</a:t>
            </a:r>
            <a:endParaRPr lang="en-US" dirty="0"/>
          </a:p>
        </p:txBody>
      </p:sp>
      <p:sp>
        <p:nvSpPr>
          <p:cNvPr id="8" name="Text Placeholder 7"/>
          <p:cNvSpPr>
            <a:spLocks noGrp="1"/>
          </p:cNvSpPr>
          <p:nvPr>
            <p:ph type="body" sz="half" idx="19"/>
          </p:nvPr>
        </p:nvSpPr>
        <p:spPr/>
        <p:txBody>
          <a:bodyPr/>
          <a:lstStyle/>
          <a:p>
            <a:r>
              <a:rPr lang="en-US" dirty="0" smtClean="0"/>
              <a:t>Developed in 1957 at IBM by John </a:t>
            </a:r>
            <a:r>
              <a:rPr lang="en-US" dirty="0" err="1" smtClean="0"/>
              <a:t>Bacus</a:t>
            </a:r>
            <a:r>
              <a:rPr lang="en-US" dirty="0" smtClean="0"/>
              <a:t> and his team</a:t>
            </a:r>
            <a:endParaRPr lang="en-US" dirty="0"/>
          </a:p>
        </p:txBody>
      </p:sp>
      <p:sp>
        <p:nvSpPr>
          <p:cNvPr id="9" name="Text Placeholder 8"/>
          <p:cNvSpPr>
            <a:spLocks noGrp="1"/>
          </p:cNvSpPr>
          <p:nvPr>
            <p:ph type="body" sz="quarter" idx="13"/>
          </p:nvPr>
        </p:nvSpPr>
        <p:spPr/>
        <p:txBody>
          <a:bodyPr/>
          <a:lstStyle/>
          <a:p>
            <a:r>
              <a:rPr lang="en-US" dirty="0" smtClean="0"/>
              <a:t>Selling Points:</a:t>
            </a:r>
            <a:endParaRPr lang="en-US" dirty="0"/>
          </a:p>
        </p:txBody>
      </p:sp>
      <p:sp>
        <p:nvSpPr>
          <p:cNvPr id="11" name="Text Placeholder 10"/>
          <p:cNvSpPr>
            <a:spLocks noGrp="1"/>
          </p:cNvSpPr>
          <p:nvPr>
            <p:ph type="body" sz="half" idx="20"/>
          </p:nvPr>
        </p:nvSpPr>
        <p:spPr/>
        <p:txBody>
          <a:bodyPr>
            <a:normAutofit/>
          </a:bodyPr>
          <a:lstStyle/>
          <a:p>
            <a:r>
              <a:rPr lang="en-US" dirty="0" smtClean="0"/>
              <a:t>machine independent, allowed “human-like” math expressions, fast execution, non-strict </a:t>
            </a:r>
            <a:r>
              <a:rPr lang="en-US" dirty="0" err="1" smtClean="0"/>
              <a:t>writability</a:t>
            </a:r>
            <a:endParaRPr lang="en-US" dirty="0"/>
          </a:p>
        </p:txBody>
      </p:sp>
      <p:pic>
        <p:nvPicPr>
          <p:cNvPr id="1032" name="Picture 8" descr="Image result for programming paradig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01" y="2009643"/>
            <a:ext cx="2450874" cy="24508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John Bacus"/>
          <p:cNvPicPr>
            <a:picLocks noGrp="1" noChangeAspect="1" noChangeArrowheads="1"/>
          </p:cNvPicPr>
          <p:nvPr>
            <p:ph type="pic" idx="21"/>
          </p:nvPr>
        </p:nvPicPr>
        <p:blipFill>
          <a:blip r:embed="rId3">
            <a:extLst>
              <a:ext uri="{28A0092B-C50C-407E-A947-70E740481C1C}">
                <a14:useLocalDpi xmlns:a14="http://schemas.microsoft.com/office/drawing/2010/main" val="0"/>
              </a:ext>
            </a:extLst>
          </a:blip>
          <a:srcRect t="25130" b="2513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selling points"/>
          <p:cNvPicPr>
            <a:picLocks noGrp="1" noChangeAspect="1" noChangeArrowheads="1"/>
          </p:cNvPicPr>
          <p:nvPr>
            <p:ph type="pic" idx="22"/>
          </p:nvPr>
        </p:nvPicPr>
        <p:blipFill>
          <a:blip r:embed="rId4">
            <a:extLst>
              <a:ext uri="{28A0092B-C50C-407E-A947-70E740481C1C}">
                <a14:useLocalDpi xmlns:a14="http://schemas.microsoft.com/office/drawing/2010/main" val="0"/>
              </a:ext>
            </a:extLst>
          </a:blip>
          <a:srcRect t="12082" b="12082"/>
          <a:stretch>
            <a:fillRect/>
          </a:stretch>
        </p:blipFill>
        <p:spPr bwMode="auto">
          <a:xfrm>
            <a:off x="7224713" y="2303463"/>
            <a:ext cx="3062287"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309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39021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418"/>
            <a:ext cx="12192000" cy="6858000"/>
          </a:xfrm>
          <a:prstGeom prst="rect">
            <a:avLst/>
          </a:prstGeom>
        </p:spPr>
      </p:pic>
    </p:spTree>
    <p:extLst>
      <p:ext uri="{BB962C8B-B14F-4D97-AF65-F5344CB8AC3E}">
        <p14:creationId xmlns:p14="http://schemas.microsoft.com/office/powerpoint/2010/main" val="2936042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78241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Popularity</a:t>
            </a:r>
            <a:endParaRPr lang="en-US" dirty="0"/>
          </a:p>
        </p:txBody>
      </p:sp>
      <p:pic>
        <p:nvPicPr>
          <p:cNvPr id="4" name="Content Placeholder 3"/>
          <p:cNvPicPr>
            <a:picLocks noGrp="1" noChangeAspect="1"/>
          </p:cNvPicPr>
          <p:nvPr>
            <p:ph idx="1"/>
          </p:nvPr>
        </p:nvPicPr>
        <p:blipFill>
          <a:blip r:embed="rId2"/>
          <a:stretch>
            <a:fillRect/>
          </a:stretch>
        </p:blipFill>
        <p:spPr>
          <a:xfrm>
            <a:off x="992188" y="2378869"/>
            <a:ext cx="8991600" cy="3514725"/>
          </a:xfrm>
          <a:prstGeom prst="rect">
            <a:avLst/>
          </a:prstGeom>
        </p:spPr>
      </p:pic>
    </p:spTree>
    <p:extLst>
      <p:ext uri="{BB962C8B-B14F-4D97-AF65-F5344CB8AC3E}">
        <p14:creationId xmlns:p14="http://schemas.microsoft.com/office/powerpoint/2010/main" val="11521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Popularity</a:t>
            </a:r>
            <a:endParaRPr lang="en-US" dirty="0"/>
          </a:p>
        </p:txBody>
      </p:sp>
      <p:pic>
        <p:nvPicPr>
          <p:cNvPr id="4" name="Content Placeholder 3"/>
          <p:cNvPicPr>
            <a:picLocks noGrp="1" noChangeAspect="1"/>
          </p:cNvPicPr>
          <p:nvPr>
            <p:ph idx="1"/>
          </p:nvPr>
        </p:nvPicPr>
        <p:blipFill>
          <a:blip r:embed="rId2"/>
          <a:stretch>
            <a:fillRect/>
          </a:stretch>
        </p:blipFill>
        <p:spPr>
          <a:xfrm>
            <a:off x="681038" y="2489468"/>
            <a:ext cx="9613900" cy="3293527"/>
          </a:xfrm>
          <a:prstGeom prst="rect">
            <a:avLst/>
          </a:prstGeom>
        </p:spPr>
      </p:pic>
    </p:spTree>
    <p:extLst>
      <p:ext uri="{BB962C8B-B14F-4D97-AF65-F5344CB8AC3E}">
        <p14:creationId xmlns:p14="http://schemas.microsoft.com/office/powerpoint/2010/main" val="2172964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Fortran used today?</a:t>
            </a:r>
            <a:endParaRPr lang="en-US" dirty="0"/>
          </a:p>
        </p:txBody>
      </p:sp>
      <p:sp>
        <p:nvSpPr>
          <p:cNvPr id="3" name="Content Placeholder 2"/>
          <p:cNvSpPr>
            <a:spLocks noGrp="1"/>
          </p:cNvSpPr>
          <p:nvPr>
            <p:ph idx="1"/>
          </p:nvPr>
        </p:nvSpPr>
        <p:spPr/>
        <p:txBody>
          <a:bodyPr>
            <a:normAutofit/>
          </a:bodyPr>
          <a:lstStyle/>
          <a:p>
            <a:r>
              <a:rPr lang="en-US" dirty="0" smtClean="0"/>
              <a:t>Fortran is still majorly used for any area that requires large scale numerical computation. Its advantages fall off when it comes to small scale computations, because today there are other alternatives that are more intuitive and convenient when working at a smaller scale (</a:t>
            </a:r>
            <a:r>
              <a:rPr lang="en-US" dirty="0" err="1" smtClean="0"/>
              <a:t>Matlab</a:t>
            </a:r>
            <a:r>
              <a:rPr lang="en-US" dirty="0" smtClean="0"/>
              <a:t>, </a:t>
            </a:r>
            <a:r>
              <a:rPr lang="en-US" dirty="0" err="1" smtClean="0"/>
              <a:t>etc</a:t>
            </a:r>
            <a:r>
              <a:rPr lang="en-US" dirty="0" smtClean="0"/>
              <a:t>). </a:t>
            </a:r>
          </a:p>
          <a:p>
            <a:endParaRPr lang="en-US" dirty="0"/>
          </a:p>
          <a:p>
            <a:r>
              <a:rPr lang="en-US" dirty="0" smtClean="0"/>
              <a:t>Fortran like other old languages such as COBOL, still see use in applications and companies with an older history, for the sheer fact that they already have it, and it still works tremendously well</a:t>
            </a:r>
          </a:p>
        </p:txBody>
      </p:sp>
    </p:spTree>
    <p:extLst>
      <p:ext uri="{BB962C8B-B14F-4D97-AF65-F5344CB8AC3E}">
        <p14:creationId xmlns:p14="http://schemas.microsoft.com/office/powerpoint/2010/main" val="1476667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Fortran used today?</a:t>
            </a:r>
            <a:endParaRPr lang="en-US" dirty="0"/>
          </a:p>
        </p:txBody>
      </p:sp>
      <p:sp>
        <p:nvSpPr>
          <p:cNvPr id="3" name="Content Placeholder 2"/>
          <p:cNvSpPr>
            <a:spLocks noGrp="1"/>
          </p:cNvSpPr>
          <p:nvPr>
            <p:ph idx="1"/>
          </p:nvPr>
        </p:nvSpPr>
        <p:spPr/>
        <p:txBody>
          <a:bodyPr/>
          <a:lstStyle/>
          <a:p>
            <a:r>
              <a:rPr lang="en-US" dirty="0"/>
              <a:t>Uses for Fortran today include</a:t>
            </a:r>
          </a:p>
          <a:p>
            <a:r>
              <a:rPr lang="en-US" dirty="0"/>
              <a:t>CHARMM (Molecular Dynamics)</a:t>
            </a:r>
          </a:p>
          <a:p>
            <a:r>
              <a:rPr lang="en-US" dirty="0" err="1"/>
              <a:t>Code_Saturne</a:t>
            </a:r>
            <a:r>
              <a:rPr lang="en-US" dirty="0"/>
              <a:t> (Computational fluid dynamics)</a:t>
            </a:r>
          </a:p>
          <a:p>
            <a:r>
              <a:rPr lang="en-US" dirty="0"/>
              <a:t>NEMO (Oceanography)</a:t>
            </a:r>
          </a:p>
          <a:p>
            <a:r>
              <a:rPr lang="en-US" dirty="0"/>
              <a:t>QUANTUMESPRESSO (Materials Modeling)</a:t>
            </a:r>
          </a:p>
          <a:p>
            <a:r>
              <a:rPr lang="en-US" dirty="0"/>
              <a:t>SPECFEM3D (Seismic wave </a:t>
            </a:r>
            <a:r>
              <a:rPr lang="en-US" dirty="0" err="1"/>
              <a:t>propogation</a:t>
            </a:r>
            <a:r>
              <a:rPr lang="en-US" dirty="0"/>
              <a:t>)</a:t>
            </a:r>
          </a:p>
          <a:p>
            <a:r>
              <a:rPr lang="en-US" dirty="0"/>
              <a:t>WRF (Weather </a:t>
            </a:r>
            <a:r>
              <a:rPr lang="en-US" dirty="0" err="1"/>
              <a:t>forcasting</a:t>
            </a:r>
            <a:r>
              <a:rPr lang="en-US" dirty="0"/>
              <a:t>)</a:t>
            </a:r>
          </a:p>
          <a:p>
            <a:endParaRPr lang="en-US" dirty="0"/>
          </a:p>
        </p:txBody>
      </p:sp>
    </p:spTree>
    <p:extLst>
      <p:ext uri="{BB962C8B-B14F-4D97-AF65-F5344CB8AC3E}">
        <p14:creationId xmlns:p14="http://schemas.microsoft.com/office/powerpoint/2010/main" val="3691723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127</TotalTime>
  <Words>350</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Berlin</vt:lpstr>
      <vt:lpstr>Fortran</vt:lpstr>
      <vt:lpstr>Fortran</vt:lpstr>
      <vt:lpstr>PowerPoint Presentation</vt:lpstr>
      <vt:lpstr>PowerPoint Presentation</vt:lpstr>
      <vt:lpstr>PowerPoint Presentation</vt:lpstr>
      <vt:lpstr>Fortran Popularity</vt:lpstr>
      <vt:lpstr>Fortran Popularity</vt:lpstr>
      <vt:lpstr>How is Fortran used today?</vt:lpstr>
      <vt:lpstr>How is Fortran used today?</vt:lpstr>
      <vt:lpstr>Fortran IDE:</vt:lpstr>
      <vt:lpstr>Fortran – Hello World</vt:lpstr>
      <vt:lpstr>Fortran – Array Operation</vt:lpstr>
      <vt:lpstr>Fortran – Array Operation</vt:lpstr>
      <vt:lpstr>Factorial in Fortran</vt:lpstr>
      <vt:lpstr>Factorial in Lisp</vt:lpstr>
      <vt:lpstr>References</vt:lpstr>
      <vt:lpstr>Thank you</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shadowburai@yahoo.com</dc:creator>
  <cp:lastModifiedBy>shadowburai@yahoo.com</cp:lastModifiedBy>
  <cp:revision>19</cp:revision>
  <dcterms:created xsi:type="dcterms:W3CDTF">2017-09-24T11:00:57Z</dcterms:created>
  <dcterms:modified xsi:type="dcterms:W3CDTF">2017-10-20T09:01:47Z</dcterms:modified>
</cp:coreProperties>
</file>