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9"/>
  </p:notesMasterIdLst>
  <p:sldIdLst>
    <p:sldId id="494" r:id="rId3"/>
    <p:sldId id="447" r:id="rId4"/>
    <p:sldId id="495" r:id="rId5"/>
    <p:sldId id="448" r:id="rId6"/>
    <p:sldId id="455" r:id="rId7"/>
    <p:sldId id="449" r:id="rId8"/>
    <p:sldId id="450" r:id="rId9"/>
    <p:sldId id="451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500" r:id="rId19"/>
    <p:sldId id="501" r:id="rId20"/>
    <p:sldId id="502" r:id="rId21"/>
    <p:sldId id="464" r:id="rId22"/>
    <p:sldId id="496" r:id="rId23"/>
    <p:sldId id="465" r:id="rId24"/>
    <p:sldId id="466" r:id="rId25"/>
    <p:sldId id="497" r:id="rId26"/>
    <p:sldId id="467" r:id="rId27"/>
    <p:sldId id="498" r:id="rId28"/>
    <p:sldId id="499" r:id="rId29"/>
    <p:sldId id="469" r:id="rId30"/>
    <p:sldId id="470" r:id="rId31"/>
    <p:sldId id="471" r:id="rId32"/>
    <p:sldId id="472" r:id="rId33"/>
    <p:sldId id="473" r:id="rId34"/>
    <p:sldId id="474" r:id="rId35"/>
    <p:sldId id="503" r:id="rId36"/>
    <p:sldId id="479" r:id="rId37"/>
    <p:sldId id="504" r:id="rId38"/>
    <p:sldId id="505" r:id="rId39"/>
    <p:sldId id="511" r:id="rId40"/>
    <p:sldId id="512" r:id="rId41"/>
    <p:sldId id="506" r:id="rId42"/>
    <p:sldId id="513" r:id="rId43"/>
    <p:sldId id="514" r:id="rId44"/>
    <p:sldId id="515" r:id="rId45"/>
    <p:sldId id="507" r:id="rId46"/>
    <p:sldId id="508" r:id="rId47"/>
    <p:sldId id="516" r:id="rId48"/>
    <p:sldId id="480" r:id="rId49"/>
    <p:sldId id="481" r:id="rId50"/>
    <p:sldId id="482" r:id="rId51"/>
    <p:sldId id="483" r:id="rId52"/>
    <p:sldId id="519" r:id="rId53"/>
    <p:sldId id="520" r:id="rId54"/>
    <p:sldId id="522" r:id="rId55"/>
    <p:sldId id="488" r:id="rId56"/>
    <p:sldId id="523" r:id="rId57"/>
    <p:sldId id="489" r:id="rId58"/>
    <p:sldId id="524" r:id="rId59"/>
    <p:sldId id="525" r:id="rId60"/>
    <p:sldId id="526" r:id="rId61"/>
    <p:sldId id="529" r:id="rId62"/>
    <p:sldId id="527" r:id="rId63"/>
    <p:sldId id="528" r:id="rId64"/>
    <p:sldId id="530" r:id="rId65"/>
    <p:sldId id="531" r:id="rId66"/>
    <p:sldId id="532" r:id="rId67"/>
    <p:sldId id="48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67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80E0D-084B-482B-9AE4-54188DDE232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78AC9-5E71-4192-A913-35DDD8B3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6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78AC9-5E71-4192-A913-35DDD8B3CD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54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334A24C6-AE8F-457C-83B9-D4A9723C6C24}" type="slidenum">
              <a:rPr lang="en-US" sz="1200">
                <a:latin typeface="Arial" panose="020B0604020202020204" pitchFamily="34" charset="0"/>
              </a:rPr>
              <a:pPr algn="r"/>
              <a:t>17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2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27539B89-E06E-4AD8-8572-7EF68D638888}" type="slidenum">
              <a:rPr lang="en-US" sz="1200">
                <a:latin typeface="Arial" panose="020B0604020202020204" pitchFamily="34" charset="0"/>
              </a:rPr>
              <a:pPr algn="r"/>
              <a:t>18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20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DD6E25BF-B2F1-44CB-8F95-B053CE2E8E28}" type="slidenum">
              <a:rPr lang="en-US" sz="1200">
                <a:latin typeface="Arial" panose="020B0604020202020204" pitchFamily="34" charset="0"/>
              </a:rPr>
              <a:pPr algn="r"/>
              <a:t>19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smtClean="0">
                <a:latin typeface="Arial" panose="020B0604020202020204" pitchFamily="34" charset="0"/>
              </a:rPr>
              <a:t>When analyzing the time efficiency of an algorithm, consider larger problems. For small problems, the difference between the execution time is usually insignificant. </a:t>
            </a:r>
            <a:endParaRPr lang="en-US" sz="2000" smtClean="0">
              <a:latin typeface="Arial" panose="020B0604020202020204" pitchFamily="34" charset="0"/>
            </a:endParaRP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92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E018BDCA-0D08-46A2-B5F6-7225963CEDAF}" type="slidenum">
              <a:rPr lang="en-US" sz="1200">
                <a:latin typeface="Arial" panose="020B0604020202020204" pitchFamily="34" charset="0"/>
              </a:rPr>
              <a:pPr algn="r"/>
              <a:t>20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Indicates behaviour o a func. For large input</a:t>
            </a: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982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359589A2-4FC1-4B41-9167-9085CBB664C3}" type="slidenum">
              <a:rPr lang="en-US" sz="1200">
                <a:latin typeface="Arial" panose="020B0604020202020204" pitchFamily="34" charset="0"/>
              </a:rPr>
              <a:pPr algn="r"/>
              <a:t>22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Big-O (the "O" stands for "order of") notation is a mathematical notation used to describe </a:t>
            </a:r>
            <a:r>
              <a:rPr lang="en-US" smtClean="0">
                <a:solidFill>
                  <a:srgbClr val="FF0066"/>
                </a:solidFill>
                <a:latin typeface="Arial" panose="020B0604020202020204" pitchFamily="34" charset="0"/>
              </a:rPr>
              <a:t>the asymptotic behavior of functions</a:t>
            </a:r>
            <a:r>
              <a:rPr lang="en-US" smtClean="0">
                <a:latin typeface="Arial" panose="020B0604020202020204" pitchFamily="34" charset="0"/>
              </a:rPr>
              <a:t>. </a:t>
            </a: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More precisely, it is used to describe </a:t>
            </a:r>
            <a:r>
              <a:rPr lang="en-US" smtClean="0">
                <a:solidFill>
                  <a:srgbClr val="FF0066"/>
                </a:solidFill>
                <a:latin typeface="Arial" panose="020B0604020202020204" pitchFamily="34" charset="0"/>
              </a:rPr>
              <a:t>an </a:t>
            </a:r>
            <a:r>
              <a:rPr lang="en-US" b="1" u="sng" smtClean="0">
                <a:solidFill>
                  <a:srgbClr val="FF0066"/>
                </a:solidFill>
                <a:latin typeface="Arial" panose="020B0604020202020204" pitchFamily="34" charset="0"/>
              </a:rPr>
              <a:t>asymptotic upper bound</a:t>
            </a:r>
            <a:r>
              <a:rPr lang="en-US" smtClean="0">
                <a:solidFill>
                  <a:srgbClr val="FF0066"/>
                </a:solidFill>
                <a:latin typeface="Arial" panose="020B0604020202020204" pitchFamily="34" charset="0"/>
              </a:rPr>
              <a:t> for the magnitude of a function</a:t>
            </a:r>
            <a:r>
              <a:rPr lang="en-US" smtClean="0">
                <a:latin typeface="Arial" panose="020B0604020202020204" pitchFamily="34" charset="0"/>
              </a:rPr>
              <a:t> in terms of another, usually simpler, function</a:t>
            </a: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The </a:t>
            </a:r>
            <a:r>
              <a:rPr lang="en-US" i="1" smtClean="0">
                <a:latin typeface="Arial" panose="020B0604020202020204" pitchFamily="34" charset="0"/>
              </a:rPr>
              <a:t>Big Oh</a:t>
            </a:r>
            <a:r>
              <a:rPr lang="en-US" smtClean="0">
                <a:latin typeface="Arial" panose="020B0604020202020204" pitchFamily="34" charset="0"/>
              </a:rPr>
              <a:t> is the </a:t>
            </a:r>
            <a:r>
              <a:rPr lang="en-US" b="1" smtClean="0">
                <a:solidFill>
                  <a:srgbClr val="FF0066"/>
                </a:solidFill>
                <a:latin typeface="Arial" panose="020B0604020202020204" pitchFamily="34" charset="0"/>
              </a:rPr>
              <a:t>upper bound</a:t>
            </a:r>
            <a:r>
              <a:rPr lang="en-US" smtClean="0">
                <a:latin typeface="Arial" panose="020B0604020202020204" pitchFamily="34" charset="0"/>
              </a:rPr>
              <a:t> of a function. In the case of algorithm analysis, we use it to bound the </a:t>
            </a:r>
            <a:r>
              <a:rPr lang="en-US" smtClean="0">
                <a:solidFill>
                  <a:srgbClr val="FF0066"/>
                </a:solidFill>
                <a:latin typeface="Arial" panose="020B0604020202020204" pitchFamily="34" charset="0"/>
              </a:rPr>
              <a:t>worst-case</a:t>
            </a:r>
            <a:r>
              <a:rPr lang="en-US" smtClean="0">
                <a:latin typeface="Arial" panose="020B0604020202020204" pitchFamily="34" charset="0"/>
              </a:rPr>
              <a:t> running time, or the longest running time possible for </a:t>
            </a:r>
            <a:r>
              <a:rPr lang="en-US" i="1" smtClean="0">
                <a:latin typeface="Arial" panose="020B0604020202020204" pitchFamily="34" charset="0"/>
              </a:rPr>
              <a:t>any</a:t>
            </a:r>
            <a:r>
              <a:rPr lang="en-US" smtClean="0">
                <a:latin typeface="Arial" panose="020B0604020202020204" pitchFamily="34" charset="0"/>
              </a:rPr>
              <a:t> input of size </a:t>
            </a:r>
            <a:r>
              <a:rPr lang="en-US" i="1" smtClean="0">
                <a:latin typeface="Arial" panose="020B0604020202020204" pitchFamily="34" charset="0"/>
              </a:rPr>
              <a:t>n</a:t>
            </a:r>
            <a:r>
              <a:rPr lang="en-US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44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55805FB5-8BA9-4FC2-86A3-52326940E24A}" type="slidenum">
              <a:rPr lang="en-US" sz="1200">
                <a:latin typeface="Arial" panose="020B0604020202020204" pitchFamily="34" charset="0"/>
              </a:rPr>
              <a:pPr algn="r"/>
              <a:t>23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85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B1F1F2D5-E407-4B6F-AD69-DA0459BCBCD7}" type="slidenum">
              <a:rPr lang="en-US" sz="1200">
                <a:latin typeface="Arial" panose="020B0604020202020204" pitchFamily="34" charset="0"/>
              </a:rPr>
              <a:pPr algn="r"/>
              <a:t>25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l-G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mtClean="0">
                <a:latin typeface="Arial" panose="020B0604020202020204" pitchFamily="34" charset="0"/>
              </a:rPr>
              <a:t> is also an order of growth but it is the opposite of the </a:t>
            </a:r>
            <a:r>
              <a:rPr lang="en-US" i="1" smtClean="0">
                <a:latin typeface="Arial" panose="020B0604020202020204" pitchFamily="34" charset="0"/>
              </a:rPr>
              <a:t>Big Oh</a:t>
            </a:r>
            <a:r>
              <a:rPr lang="en-US" smtClean="0">
                <a:latin typeface="Arial" panose="020B0604020202020204" pitchFamily="34" charset="0"/>
              </a:rPr>
              <a:t> : </a:t>
            </a:r>
            <a:br>
              <a:rPr lang="en-US" smtClean="0">
                <a:latin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</a:rPr>
              <a:t>it is the </a:t>
            </a:r>
            <a:r>
              <a:rPr lang="en-US" b="1" smtClean="0">
                <a:solidFill>
                  <a:srgbClr val="FF0066"/>
                </a:solidFill>
                <a:latin typeface="Arial" panose="020B0604020202020204" pitchFamily="34" charset="0"/>
              </a:rPr>
              <a:t>lower bound</a:t>
            </a:r>
            <a:r>
              <a:rPr lang="en-US" smtClean="0">
                <a:solidFill>
                  <a:srgbClr val="FF0066"/>
                </a:solidFill>
                <a:latin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</a:rPr>
              <a:t>of a function. </a:t>
            </a:r>
            <a:br>
              <a:rPr lang="en-US" smtClean="0">
                <a:latin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</a:rPr>
              <a:t>We can say that the </a:t>
            </a:r>
            <a:r>
              <a:rPr lang="en-US" b="1" smtClean="0">
                <a:solidFill>
                  <a:srgbClr val="FF0066"/>
                </a:solidFill>
                <a:latin typeface="Arial" panose="020B0604020202020204" pitchFamily="34" charset="0"/>
              </a:rPr>
              <a:t>minimum</a:t>
            </a:r>
            <a:r>
              <a:rPr lang="en-US" smtClean="0">
                <a:latin typeface="Arial" panose="020B0604020202020204" pitchFamily="34" charset="0"/>
              </a:rPr>
              <a:t> running time of the algorithm is in the order of </a:t>
            </a:r>
            <a:r>
              <a:rPr lang="el-G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mtClean="0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40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119A81BD-A30E-468A-8394-330A07909952}" type="slidenum">
              <a:rPr lang="en-US" sz="1200">
                <a:latin typeface="Arial" panose="020B0604020202020204" pitchFamily="34" charset="0"/>
              </a:rPr>
              <a:pPr algn="r"/>
              <a:t>28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Θ notation is a stronger statement to say</a:t>
            </a: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because it requires information about both</a:t>
            </a: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the upper and lower bounds</a:t>
            </a: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It should be used when information about</a:t>
            </a: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both the upper and lower bounds is</a:t>
            </a: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available</a:t>
            </a: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48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6E9D7BBB-ED6B-4452-83A3-569C85041039}" type="slidenum">
              <a:rPr lang="en-US" sz="1200">
                <a:latin typeface="Arial" panose="020B0604020202020204" pitchFamily="34" charset="0"/>
              </a:rPr>
              <a:pPr algn="r"/>
              <a:t>29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19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BE1095F0-751C-4CEF-BF07-EC75DDAAEFBF}" type="slidenum">
              <a:rPr lang="en-US" sz="1200">
                <a:latin typeface="Arial" panose="020B0604020202020204" pitchFamily="34" charset="0"/>
              </a:rPr>
              <a:pPr algn="r"/>
              <a:t>30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9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8C916E83-0977-4C50-BA39-5CE216FE4F0C}" type="slidenum">
              <a:rPr lang="en-US" sz="1200">
                <a:latin typeface="Arial" panose="020B0604020202020204" pitchFamily="34" charset="0"/>
              </a:rPr>
              <a:pPr algn="r"/>
              <a:t>9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2150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&gt;</a:t>
            </a:r>
            <a:r>
              <a:rPr lang="en-GB" smtClean="0">
                <a:latin typeface="Arial" panose="020B0604020202020204" pitchFamily="34" charset="0"/>
              </a:rPr>
              <a:t>There may be several algorithms to solve the same same problem</a:t>
            </a:r>
            <a:endParaRPr 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&gt;Given several algorithms to solve the same problem, which algorithm is “best”?</a:t>
            </a: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&gt;is that efficient enough to be usable in practice?</a:t>
            </a: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&gt;How much </a:t>
            </a:r>
            <a:r>
              <a:rPr lang="en-US" b="1" smtClean="0">
                <a:latin typeface="Arial" panose="020B0604020202020204" pitchFamily="34" charset="0"/>
              </a:rPr>
              <a:t>time</a:t>
            </a:r>
            <a:r>
              <a:rPr lang="en-US" smtClean="0">
                <a:latin typeface="Arial" panose="020B0604020202020204" pitchFamily="34" charset="0"/>
              </a:rPr>
              <a:t> does the algorithm require?</a:t>
            </a: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&gt;How much </a:t>
            </a:r>
            <a:r>
              <a:rPr lang="en-US" b="1" smtClean="0">
                <a:latin typeface="Arial" panose="020B0604020202020204" pitchFamily="34" charset="0"/>
              </a:rPr>
              <a:t>space</a:t>
            </a:r>
            <a:r>
              <a:rPr lang="en-US" smtClean="0">
                <a:latin typeface="Arial" panose="020B0604020202020204" pitchFamily="34" charset="0"/>
              </a:rPr>
              <a:t> (memory) does the algorithm require?</a:t>
            </a: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89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4F6C26F5-D84D-42A1-8C92-9169637CCE6C}" type="slidenum">
              <a:rPr lang="en-US" sz="1200">
                <a:latin typeface="Arial" panose="020B0604020202020204" pitchFamily="34" charset="0"/>
              </a:rPr>
              <a:pPr algn="r"/>
              <a:t>31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800" smtClean="0">
                <a:latin typeface="Arial" panose="020B0604020202020204" pitchFamily="34" charset="0"/>
              </a:rPr>
              <a:t>is the </a:t>
            </a:r>
            <a:r>
              <a:rPr lang="en-US" sz="800" i="1" smtClean="0">
                <a:latin typeface="Arial" panose="020B0604020202020204" pitchFamily="34" charset="0"/>
              </a:rPr>
              <a:t>maximum</a:t>
            </a:r>
            <a:r>
              <a:rPr lang="en-US" sz="800" smtClean="0">
                <a:latin typeface="Arial" panose="020B0604020202020204" pitchFamily="34" charset="0"/>
              </a:rPr>
              <a:t> number of steps that an algorithm can take for </a:t>
            </a:r>
            <a:r>
              <a:rPr lang="en-US" sz="800" i="1" smtClean="0">
                <a:latin typeface="Arial" panose="020B0604020202020204" pitchFamily="34" charset="0"/>
              </a:rPr>
              <a:t>any</a:t>
            </a:r>
            <a:r>
              <a:rPr lang="en-US" sz="800" smtClean="0">
                <a:latin typeface="Arial" panose="020B0604020202020204" pitchFamily="34" charset="0"/>
              </a:rPr>
              <a:t> input data values.  </a:t>
            </a:r>
            <a:endParaRPr 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Min,most eff</a:t>
            </a: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4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AC2955E8-0431-4551-BEA0-99CA6E4FBF4B}" type="slidenum">
              <a:rPr lang="en-US" sz="1200">
                <a:latin typeface="Arial" panose="020B0604020202020204" pitchFamily="34" charset="0"/>
              </a:rPr>
              <a:pPr algn="r"/>
              <a:t>32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err="1" smtClean="0">
                <a:latin typeface="Arial" panose="020B0604020202020204" pitchFamily="34" charset="0"/>
              </a:rPr>
              <a:t>Max,least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eff</a:t>
            </a:r>
            <a:endParaRPr lang="en-US" dirty="0" smtClean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anose="020B0604020202020204" pitchFamily="34" charset="0"/>
              </a:rPr>
              <a:t>Worst Case – If the data is arranged in such a way that when the algorithm runs it looks at the most data items</a:t>
            </a:r>
          </a:p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9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045CE78E-8AFA-4992-89CF-A2626CC62B57}" type="slidenum">
              <a:rPr lang="en-US" sz="1200">
                <a:latin typeface="Arial" panose="020B0604020202020204" pitchFamily="34" charset="0"/>
              </a:rPr>
              <a:pPr algn="r"/>
              <a:t>33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65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EBE57B51-3035-46F8-ACE9-E9D75EE50963}" type="slidenum">
              <a:rPr lang="en-US" sz="1200">
                <a:latin typeface="Arial" panose="020B0604020202020204" pitchFamily="34" charset="0"/>
              </a:rPr>
              <a:pPr algn="r"/>
              <a:t>34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000" smtClean="0">
                <a:latin typeface="Arial" panose="020B0604020202020204" pitchFamily="34" charset="0"/>
              </a:rPr>
              <a:t>Quicksort does have the lowest order possible.  But is it the fastest possible algorithm?</a:t>
            </a:r>
          </a:p>
          <a:p>
            <a:pPr eaLnBrk="1" hangingPunct="1"/>
            <a:r>
              <a:rPr lang="en-US" sz="1000" smtClean="0">
                <a:latin typeface="Arial" panose="020B0604020202020204" pitchFamily="34" charset="0"/>
              </a:rPr>
              <a:t>Insertion Sort and Selection Sort have the same order, but Insertion Sort is two times faster than Selection Sort.  </a:t>
            </a:r>
          </a:p>
          <a:p>
            <a:pPr eaLnBrk="1" hangingPunct="1"/>
            <a:r>
              <a:rPr lang="en-US" sz="1000" smtClean="0">
                <a:latin typeface="Arial" panose="020B0604020202020204" pitchFamily="34" charset="0"/>
              </a:rPr>
              <a:t>So Quicksort is not necessarily the best algorithm.  There are in fact other algorithms with order N ln N that are faster than Quicksort.  One such algorithm is a mixture of Quicksort and Bubble Sort.  </a:t>
            </a:r>
            <a:endParaRPr lang="en-US" sz="1400" smtClean="0">
              <a:latin typeface="Arial" panose="020B0604020202020204" pitchFamily="34" charset="0"/>
            </a:endParaRP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22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6664A0BB-5792-446F-9E07-795863BB41CA}" type="slidenum">
              <a:rPr lang="en-US" sz="1200">
                <a:latin typeface="Arial" panose="020B0604020202020204" pitchFamily="34" charset="0"/>
              </a:rPr>
              <a:pPr algn="r"/>
              <a:t>35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0"/>
              </a:spcBef>
              <a:buFontTx/>
              <a:buChar char="•"/>
            </a:pPr>
            <a:r>
              <a:rPr lang="en-US" sz="2400" smtClean="0">
                <a:latin typeface="Arial" panose="020B0604020202020204" pitchFamily="34" charset="0"/>
              </a:rPr>
              <a:t>If n will always be very small, pick the algorithm that is easiest to understand, debug, maintain, etc., and still  meets your response time needs</a:t>
            </a:r>
          </a:p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02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78AC9-5E71-4192-A913-35DDD8B3CD0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78AC9-5E71-4192-A913-35DDD8B3CD0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08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78AC9-5E71-4192-A913-35DDD8B3CD0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0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3EC50BB4-9F18-4A66-9945-E9B4C680F328}" type="slidenum">
              <a:rPr lang="en-US" sz="1200">
                <a:latin typeface="Arial" panose="020B0604020202020204" pitchFamily="34" charset="0"/>
              </a:rPr>
              <a:pPr algn="r"/>
              <a:t>66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9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6375AD89-E9AA-4625-B3A6-14E368284C84}" type="slidenum">
              <a:rPr lang="en-US" sz="1200">
                <a:latin typeface="Arial" panose="020B0604020202020204" pitchFamily="34" charset="0"/>
              </a:rPr>
              <a:pPr algn="r"/>
              <a:t>10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5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52CADB6C-9EC8-4C59-B7DA-EA2D489C230F}" type="slidenum">
              <a:rPr lang="en-US" sz="1200">
                <a:latin typeface="Arial" panose="020B0604020202020204" pitchFamily="34" charset="0"/>
              </a:rPr>
              <a:pPr algn="r"/>
              <a:t>11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2560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Mention in place &amp; out of place sorts.</a:t>
            </a:r>
          </a:p>
        </p:txBody>
      </p:sp>
    </p:spTree>
    <p:extLst>
      <p:ext uri="{BB962C8B-B14F-4D97-AF65-F5344CB8AC3E}">
        <p14:creationId xmlns:p14="http://schemas.microsoft.com/office/powerpoint/2010/main" val="2592078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729060B6-9EFC-4DB1-89FC-4821058FF2F8}" type="slidenum">
              <a:rPr lang="en-US" sz="1200">
                <a:latin typeface="Arial" panose="020B0604020202020204" pitchFamily="34" charset="0"/>
              </a:rPr>
              <a:pPr algn="r"/>
              <a:t>12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For example writing a program for a cell phone.</a:t>
            </a:r>
          </a:p>
        </p:txBody>
      </p:sp>
    </p:spTree>
    <p:extLst>
      <p:ext uri="{BB962C8B-B14F-4D97-AF65-F5344CB8AC3E}">
        <p14:creationId xmlns:p14="http://schemas.microsoft.com/office/powerpoint/2010/main" val="181294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511195AC-8759-40EB-A2EB-10D63484189A}" type="slidenum">
              <a:rPr lang="en-US" sz="1200">
                <a:latin typeface="Arial" panose="020B0604020202020204" pitchFamily="34" charset="0"/>
              </a:rPr>
              <a:pPr algn="r"/>
              <a:t>13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168171B5-80D3-44A0-AC63-3457AB0E6816}" type="slidenum">
              <a:rPr lang="en-US" sz="1200">
                <a:latin typeface="Arial" panose="020B0604020202020204" pitchFamily="34" charset="0"/>
              </a:rPr>
              <a:pPr algn="r"/>
              <a:t>14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5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9B25CB51-C6D4-47E8-98C5-98E59017B020}" type="slidenum">
              <a:rPr lang="en-US" sz="1200">
                <a:latin typeface="Arial" panose="020B0604020202020204" pitchFamily="34" charset="0"/>
              </a:rPr>
              <a:pPr algn="r"/>
              <a:t>15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Helps to select a particular algo depending on the hardware capabilities, the kind of input expected, </a:t>
            </a:r>
          </a:p>
        </p:txBody>
      </p:sp>
    </p:spTree>
    <p:extLst>
      <p:ext uri="{BB962C8B-B14F-4D97-AF65-F5344CB8AC3E}">
        <p14:creationId xmlns:p14="http://schemas.microsoft.com/office/powerpoint/2010/main" val="384122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5F0C2AB7-E858-4F0A-AAA0-C3BE8F2C26F1}" type="slidenum">
              <a:rPr lang="en-US" sz="1200">
                <a:latin typeface="Arial" panose="020B0604020202020204" pitchFamily="34" charset="0"/>
              </a:rPr>
              <a:pPr algn="r"/>
              <a:t>16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5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232B-7FE4-44AF-9BD0-27DB937007FF}" type="datetime1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487E-598E-428C-831A-282038846BD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24D7-120C-4B68-85F6-7715D68F6424}" type="datetime1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487E-598E-428C-831A-282038846B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53B-1A67-493E-B519-32EC7480E02D}" type="datetime1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487E-598E-428C-831A-282038846B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AFE9C4-19AC-4D01-81DA-E140B97A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BCA5E5-3A78-455F-A1D5-145EA9173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A8103-6802-402E-8A9C-2FB10C13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0985-2006-4939-A505-FB48F493C2F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17-08-2020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EAE19A-DC0A-4D53-A4FB-E883E939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7209EA-FF5B-4648-B17D-3689B515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26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4FBEFC-853B-4E71-90C0-35BD8D1F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AD4BB9-BDA4-4C04-BA11-57AE021A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1086A-60FA-47B2-80EA-B781B0D0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C9D0-3CD1-4689-8561-7C4260AB5F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17-08-2020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0DE884-2704-4762-B1F7-A390B525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9461B4-73E9-4628-92E8-74939F9E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38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A0589E-9D4B-44E6-BF11-C075A062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2C8F49-9067-4135-A992-6FB9ECEA2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CD58BF-DC88-48A8-8054-8760C54D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770D-0AA4-4809-95D0-28C9DE38421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17-08-2020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10900E-11FD-4ACA-8E87-4EC87F1A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AF7084-87E6-4F73-9995-37B9D5DA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32697"/>
            <a:ext cx="9144000" cy="252687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Department </a:t>
            </a:r>
            <a:r>
              <a:rPr lang="en-US" b="1" dirty="0">
                <a:solidFill>
                  <a:schemeClr val="tx1"/>
                </a:solidFill>
              </a:rPr>
              <a:t>of </a:t>
            </a:r>
            <a:r>
              <a:rPr lang="en-US" b="1" dirty="0" smtClean="0">
                <a:solidFill>
                  <a:schemeClr val="tx1"/>
                </a:solidFill>
              </a:rPr>
              <a:t>Computer Engineering</a:t>
            </a:r>
            <a:r>
              <a:rPr lang="en-US" b="1" dirty="0">
                <a:solidFill>
                  <a:schemeClr val="tx1"/>
                </a:solidFill>
              </a:rPr>
              <a:t>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54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2823-44FC-4F0E-988B-2ACF3A6C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CB5ADA-214B-4BFF-9D95-4AACAA678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A0DDFE-CE85-4487-A2F7-D43D9AD99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FE3102-E054-4C70-8672-73C06D74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B925-C0AA-4838-8519-B2DE78837CA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17-08-2020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ADA228-140D-4F9B-A2FE-74BFB213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8C3789-8D8D-4D5C-A015-00F074C7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632697"/>
            <a:ext cx="9144000" cy="252687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Department of </a:t>
            </a:r>
            <a:r>
              <a:rPr lang="en-US" b="1" dirty="0" smtClean="0">
                <a:solidFill>
                  <a:schemeClr val="tx1"/>
                </a:solidFill>
              </a:rPr>
              <a:t>Computer Engineering</a:t>
            </a:r>
            <a:r>
              <a:rPr lang="en-US" b="1" dirty="0">
                <a:solidFill>
                  <a:schemeClr val="tx1"/>
                </a:solidFill>
              </a:rPr>
              <a:t>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06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6DAFB0-2CA1-458E-8D17-13C9D160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598FFF-DC4E-46B0-93F5-FAB67A7D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204111-7E13-4A52-A9E1-956A87C8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A34A28-7BD2-4B06-ABF5-89A47C156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BA6BDF0-5B29-4A2F-8CC0-14E57446D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741CA3A-A01B-4B5C-A4F8-C14D8EC4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91CA-7864-4BD4-82C9-A15274E2E06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17-08-2020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8FCAA6B-C991-48DE-B578-AE2A9961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005B9A6-E7CF-4D3D-9193-F5CCF040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632697"/>
            <a:ext cx="9144000" cy="252687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Vidula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Meshram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Department of </a:t>
            </a:r>
            <a:r>
              <a:rPr lang="en-US" b="1" dirty="0" smtClean="0">
                <a:solidFill>
                  <a:schemeClr val="tx1"/>
                </a:solidFill>
              </a:rPr>
              <a:t>Computer Engineering</a:t>
            </a:r>
            <a:r>
              <a:rPr lang="en-US" b="1" dirty="0">
                <a:solidFill>
                  <a:schemeClr val="tx1"/>
                </a:solidFill>
              </a:rPr>
              <a:t>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684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DAF43-78DB-4D57-9B2D-80B50CE2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3681968-C016-4D62-894F-92EC2098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5B05-07FE-4CF1-BEE6-C84E744BA3C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17-08-2020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43BC0E1-975B-4302-8CF3-C520CED7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2DAC7F-9355-4792-84EA-A4C808E3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632697"/>
            <a:ext cx="9144000" cy="252687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Department of </a:t>
            </a:r>
            <a:r>
              <a:rPr lang="en-US" b="1" dirty="0" smtClean="0">
                <a:solidFill>
                  <a:schemeClr val="tx1"/>
                </a:solidFill>
              </a:rPr>
              <a:t>Computer Engineering</a:t>
            </a:r>
            <a:r>
              <a:rPr lang="en-US" b="1" dirty="0">
                <a:solidFill>
                  <a:schemeClr val="tx1"/>
                </a:solidFill>
              </a:rPr>
              <a:t>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74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56E9C9-69F5-4D64-AFCA-189935E7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B8F8-7087-49B7-B8FD-5AD3A275EB8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17-08-2020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3FB54D1-AD89-4CA0-8134-5D2BAF33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3B8272-E3A3-4683-B86E-79218886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632697"/>
            <a:ext cx="9144000" cy="252687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Department of </a:t>
            </a:r>
            <a:r>
              <a:rPr lang="en-US" b="1" dirty="0" smtClean="0">
                <a:solidFill>
                  <a:schemeClr val="tx1"/>
                </a:solidFill>
              </a:rPr>
              <a:t>Computer Engineering</a:t>
            </a:r>
            <a:r>
              <a:rPr lang="en-US" b="1" dirty="0">
                <a:solidFill>
                  <a:schemeClr val="tx1"/>
                </a:solidFill>
              </a:rPr>
              <a:t>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7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8ADB3-F3C8-4862-AF7F-04DDE9A4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9489C0-5D66-43A0-995C-51CDB2B8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69A2F6-A867-42FE-8C9C-0CD7E6653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724A67-3315-4540-9790-4166A5A8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DB6-75FC-44B7-88C0-B6685480B791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17-08-2020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DC2BE8-6B25-4D6D-A216-0288779C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F23A18-5A76-4536-926B-E6B3828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632697"/>
            <a:ext cx="9144000" cy="252687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Department of </a:t>
            </a:r>
            <a:r>
              <a:rPr lang="en-US" b="1" dirty="0" smtClean="0">
                <a:solidFill>
                  <a:schemeClr val="tx1"/>
                </a:solidFill>
              </a:rPr>
              <a:t>Computer Engineering</a:t>
            </a:r>
            <a:r>
              <a:rPr lang="en-US" b="1" dirty="0">
                <a:solidFill>
                  <a:schemeClr val="tx1"/>
                </a:solidFill>
              </a:rPr>
              <a:t>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84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D376-73AE-45F4-9A27-55698E154742}" type="datetime1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487E-598E-428C-831A-282038846BD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32697"/>
            <a:ext cx="9144000" cy="252687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Department </a:t>
            </a:r>
            <a:r>
              <a:rPr lang="en-US" b="1" dirty="0">
                <a:solidFill>
                  <a:schemeClr val="tx1"/>
                </a:solidFill>
              </a:rPr>
              <a:t>of </a:t>
            </a:r>
            <a:r>
              <a:rPr lang="en-US" b="1" dirty="0" smtClean="0">
                <a:solidFill>
                  <a:schemeClr val="tx1"/>
                </a:solidFill>
              </a:rPr>
              <a:t>Computer Engineering</a:t>
            </a:r>
            <a:r>
              <a:rPr lang="en-US" b="1" dirty="0">
                <a:solidFill>
                  <a:schemeClr val="tx1"/>
                </a:solidFill>
              </a:rPr>
              <a:t>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43C2C-789D-4AF3-A6E0-0AE71440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2A586BE-F0E8-46DC-B95E-EBCA67996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5E20C7-39DD-4D17-B93E-E92481C7A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26E00D-6FB3-4F93-91B6-3385B363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7CB6-16BC-4249-890F-B8836F38FFC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17-08-2020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432EE8-F875-4115-8DB6-6E4C5A4D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D366B0-CAEE-4D99-8704-EBC2029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632697"/>
            <a:ext cx="9144000" cy="252687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Department of </a:t>
            </a:r>
            <a:r>
              <a:rPr lang="en-US" b="1" dirty="0" smtClean="0">
                <a:solidFill>
                  <a:schemeClr val="tx1"/>
                </a:solidFill>
              </a:rPr>
              <a:t>Computer Engineering</a:t>
            </a:r>
            <a:r>
              <a:rPr lang="en-US" b="1" dirty="0">
                <a:solidFill>
                  <a:schemeClr val="tx1"/>
                </a:solidFill>
              </a:rPr>
              <a:t>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74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DBA33-3BCA-4D04-8B42-26F6BB17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73B614-80E5-43E5-ACC0-10C09487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10C068-F4B8-4482-BCC2-F12B8405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D0B-81F0-4720-9F4D-025B102B658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17-08-2020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56C726-B8F7-46D8-A302-A3C69CBC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672F82-7742-49B4-9D22-A703AE78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32697"/>
            <a:ext cx="9144000" cy="252687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Department of </a:t>
            </a:r>
            <a:r>
              <a:rPr lang="en-US" b="1" dirty="0" smtClean="0">
                <a:solidFill>
                  <a:schemeClr val="tx1"/>
                </a:solidFill>
              </a:rPr>
              <a:t>Computer Engineering</a:t>
            </a:r>
            <a:r>
              <a:rPr lang="en-US" b="1" dirty="0">
                <a:solidFill>
                  <a:schemeClr val="tx1"/>
                </a:solidFill>
              </a:rPr>
              <a:t>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47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894F4A-84CD-42EC-A311-E7DDDE5B9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A6F8A3-D97A-477F-8A9F-5D2D8FC9C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DC056D-23ED-4173-85A0-B789F940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BC0A-ABD6-4185-8D81-094B9D0A516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17-08-2020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C1BBEB-F29D-4181-968D-AF3F415C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A03474-7DC7-49B8-A4C4-B10099ED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2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8DC-FFA8-4B15-AD38-817A8A4A378E}" type="datetime1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487E-598E-428C-831A-282038846BD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252D-181B-495E-8348-A6FD0E754D86}" type="datetime1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487E-598E-428C-831A-282038846BD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632697"/>
            <a:ext cx="9144000" cy="252687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Department of </a:t>
            </a:r>
            <a:r>
              <a:rPr lang="en-US" b="1" dirty="0" smtClean="0">
                <a:solidFill>
                  <a:schemeClr val="tx1"/>
                </a:solidFill>
              </a:rPr>
              <a:t>Computer Engineering</a:t>
            </a:r>
            <a:r>
              <a:rPr lang="en-US" b="1" dirty="0">
                <a:solidFill>
                  <a:schemeClr val="tx1"/>
                </a:solidFill>
              </a:rPr>
              <a:t>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387E-26EB-4DE8-90D9-006B91D47545}" type="datetime1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487E-598E-428C-831A-282038846BDF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632697"/>
            <a:ext cx="9144000" cy="252687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Department </a:t>
            </a:r>
            <a:r>
              <a:rPr lang="en-US" b="1" dirty="0">
                <a:solidFill>
                  <a:schemeClr val="tx1"/>
                </a:solidFill>
              </a:rPr>
              <a:t>of </a:t>
            </a:r>
            <a:r>
              <a:rPr lang="en-US" b="1" dirty="0" smtClean="0">
                <a:solidFill>
                  <a:schemeClr val="tx1"/>
                </a:solidFill>
              </a:rPr>
              <a:t>Computer Engineering</a:t>
            </a:r>
            <a:r>
              <a:rPr lang="en-US" b="1" dirty="0">
                <a:solidFill>
                  <a:schemeClr val="tx1"/>
                </a:solidFill>
              </a:rPr>
              <a:t>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5291-8FB9-482B-8D66-DE99CDF70F5A}" type="datetime1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487E-598E-428C-831A-282038846BDF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632697"/>
            <a:ext cx="9144000" cy="252687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Department </a:t>
            </a:r>
            <a:r>
              <a:rPr lang="en-US" b="1" dirty="0">
                <a:solidFill>
                  <a:schemeClr val="tx1"/>
                </a:solidFill>
              </a:rPr>
              <a:t>of </a:t>
            </a:r>
            <a:r>
              <a:rPr lang="en-US" b="1" dirty="0" smtClean="0">
                <a:solidFill>
                  <a:schemeClr val="tx1"/>
                </a:solidFill>
              </a:rPr>
              <a:t>Computer Engineering</a:t>
            </a:r>
            <a:r>
              <a:rPr lang="en-US" b="1" dirty="0">
                <a:solidFill>
                  <a:schemeClr val="tx1"/>
                </a:solidFill>
              </a:rPr>
              <a:t>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E931-9727-464A-9A6D-D222552C41CB}" type="datetime1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487E-598E-428C-831A-282038846BDF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632697"/>
            <a:ext cx="9144000" cy="252687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Department of </a:t>
            </a:r>
            <a:r>
              <a:rPr lang="en-US" b="1" dirty="0" smtClean="0">
                <a:solidFill>
                  <a:schemeClr val="tx1"/>
                </a:solidFill>
              </a:rPr>
              <a:t>Computer Engineering</a:t>
            </a:r>
            <a:r>
              <a:rPr lang="en-US" b="1" dirty="0">
                <a:solidFill>
                  <a:schemeClr val="tx1"/>
                </a:solidFill>
              </a:rPr>
              <a:t>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AD35-5EF8-42F7-BB48-ACB67CDD42D7}" type="datetime1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487E-598E-428C-831A-282038846BD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632697"/>
            <a:ext cx="9144000" cy="252687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Department of </a:t>
            </a:r>
            <a:r>
              <a:rPr lang="en-US" b="1" dirty="0" smtClean="0">
                <a:solidFill>
                  <a:schemeClr val="tx1"/>
                </a:solidFill>
              </a:rPr>
              <a:t>Computer Engineering</a:t>
            </a:r>
            <a:r>
              <a:rPr lang="en-US" b="1" dirty="0">
                <a:solidFill>
                  <a:schemeClr val="tx1"/>
                </a:solidFill>
              </a:rPr>
              <a:t>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9BC6012-8885-42DC-98B0-B6E54609C71F}" type="datetime1">
              <a:rPr lang="en-IN" smtClean="0"/>
              <a:t>17-08-2020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8B6487E-598E-428C-831A-282038846BD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8C158D-9BC5-4F45-AC6D-AEBC9B860CD4}" type="datetime1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8B6487E-598E-428C-831A-282038846BD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1A35254-BA2C-4834-85C4-C01A1408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11206B-E85F-4151-9F6F-B42BD4F2A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7575DC-D9A3-4246-8E04-359C1E241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78C4BB15-4038-4A16-94C5-692ADE56144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17-08-2020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7412CA-D198-4AFA-9ADD-37508EAD6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525125-6F41-48E5-B98E-9C500B881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FCAF691-C30B-4477-A4FB-AFF7F164B00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9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od.ndtv.com/ingredient/salt-70112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322FD-CCA9-4406-9618-24339941C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305" y="158079"/>
            <a:ext cx="7516836" cy="90215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sz="2700" dirty="0">
                <a:latin typeface="Lucida Sans Typewriter" panose="020B0509030504030204" pitchFamily="49" charset="0"/>
              </a:rPr>
              <a:t>Presentation Topic</a:t>
            </a:r>
            <a:br>
              <a:rPr lang="en-IN" sz="2700" dirty="0">
                <a:latin typeface="Lucida Sans Typewriter" panose="020B0509030504030204" pitchFamily="49" charset="0"/>
              </a:rPr>
            </a:br>
            <a:r>
              <a:rPr lang="en-IN" sz="1400" dirty="0">
                <a:latin typeface="Lucida Sans Typewriter" panose="020B0509030504030204" pitchFamily="49" charset="0"/>
              </a:rPr>
              <a:t/>
            </a:r>
            <a:br>
              <a:rPr lang="en-IN" sz="1400" dirty="0">
                <a:latin typeface="Lucida Sans Typewriter" panose="020B0509030504030204" pitchFamily="49" charset="0"/>
              </a:rPr>
            </a:br>
            <a:r>
              <a:rPr lang="en-IN" sz="1800" b="1" dirty="0" smtClean="0">
                <a:latin typeface="Lucida Sans Typewriter" panose="020B0509030504030204" pitchFamily="49" charset="0"/>
              </a:rPr>
              <a:t>Design and Analysis of Algorithm</a:t>
            </a:r>
            <a:endParaRPr lang="en-IN" sz="2700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E6DDC4-FD95-4802-92CF-9A0A66152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616" y="1556792"/>
            <a:ext cx="7214214" cy="984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b="1" dirty="0"/>
              <a:t>Department of </a:t>
            </a:r>
            <a:r>
              <a:rPr lang="en-IN" sz="2000" b="1" dirty="0" smtClean="0"/>
              <a:t>Computer Engineering</a:t>
            </a:r>
            <a:endParaRPr lang="en-IN" sz="20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82E6DDC4-FD95-4802-92CF-9A0A66152708}"/>
              </a:ext>
            </a:extLst>
          </p:cNvPr>
          <p:cNvSpPr txBox="1">
            <a:spLocks/>
          </p:cNvSpPr>
          <p:nvPr/>
        </p:nvSpPr>
        <p:spPr>
          <a:xfrm>
            <a:off x="249211" y="4878319"/>
            <a:ext cx="8645581" cy="420461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BRACT’S, Vishwakarma Institute of Information Technology, Pune-48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05" y="3378718"/>
            <a:ext cx="1326236" cy="149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052" y="5285172"/>
            <a:ext cx="8349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IN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(An Autonomous Institute affiliated to Savitribai Phule Pune University)</a:t>
            </a:r>
          </a:p>
          <a:p>
            <a:pPr algn="ctr" defTabSz="685800"/>
            <a:r>
              <a:rPr lang="en-IN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(NBA and NAAC accredited, ISO 9001:2015 certified) </a:t>
            </a:r>
          </a:p>
        </p:txBody>
      </p:sp>
    </p:spTree>
    <p:extLst>
      <p:ext uri="{BB962C8B-B14F-4D97-AF65-F5344CB8AC3E}">
        <p14:creationId xmlns:p14="http://schemas.microsoft.com/office/powerpoint/2010/main" val="31565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8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7848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Space Complexity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Time Complexity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In general, both depend on the input (typically the input, size of the input).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543800" cy="14319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Types of Efficiency</a:t>
            </a:r>
            <a:r>
              <a:rPr lang="en-US">
                <a:latin typeface="Sylfaen" pitchFamily="18" charset="0"/>
              </a:rPr>
              <a:t/>
            </a:r>
            <a:br>
              <a:rPr lang="en-US">
                <a:latin typeface="Sylfaen" pitchFamily="18" charset="0"/>
              </a:rPr>
            </a:br>
            <a:endParaRPr lang="en-US"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94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endParaRPr lang="en-US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Space complexity is the amount of memory the program requires till its termination.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It is a function of the size of the input.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543800" cy="14319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Space Complexity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2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133600"/>
            <a:ext cx="75438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To know in advance whether or not sufficient memory is available.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To specify the amount of memory if the program is to run on multi-user system.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Extremely important if the program has to run with limited resources or has to handle input of large size. 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Why Space Complexity?</a:t>
            </a:r>
          </a:p>
        </p:txBody>
      </p:sp>
    </p:spTree>
    <p:extLst>
      <p:ext uri="{BB962C8B-B14F-4D97-AF65-F5344CB8AC3E}">
        <p14:creationId xmlns:p14="http://schemas.microsoft.com/office/powerpoint/2010/main" val="967943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endParaRPr lang="en-US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Instruction Space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Data Space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Stack Space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/>
              <a:t>Types of Space required for a program</a:t>
            </a:r>
          </a:p>
        </p:txBody>
      </p:sp>
    </p:spTree>
    <p:extLst>
      <p:ext uri="{BB962C8B-B14F-4D97-AF65-F5344CB8AC3E}">
        <p14:creationId xmlns:p14="http://schemas.microsoft.com/office/powerpoint/2010/main" val="747094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5438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endParaRPr lang="en-US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It is the amount of time required to execute the program.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CA" smtClean="0"/>
              <a:t>It indicates the relationship between the running time of the algorithm and size of the input.</a:t>
            </a:r>
            <a:endParaRPr lang="en-US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827148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CA" smtClean="0"/>
              <a:t>To estimate how long a program will run.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CA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CA" smtClean="0"/>
              <a:t>To help focus on the parts of code that are executed the large number of times.</a:t>
            </a:r>
            <a:endParaRPr lang="en-US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mtClean="0">
                <a:ea typeface="SimSun" panose="02010600030101010101" pitchFamily="2" charset="-122"/>
              </a:rPr>
              <a:t>To find an alternate solution.</a:t>
            </a:r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title"/>
          </p:nvPr>
        </p:nvSpPr>
        <p:spPr>
          <a:xfrm>
            <a:off x="914400" y="168275"/>
            <a:ext cx="7543800" cy="14319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Why Time Complexity?</a:t>
            </a:r>
          </a:p>
        </p:txBody>
      </p:sp>
    </p:spTree>
    <p:extLst>
      <p:ext uri="{BB962C8B-B14F-4D97-AF65-F5344CB8AC3E}">
        <p14:creationId xmlns:p14="http://schemas.microsoft.com/office/powerpoint/2010/main" val="2205338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052"/>
          <p:cNvSpPr>
            <a:spLocks noGrp="1" noChangeArrowheads="1"/>
          </p:cNvSpPr>
          <p:nvPr>
            <p:ph idx="1"/>
          </p:nvPr>
        </p:nvSpPr>
        <p:spPr>
          <a:xfrm>
            <a:off x="0" y="1295399"/>
            <a:ext cx="8458200" cy="545591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Algorithm A has running time 7n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Algorithm B has running time 2n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Which algorithm is more efficient?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n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n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values of n: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large n, 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much faster than n</a:t>
            </a:r>
            <a:r>
              <a:rPr lang="en-US" sz="2000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and the coefficients 7 and 2 doesn’t make much difference.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to evaluate the efficiency of an algorithm we need to identify the most important part in its running time. That important part is known as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order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it formally, we need to introduce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Notation</a:t>
            </a:r>
            <a:r>
              <a:rPr lang="en-US" sz="2000" b="1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3" name="Rectangle 20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Example </a:t>
            </a:r>
          </a:p>
        </p:txBody>
      </p:sp>
      <p:graphicFrame>
        <p:nvGraphicFramePr>
          <p:cNvPr id="23587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128426"/>
              </p:ext>
            </p:extLst>
          </p:nvPr>
        </p:nvGraphicFramePr>
        <p:xfrm>
          <a:off x="422482" y="3068960"/>
          <a:ext cx="7162800" cy="1295472"/>
        </p:xfrm>
        <a:graphic>
          <a:graphicData uri="http://schemas.openxmlformats.org/drawingml/2006/table">
            <a:tbl>
              <a:tblPr/>
              <a:tblGrid>
                <a:gridCol w="808038"/>
                <a:gridCol w="1622425"/>
                <a:gridCol w="1558925"/>
                <a:gridCol w="1620837"/>
                <a:gridCol w="1552575"/>
              </a:tblGrid>
              <a:tr h="503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  <a:ea typeface="SimSun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</a:rPr>
                        <a:t>n=10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</a:rPr>
                        <a:t>n=100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</a:rPr>
                        <a:t>n=10000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</a:rPr>
                        <a:t>n=100000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  <a:ea typeface="SimSun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</a:rPr>
                        <a:t>-7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</a:rPr>
                        <a:t> sec.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  <a:sym typeface="Symbol" pitchFamily="18" charset="2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  <a:sym typeface="Symbol" pitchFamily="18" charset="2"/>
                        </a:rPr>
                        <a:t>-5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  <a:sym typeface="Symbol" pitchFamily="18" charset="2"/>
                        </a:rPr>
                        <a:t> sec.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  <a:sym typeface="Symbol" pitchFamily="18" charset="2"/>
                        </a:rPr>
                        <a:t>0.1 sec.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  <a:sym typeface="Symbol" pitchFamily="18" charset="2"/>
                        </a:rPr>
                        <a:t>10 sec.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  <a:ea typeface="SimSun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</a:rPr>
                        <a:t>-6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</a:rPr>
                        <a:t> sec.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  <a:sym typeface="Symbol" pitchFamily="18" charset="2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  <a:sym typeface="Symbol" pitchFamily="18" charset="2"/>
                        </a:rPr>
                        <a:t>-3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  <a:sym typeface="Symbol" pitchFamily="18" charset="2"/>
                        </a:rPr>
                        <a:t> sec.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  <a:sym typeface="Symbol" pitchFamily="18" charset="2"/>
                        </a:rPr>
                        <a:t>17 min.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  <a:ea typeface="SimSun" pitchFamily="2" charset="-122"/>
                          <a:sym typeface="Symbol" pitchFamily="18" charset="2"/>
                        </a:rPr>
                        <a:t>11.6 days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00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4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4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4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4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4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52400"/>
            <a:ext cx="7715200" cy="12510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  <a:effectLst/>
                <a:latin typeface="Times New Roman" charset="0"/>
              </a:rPr>
              <a:t>Common Time Complexities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971600" y="1794724"/>
            <a:ext cx="76200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339966"/>
              </a:buClr>
              <a:buSzTx/>
              <a:buFontTx/>
              <a:buNone/>
            </a:pPr>
            <a:r>
              <a:rPr lang="en-US" sz="2400" i="1" dirty="0">
                <a:latin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</a:rPr>
              <a:t>(1)	            </a:t>
            </a:r>
            <a:r>
              <a:rPr lang="en-US" sz="2400" b="1" dirty="0">
                <a:latin typeface="Times New Roman" panose="02020603050405020304" pitchFamily="18" charset="0"/>
              </a:rPr>
              <a:t>constant</a:t>
            </a:r>
            <a:r>
              <a:rPr lang="en-US" sz="2400" i="1" dirty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time	            (feasible)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sz="2400" i="1" dirty="0">
                <a:latin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</a:rPr>
              <a:t>(log </a:t>
            </a:r>
            <a:r>
              <a:rPr lang="en-US" sz="2400" i="1" dirty="0">
                <a:latin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</a:rPr>
              <a:t>)	</a:t>
            </a:r>
            <a:r>
              <a:rPr lang="en-US" sz="2400" b="1" dirty="0">
                <a:latin typeface="Times New Roman" panose="02020603050405020304" pitchFamily="18" charset="0"/>
              </a:rPr>
              <a:t>logarithmic</a:t>
            </a:r>
            <a:r>
              <a:rPr lang="en-US" sz="2400" dirty="0">
                <a:latin typeface="Times New Roman" panose="02020603050405020304" pitchFamily="18" charset="0"/>
              </a:rPr>
              <a:t> time	(feasible)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sz="2400" i="1" dirty="0">
                <a:latin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</a:rPr>
              <a:t>)	            </a:t>
            </a:r>
            <a:r>
              <a:rPr lang="en-US" sz="2400" b="1" dirty="0">
                <a:latin typeface="Times New Roman" panose="02020603050405020304" pitchFamily="18" charset="0"/>
              </a:rPr>
              <a:t>linear</a:t>
            </a:r>
            <a:r>
              <a:rPr lang="en-US" sz="2400" dirty="0">
                <a:latin typeface="Times New Roman" panose="02020603050405020304" pitchFamily="18" charset="0"/>
              </a:rPr>
              <a:t> time	             (feasible)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sz="2400" i="1" dirty="0">
                <a:latin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</a:rPr>
              <a:t>log </a:t>
            </a:r>
            <a:r>
              <a:rPr lang="en-US" sz="2400" i="1" dirty="0">
                <a:latin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</a:rPr>
              <a:t>)      	</a:t>
            </a:r>
            <a:r>
              <a:rPr lang="en-US" sz="2400" b="1" dirty="0">
                <a:latin typeface="Times New Roman" panose="02020603050405020304" pitchFamily="18" charset="0"/>
              </a:rPr>
              <a:t>linear</a:t>
            </a:r>
            <a:r>
              <a:rPr lang="en-US" sz="2400" dirty="0">
                <a:latin typeface="Times New Roman" panose="02020603050405020304" pitchFamily="18" charset="0"/>
              </a:rPr>
              <a:t> log time	(feasible)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sz="2400" i="1" dirty="0">
                <a:latin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</a:rPr>
              <a:t>)	            </a:t>
            </a:r>
            <a:r>
              <a:rPr lang="en-US" sz="2400" b="1" dirty="0">
                <a:latin typeface="Times New Roman" panose="02020603050405020304" pitchFamily="18" charset="0"/>
              </a:rPr>
              <a:t>quadratic</a:t>
            </a:r>
            <a:r>
              <a:rPr lang="en-US" sz="2400" dirty="0">
                <a:latin typeface="Times New Roman" panose="02020603050405020304" pitchFamily="18" charset="0"/>
              </a:rPr>
              <a:t> time	(sometimes feasible)	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sz="2400" i="1" dirty="0">
                <a:latin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</a:rPr>
              <a:t>)	            </a:t>
            </a:r>
            <a:r>
              <a:rPr lang="en-US" sz="2400" b="1" dirty="0">
                <a:latin typeface="Times New Roman" panose="02020603050405020304" pitchFamily="18" charset="0"/>
              </a:rPr>
              <a:t>cubic</a:t>
            </a:r>
            <a:r>
              <a:rPr lang="en-US" sz="2400" dirty="0">
                <a:latin typeface="Times New Roman" panose="02020603050405020304" pitchFamily="18" charset="0"/>
              </a:rPr>
              <a:t> time	            (sometimes feasible)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sz="2400" i="1" dirty="0">
                <a:latin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</a:rPr>
              <a:t>(2</a:t>
            </a:r>
            <a:r>
              <a:rPr lang="en-US" sz="2400" i="1" baseline="30000" dirty="0">
                <a:latin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</a:rPr>
              <a:t>)	            </a:t>
            </a:r>
            <a:r>
              <a:rPr lang="en-US" sz="2400" b="1" dirty="0">
                <a:latin typeface="Times New Roman" panose="02020603050405020304" pitchFamily="18" charset="0"/>
              </a:rPr>
              <a:t>exponential</a:t>
            </a:r>
            <a:r>
              <a:rPr lang="en-US" sz="2400" dirty="0">
                <a:latin typeface="Times New Roman" panose="02020603050405020304" pitchFamily="18" charset="0"/>
              </a:rPr>
              <a:t> time 	(rarely feasible)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sz="2400" i="1" dirty="0">
                <a:latin typeface="Times New Roman" panose="02020603050405020304" pitchFamily="18" charset="0"/>
              </a:rPr>
              <a:t>O(n!)               </a:t>
            </a:r>
            <a:r>
              <a:rPr lang="en-US" sz="2400" b="1" dirty="0">
                <a:latin typeface="Times New Roman" panose="02020603050405020304" pitchFamily="18" charset="0"/>
              </a:rPr>
              <a:t>factorial </a:t>
            </a:r>
            <a:r>
              <a:rPr lang="en-US" sz="2400" dirty="0">
                <a:latin typeface="Times New Roman" panose="02020603050405020304" pitchFamily="18" charset="0"/>
              </a:rPr>
              <a:t>time              (rarely feasible)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14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1029"/>
          <p:cNvSpPr>
            <a:spLocks noChangeArrowheads="1"/>
          </p:cNvSpPr>
          <p:nvPr/>
        </p:nvSpPr>
        <p:spPr bwMode="auto">
          <a:xfrm>
            <a:off x="1543050" y="2057400"/>
            <a:ext cx="6470650" cy="402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61443" name="Rectangle 1030"/>
          <p:cNvSpPr>
            <a:spLocks noChangeArrowheads="1"/>
          </p:cNvSpPr>
          <p:nvPr/>
        </p:nvSpPr>
        <p:spPr bwMode="auto">
          <a:xfrm>
            <a:off x="2593975" y="6211888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1444" name="Rectangle 1031"/>
          <p:cNvSpPr>
            <a:spLocks noChangeArrowheads="1"/>
          </p:cNvSpPr>
          <p:nvPr/>
        </p:nvSpPr>
        <p:spPr bwMode="auto">
          <a:xfrm>
            <a:off x="3709988" y="6211888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61445" name="Rectangle 1032"/>
          <p:cNvSpPr>
            <a:spLocks noChangeArrowheads="1"/>
          </p:cNvSpPr>
          <p:nvPr/>
        </p:nvSpPr>
        <p:spPr bwMode="auto">
          <a:xfrm>
            <a:off x="4819650" y="6211888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61446" name="Rectangle 1033"/>
          <p:cNvSpPr>
            <a:spLocks noChangeArrowheads="1"/>
          </p:cNvSpPr>
          <p:nvPr/>
        </p:nvSpPr>
        <p:spPr bwMode="auto">
          <a:xfrm>
            <a:off x="5995988" y="6211888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61447" name="Rectangle 1034"/>
          <p:cNvSpPr>
            <a:spLocks noChangeArrowheads="1"/>
          </p:cNvSpPr>
          <p:nvPr/>
        </p:nvSpPr>
        <p:spPr bwMode="auto">
          <a:xfrm>
            <a:off x="1009650" y="5172075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61448" name="Rectangle 1035"/>
          <p:cNvSpPr>
            <a:spLocks noChangeArrowheads="1"/>
          </p:cNvSpPr>
          <p:nvPr/>
        </p:nvSpPr>
        <p:spPr bwMode="auto">
          <a:xfrm>
            <a:off x="1009650" y="4430713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Times" panose="02020603050405020304" pitchFamily="18" charset="0"/>
              </a:rPr>
              <a:t>40</a:t>
            </a:r>
          </a:p>
        </p:txBody>
      </p:sp>
      <p:sp>
        <p:nvSpPr>
          <p:cNvPr id="61449" name="Rectangle 1036"/>
          <p:cNvSpPr>
            <a:spLocks noChangeArrowheads="1"/>
          </p:cNvSpPr>
          <p:nvPr/>
        </p:nvSpPr>
        <p:spPr bwMode="auto">
          <a:xfrm>
            <a:off x="1009650" y="3713163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Times" panose="02020603050405020304" pitchFamily="18" charset="0"/>
              </a:rPr>
              <a:t>60</a:t>
            </a:r>
          </a:p>
        </p:txBody>
      </p:sp>
      <p:sp>
        <p:nvSpPr>
          <p:cNvPr id="61450" name="Rectangle 1037"/>
          <p:cNvSpPr>
            <a:spLocks noChangeArrowheads="1"/>
          </p:cNvSpPr>
          <p:nvPr/>
        </p:nvSpPr>
        <p:spPr bwMode="auto">
          <a:xfrm>
            <a:off x="1065213" y="591185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9102" name="Line 1038"/>
          <p:cNvSpPr>
            <a:spLocks noChangeShapeType="1"/>
          </p:cNvSpPr>
          <p:nvPr/>
        </p:nvSpPr>
        <p:spPr bwMode="auto">
          <a:xfrm>
            <a:off x="1763713" y="6073775"/>
            <a:ext cx="4762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03" name="Line 1039"/>
          <p:cNvSpPr>
            <a:spLocks noChangeShapeType="1"/>
          </p:cNvSpPr>
          <p:nvPr/>
        </p:nvSpPr>
        <p:spPr bwMode="auto">
          <a:xfrm>
            <a:off x="1987550" y="6073775"/>
            <a:ext cx="1588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04" name="Line 1040"/>
          <p:cNvSpPr>
            <a:spLocks noChangeShapeType="1"/>
          </p:cNvSpPr>
          <p:nvPr/>
        </p:nvSpPr>
        <p:spPr bwMode="auto">
          <a:xfrm>
            <a:off x="2211388" y="6073775"/>
            <a:ext cx="1587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05" name="Line 1041"/>
          <p:cNvSpPr>
            <a:spLocks noChangeShapeType="1"/>
          </p:cNvSpPr>
          <p:nvPr/>
        </p:nvSpPr>
        <p:spPr bwMode="auto">
          <a:xfrm>
            <a:off x="2433638" y="6073775"/>
            <a:ext cx="3175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06" name="Line 1042"/>
          <p:cNvSpPr>
            <a:spLocks noChangeShapeType="1"/>
          </p:cNvSpPr>
          <p:nvPr/>
        </p:nvSpPr>
        <p:spPr bwMode="auto">
          <a:xfrm>
            <a:off x="2657475" y="6067425"/>
            <a:ext cx="1588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07" name="Line 1043"/>
          <p:cNvSpPr>
            <a:spLocks noChangeShapeType="1"/>
          </p:cNvSpPr>
          <p:nvPr/>
        </p:nvSpPr>
        <p:spPr bwMode="auto">
          <a:xfrm>
            <a:off x="2881313" y="6073775"/>
            <a:ext cx="1587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08" name="Line 1044"/>
          <p:cNvSpPr>
            <a:spLocks noChangeShapeType="1"/>
          </p:cNvSpPr>
          <p:nvPr/>
        </p:nvSpPr>
        <p:spPr bwMode="auto">
          <a:xfrm>
            <a:off x="3103563" y="6073775"/>
            <a:ext cx="3175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09" name="Line 1045"/>
          <p:cNvSpPr>
            <a:spLocks noChangeShapeType="1"/>
          </p:cNvSpPr>
          <p:nvPr/>
        </p:nvSpPr>
        <p:spPr bwMode="auto">
          <a:xfrm>
            <a:off x="3327400" y="6073775"/>
            <a:ext cx="1588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10" name="Line 1046"/>
          <p:cNvSpPr>
            <a:spLocks noChangeShapeType="1"/>
          </p:cNvSpPr>
          <p:nvPr/>
        </p:nvSpPr>
        <p:spPr bwMode="auto">
          <a:xfrm>
            <a:off x="3551238" y="6073775"/>
            <a:ext cx="1587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11" name="Line 1047"/>
          <p:cNvSpPr>
            <a:spLocks noChangeShapeType="1"/>
          </p:cNvSpPr>
          <p:nvPr/>
        </p:nvSpPr>
        <p:spPr bwMode="auto">
          <a:xfrm>
            <a:off x="3773488" y="6067425"/>
            <a:ext cx="3175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12" name="Line 1048"/>
          <p:cNvSpPr>
            <a:spLocks noChangeShapeType="1"/>
          </p:cNvSpPr>
          <p:nvPr/>
        </p:nvSpPr>
        <p:spPr bwMode="auto">
          <a:xfrm>
            <a:off x="3995738" y="6073775"/>
            <a:ext cx="1587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13" name="Line 1049"/>
          <p:cNvSpPr>
            <a:spLocks noChangeShapeType="1"/>
          </p:cNvSpPr>
          <p:nvPr/>
        </p:nvSpPr>
        <p:spPr bwMode="auto">
          <a:xfrm>
            <a:off x="4219575" y="6073775"/>
            <a:ext cx="1588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14" name="Line 1050"/>
          <p:cNvSpPr>
            <a:spLocks noChangeShapeType="1"/>
          </p:cNvSpPr>
          <p:nvPr/>
        </p:nvSpPr>
        <p:spPr bwMode="auto">
          <a:xfrm>
            <a:off x="4441825" y="6073775"/>
            <a:ext cx="3175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15" name="Line 1051"/>
          <p:cNvSpPr>
            <a:spLocks noChangeShapeType="1"/>
          </p:cNvSpPr>
          <p:nvPr/>
        </p:nvSpPr>
        <p:spPr bwMode="auto">
          <a:xfrm>
            <a:off x="4665663" y="6073775"/>
            <a:ext cx="1587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16" name="Line 1052"/>
          <p:cNvSpPr>
            <a:spLocks noChangeShapeType="1"/>
          </p:cNvSpPr>
          <p:nvPr/>
        </p:nvSpPr>
        <p:spPr bwMode="auto">
          <a:xfrm>
            <a:off x="4889500" y="6067425"/>
            <a:ext cx="1588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17" name="Line 1053"/>
          <p:cNvSpPr>
            <a:spLocks noChangeShapeType="1"/>
          </p:cNvSpPr>
          <p:nvPr/>
        </p:nvSpPr>
        <p:spPr bwMode="auto">
          <a:xfrm>
            <a:off x="5111750" y="6073775"/>
            <a:ext cx="3175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18" name="Line 1054"/>
          <p:cNvSpPr>
            <a:spLocks noChangeShapeType="1"/>
          </p:cNvSpPr>
          <p:nvPr/>
        </p:nvSpPr>
        <p:spPr bwMode="auto">
          <a:xfrm>
            <a:off x="5335588" y="6073775"/>
            <a:ext cx="1587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19" name="Line 1055"/>
          <p:cNvSpPr>
            <a:spLocks noChangeShapeType="1"/>
          </p:cNvSpPr>
          <p:nvPr/>
        </p:nvSpPr>
        <p:spPr bwMode="auto">
          <a:xfrm>
            <a:off x="5559425" y="6073775"/>
            <a:ext cx="1588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20" name="Line 1056"/>
          <p:cNvSpPr>
            <a:spLocks noChangeShapeType="1"/>
          </p:cNvSpPr>
          <p:nvPr/>
        </p:nvSpPr>
        <p:spPr bwMode="auto">
          <a:xfrm>
            <a:off x="5781675" y="6073775"/>
            <a:ext cx="3175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21" name="Line 1057"/>
          <p:cNvSpPr>
            <a:spLocks noChangeShapeType="1"/>
          </p:cNvSpPr>
          <p:nvPr/>
        </p:nvSpPr>
        <p:spPr bwMode="auto">
          <a:xfrm>
            <a:off x="6005513" y="6067425"/>
            <a:ext cx="1587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22" name="Line 1058"/>
          <p:cNvSpPr>
            <a:spLocks noChangeShapeType="1"/>
          </p:cNvSpPr>
          <p:nvPr/>
        </p:nvSpPr>
        <p:spPr bwMode="auto">
          <a:xfrm>
            <a:off x="6227763" y="6073775"/>
            <a:ext cx="1587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23" name="Line 1059"/>
          <p:cNvSpPr>
            <a:spLocks noChangeShapeType="1"/>
          </p:cNvSpPr>
          <p:nvPr/>
        </p:nvSpPr>
        <p:spPr bwMode="auto">
          <a:xfrm>
            <a:off x="6450013" y="6073775"/>
            <a:ext cx="3175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24" name="Line 1060"/>
          <p:cNvSpPr>
            <a:spLocks noChangeShapeType="1"/>
          </p:cNvSpPr>
          <p:nvPr/>
        </p:nvSpPr>
        <p:spPr bwMode="auto">
          <a:xfrm>
            <a:off x="6673850" y="6073775"/>
            <a:ext cx="1588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25" name="Line 1061"/>
          <p:cNvSpPr>
            <a:spLocks noChangeShapeType="1"/>
          </p:cNvSpPr>
          <p:nvPr/>
        </p:nvSpPr>
        <p:spPr bwMode="auto">
          <a:xfrm>
            <a:off x="6896100" y="6073775"/>
            <a:ext cx="3175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26" name="Line 1062"/>
          <p:cNvSpPr>
            <a:spLocks noChangeShapeType="1"/>
          </p:cNvSpPr>
          <p:nvPr/>
        </p:nvSpPr>
        <p:spPr bwMode="auto">
          <a:xfrm>
            <a:off x="1295400" y="5678488"/>
            <a:ext cx="258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27" name="Line 1063"/>
          <p:cNvSpPr>
            <a:spLocks noChangeShapeType="1"/>
          </p:cNvSpPr>
          <p:nvPr/>
        </p:nvSpPr>
        <p:spPr bwMode="auto">
          <a:xfrm>
            <a:off x="1430338" y="5965825"/>
            <a:ext cx="1301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28" name="Line 1064"/>
          <p:cNvSpPr>
            <a:spLocks noChangeShapeType="1"/>
          </p:cNvSpPr>
          <p:nvPr/>
        </p:nvSpPr>
        <p:spPr bwMode="auto">
          <a:xfrm>
            <a:off x="1430338" y="5894388"/>
            <a:ext cx="1301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29" name="Line 1065"/>
          <p:cNvSpPr>
            <a:spLocks noChangeShapeType="1"/>
          </p:cNvSpPr>
          <p:nvPr/>
        </p:nvSpPr>
        <p:spPr bwMode="auto">
          <a:xfrm>
            <a:off x="1430338" y="5822950"/>
            <a:ext cx="1301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30" name="Line 1066"/>
          <p:cNvSpPr>
            <a:spLocks noChangeShapeType="1"/>
          </p:cNvSpPr>
          <p:nvPr/>
        </p:nvSpPr>
        <p:spPr bwMode="auto">
          <a:xfrm>
            <a:off x="1430338" y="5751513"/>
            <a:ext cx="1301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31" name="Line 1067"/>
          <p:cNvSpPr>
            <a:spLocks noChangeShapeType="1"/>
          </p:cNvSpPr>
          <p:nvPr/>
        </p:nvSpPr>
        <p:spPr bwMode="auto">
          <a:xfrm>
            <a:off x="1319213" y="5319713"/>
            <a:ext cx="2571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32" name="Line 1068"/>
          <p:cNvSpPr>
            <a:spLocks noChangeShapeType="1"/>
          </p:cNvSpPr>
          <p:nvPr/>
        </p:nvSpPr>
        <p:spPr bwMode="auto">
          <a:xfrm>
            <a:off x="1319213" y="4959350"/>
            <a:ext cx="2571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33" name="Line 1069"/>
          <p:cNvSpPr>
            <a:spLocks noChangeShapeType="1"/>
          </p:cNvSpPr>
          <p:nvPr/>
        </p:nvSpPr>
        <p:spPr bwMode="auto">
          <a:xfrm>
            <a:off x="1319213" y="4600575"/>
            <a:ext cx="2571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34" name="Line 1070"/>
          <p:cNvSpPr>
            <a:spLocks noChangeShapeType="1"/>
          </p:cNvSpPr>
          <p:nvPr/>
        </p:nvSpPr>
        <p:spPr bwMode="auto">
          <a:xfrm>
            <a:off x="1319213" y="4241800"/>
            <a:ext cx="2571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35" name="Line 1071"/>
          <p:cNvSpPr>
            <a:spLocks noChangeShapeType="1"/>
          </p:cNvSpPr>
          <p:nvPr/>
        </p:nvSpPr>
        <p:spPr bwMode="auto">
          <a:xfrm>
            <a:off x="1319213" y="3881438"/>
            <a:ext cx="2571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36" name="Line 1072"/>
          <p:cNvSpPr>
            <a:spLocks noChangeShapeType="1"/>
          </p:cNvSpPr>
          <p:nvPr/>
        </p:nvSpPr>
        <p:spPr bwMode="auto">
          <a:xfrm>
            <a:off x="1319213" y="3522663"/>
            <a:ext cx="2571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61486" name="Rectangle 1073"/>
          <p:cNvSpPr>
            <a:spLocks noChangeArrowheads="1"/>
          </p:cNvSpPr>
          <p:nvPr/>
        </p:nvSpPr>
        <p:spPr bwMode="auto">
          <a:xfrm>
            <a:off x="1009650" y="2995613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Times" panose="02020603050405020304" pitchFamily="18" charset="0"/>
              </a:rPr>
              <a:t>80</a:t>
            </a:r>
          </a:p>
        </p:txBody>
      </p:sp>
      <p:sp>
        <p:nvSpPr>
          <p:cNvPr id="89138" name="Line 1074"/>
          <p:cNvSpPr>
            <a:spLocks noChangeShapeType="1"/>
          </p:cNvSpPr>
          <p:nvPr/>
        </p:nvSpPr>
        <p:spPr bwMode="auto">
          <a:xfrm>
            <a:off x="1319213" y="3163888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39" name="Line 1075"/>
          <p:cNvSpPr>
            <a:spLocks noChangeShapeType="1"/>
          </p:cNvSpPr>
          <p:nvPr/>
        </p:nvSpPr>
        <p:spPr bwMode="auto">
          <a:xfrm>
            <a:off x="1319213" y="2805113"/>
            <a:ext cx="2571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61489" name="Rectangle 1076"/>
          <p:cNvSpPr>
            <a:spLocks noChangeArrowheads="1"/>
          </p:cNvSpPr>
          <p:nvPr/>
        </p:nvSpPr>
        <p:spPr bwMode="auto">
          <a:xfrm>
            <a:off x="649288" y="2276475"/>
            <a:ext cx="646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Times" panose="02020603050405020304" pitchFamily="18" charset="0"/>
              </a:rPr>
              <a:t>100</a:t>
            </a:r>
          </a:p>
        </p:txBody>
      </p:sp>
      <p:sp>
        <p:nvSpPr>
          <p:cNvPr id="89141" name="Line 1077"/>
          <p:cNvSpPr>
            <a:spLocks noChangeShapeType="1"/>
          </p:cNvSpPr>
          <p:nvPr/>
        </p:nvSpPr>
        <p:spPr bwMode="auto">
          <a:xfrm>
            <a:off x="1319213" y="2446338"/>
            <a:ext cx="2571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42" name="Line 1078"/>
          <p:cNvSpPr>
            <a:spLocks noChangeShapeType="1"/>
          </p:cNvSpPr>
          <p:nvPr/>
        </p:nvSpPr>
        <p:spPr bwMode="auto">
          <a:xfrm>
            <a:off x="1406525" y="5607050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43" name="Line 1079"/>
          <p:cNvSpPr>
            <a:spLocks noChangeShapeType="1"/>
          </p:cNvSpPr>
          <p:nvPr/>
        </p:nvSpPr>
        <p:spPr bwMode="auto">
          <a:xfrm>
            <a:off x="1406525" y="5535613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44" name="Line 1080"/>
          <p:cNvSpPr>
            <a:spLocks noChangeShapeType="1"/>
          </p:cNvSpPr>
          <p:nvPr/>
        </p:nvSpPr>
        <p:spPr bwMode="auto">
          <a:xfrm>
            <a:off x="1406525" y="5462588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45" name="Line 1081"/>
          <p:cNvSpPr>
            <a:spLocks noChangeShapeType="1"/>
          </p:cNvSpPr>
          <p:nvPr/>
        </p:nvSpPr>
        <p:spPr bwMode="auto">
          <a:xfrm>
            <a:off x="1406525" y="5391150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46" name="Line 1082"/>
          <p:cNvSpPr>
            <a:spLocks noChangeShapeType="1"/>
          </p:cNvSpPr>
          <p:nvPr/>
        </p:nvSpPr>
        <p:spPr bwMode="auto">
          <a:xfrm>
            <a:off x="1406525" y="5248275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47" name="Line 1083"/>
          <p:cNvSpPr>
            <a:spLocks noChangeShapeType="1"/>
          </p:cNvSpPr>
          <p:nvPr/>
        </p:nvSpPr>
        <p:spPr bwMode="auto">
          <a:xfrm>
            <a:off x="1406525" y="5175250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48" name="Line 1084"/>
          <p:cNvSpPr>
            <a:spLocks noChangeShapeType="1"/>
          </p:cNvSpPr>
          <p:nvPr/>
        </p:nvSpPr>
        <p:spPr bwMode="auto">
          <a:xfrm>
            <a:off x="1406525" y="5103813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49" name="Line 1085"/>
          <p:cNvSpPr>
            <a:spLocks noChangeShapeType="1"/>
          </p:cNvSpPr>
          <p:nvPr/>
        </p:nvSpPr>
        <p:spPr bwMode="auto">
          <a:xfrm>
            <a:off x="1406525" y="5032375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50" name="Line 1086"/>
          <p:cNvSpPr>
            <a:spLocks noChangeShapeType="1"/>
          </p:cNvSpPr>
          <p:nvPr/>
        </p:nvSpPr>
        <p:spPr bwMode="auto">
          <a:xfrm>
            <a:off x="1406525" y="4887913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51" name="Line 1087"/>
          <p:cNvSpPr>
            <a:spLocks noChangeShapeType="1"/>
          </p:cNvSpPr>
          <p:nvPr/>
        </p:nvSpPr>
        <p:spPr bwMode="auto">
          <a:xfrm>
            <a:off x="1406525" y="4816475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52" name="Line 1088"/>
          <p:cNvSpPr>
            <a:spLocks noChangeShapeType="1"/>
          </p:cNvSpPr>
          <p:nvPr/>
        </p:nvSpPr>
        <p:spPr bwMode="auto">
          <a:xfrm>
            <a:off x="1406525" y="4745038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53" name="Line 1089"/>
          <p:cNvSpPr>
            <a:spLocks noChangeShapeType="1"/>
          </p:cNvSpPr>
          <p:nvPr/>
        </p:nvSpPr>
        <p:spPr bwMode="auto">
          <a:xfrm>
            <a:off x="1406525" y="4672013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54" name="Line 1090"/>
          <p:cNvSpPr>
            <a:spLocks noChangeShapeType="1"/>
          </p:cNvSpPr>
          <p:nvPr/>
        </p:nvSpPr>
        <p:spPr bwMode="auto">
          <a:xfrm>
            <a:off x="1406525" y="4529138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55" name="Line 1091"/>
          <p:cNvSpPr>
            <a:spLocks noChangeShapeType="1"/>
          </p:cNvSpPr>
          <p:nvPr/>
        </p:nvSpPr>
        <p:spPr bwMode="auto">
          <a:xfrm>
            <a:off x="1406525" y="4456113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56" name="Line 1092"/>
          <p:cNvSpPr>
            <a:spLocks noChangeShapeType="1"/>
          </p:cNvSpPr>
          <p:nvPr/>
        </p:nvSpPr>
        <p:spPr bwMode="auto">
          <a:xfrm>
            <a:off x="1406525" y="4384675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57" name="Line 1093"/>
          <p:cNvSpPr>
            <a:spLocks noChangeShapeType="1"/>
          </p:cNvSpPr>
          <p:nvPr/>
        </p:nvSpPr>
        <p:spPr bwMode="auto">
          <a:xfrm>
            <a:off x="1406525" y="4313238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58" name="Line 1094"/>
          <p:cNvSpPr>
            <a:spLocks noChangeShapeType="1"/>
          </p:cNvSpPr>
          <p:nvPr/>
        </p:nvSpPr>
        <p:spPr bwMode="auto">
          <a:xfrm>
            <a:off x="1406525" y="4168775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59" name="Line 1095"/>
          <p:cNvSpPr>
            <a:spLocks noChangeShapeType="1"/>
          </p:cNvSpPr>
          <p:nvPr/>
        </p:nvSpPr>
        <p:spPr bwMode="auto">
          <a:xfrm>
            <a:off x="1406525" y="4097338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60" name="Line 1096"/>
          <p:cNvSpPr>
            <a:spLocks noChangeShapeType="1"/>
          </p:cNvSpPr>
          <p:nvPr/>
        </p:nvSpPr>
        <p:spPr bwMode="auto">
          <a:xfrm>
            <a:off x="1406525" y="4025900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61" name="Line 1097"/>
          <p:cNvSpPr>
            <a:spLocks noChangeShapeType="1"/>
          </p:cNvSpPr>
          <p:nvPr/>
        </p:nvSpPr>
        <p:spPr bwMode="auto">
          <a:xfrm>
            <a:off x="1406525" y="3952875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62" name="Line 1098"/>
          <p:cNvSpPr>
            <a:spLocks noChangeShapeType="1"/>
          </p:cNvSpPr>
          <p:nvPr/>
        </p:nvSpPr>
        <p:spPr bwMode="auto">
          <a:xfrm>
            <a:off x="1406525" y="3810000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63" name="Line 1099"/>
          <p:cNvSpPr>
            <a:spLocks noChangeShapeType="1"/>
          </p:cNvSpPr>
          <p:nvPr/>
        </p:nvSpPr>
        <p:spPr bwMode="auto">
          <a:xfrm>
            <a:off x="1406525" y="3738563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64" name="Line 1100"/>
          <p:cNvSpPr>
            <a:spLocks noChangeShapeType="1"/>
          </p:cNvSpPr>
          <p:nvPr/>
        </p:nvSpPr>
        <p:spPr bwMode="auto">
          <a:xfrm>
            <a:off x="1406525" y="3665538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65" name="Line 1101"/>
          <p:cNvSpPr>
            <a:spLocks noChangeShapeType="1"/>
          </p:cNvSpPr>
          <p:nvPr/>
        </p:nvSpPr>
        <p:spPr bwMode="auto">
          <a:xfrm>
            <a:off x="1406525" y="3594100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66" name="Line 1102"/>
          <p:cNvSpPr>
            <a:spLocks noChangeShapeType="1"/>
          </p:cNvSpPr>
          <p:nvPr/>
        </p:nvSpPr>
        <p:spPr bwMode="auto">
          <a:xfrm>
            <a:off x="1406525" y="3449638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67" name="Line 1103"/>
          <p:cNvSpPr>
            <a:spLocks noChangeShapeType="1"/>
          </p:cNvSpPr>
          <p:nvPr/>
        </p:nvSpPr>
        <p:spPr bwMode="auto">
          <a:xfrm>
            <a:off x="1406525" y="3378200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68" name="Line 1104"/>
          <p:cNvSpPr>
            <a:spLocks noChangeShapeType="1"/>
          </p:cNvSpPr>
          <p:nvPr/>
        </p:nvSpPr>
        <p:spPr bwMode="auto">
          <a:xfrm>
            <a:off x="1406525" y="3306763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69" name="Line 1105"/>
          <p:cNvSpPr>
            <a:spLocks noChangeShapeType="1"/>
          </p:cNvSpPr>
          <p:nvPr/>
        </p:nvSpPr>
        <p:spPr bwMode="auto">
          <a:xfrm>
            <a:off x="1406525" y="3235325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70" name="Line 1106"/>
          <p:cNvSpPr>
            <a:spLocks noChangeShapeType="1"/>
          </p:cNvSpPr>
          <p:nvPr/>
        </p:nvSpPr>
        <p:spPr bwMode="auto">
          <a:xfrm>
            <a:off x="1406525" y="3092450"/>
            <a:ext cx="13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71" name="Line 1107"/>
          <p:cNvSpPr>
            <a:spLocks noChangeShapeType="1"/>
          </p:cNvSpPr>
          <p:nvPr/>
        </p:nvSpPr>
        <p:spPr bwMode="auto">
          <a:xfrm>
            <a:off x="1406525" y="3021013"/>
            <a:ext cx="13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72" name="Line 1108"/>
          <p:cNvSpPr>
            <a:spLocks noChangeShapeType="1"/>
          </p:cNvSpPr>
          <p:nvPr/>
        </p:nvSpPr>
        <p:spPr bwMode="auto">
          <a:xfrm>
            <a:off x="1406525" y="2949575"/>
            <a:ext cx="13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73" name="Line 1109"/>
          <p:cNvSpPr>
            <a:spLocks noChangeShapeType="1"/>
          </p:cNvSpPr>
          <p:nvPr/>
        </p:nvSpPr>
        <p:spPr bwMode="auto">
          <a:xfrm>
            <a:off x="1406525" y="2876550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74" name="Line 1110"/>
          <p:cNvSpPr>
            <a:spLocks noChangeShapeType="1"/>
          </p:cNvSpPr>
          <p:nvPr/>
        </p:nvSpPr>
        <p:spPr bwMode="auto">
          <a:xfrm>
            <a:off x="1406525" y="2733675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75" name="Line 1111"/>
          <p:cNvSpPr>
            <a:spLocks noChangeShapeType="1"/>
          </p:cNvSpPr>
          <p:nvPr/>
        </p:nvSpPr>
        <p:spPr bwMode="auto">
          <a:xfrm>
            <a:off x="1406525" y="2660650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76" name="Line 1112"/>
          <p:cNvSpPr>
            <a:spLocks noChangeShapeType="1"/>
          </p:cNvSpPr>
          <p:nvPr/>
        </p:nvSpPr>
        <p:spPr bwMode="auto">
          <a:xfrm>
            <a:off x="1406525" y="2589213"/>
            <a:ext cx="13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77" name="Line 1113"/>
          <p:cNvSpPr>
            <a:spLocks noChangeShapeType="1"/>
          </p:cNvSpPr>
          <p:nvPr/>
        </p:nvSpPr>
        <p:spPr bwMode="auto">
          <a:xfrm>
            <a:off x="1406525" y="2517775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78" name="Line 1114"/>
          <p:cNvSpPr>
            <a:spLocks noChangeShapeType="1"/>
          </p:cNvSpPr>
          <p:nvPr/>
        </p:nvSpPr>
        <p:spPr bwMode="auto">
          <a:xfrm>
            <a:off x="1406525" y="2517775"/>
            <a:ext cx="131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61528" name="Rectangle 1115"/>
          <p:cNvSpPr>
            <a:spLocks noChangeArrowheads="1"/>
          </p:cNvSpPr>
          <p:nvPr/>
        </p:nvSpPr>
        <p:spPr bwMode="auto">
          <a:xfrm>
            <a:off x="7056438" y="6199188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89180" name="Line 1116"/>
          <p:cNvSpPr>
            <a:spLocks noChangeShapeType="1"/>
          </p:cNvSpPr>
          <p:nvPr/>
        </p:nvSpPr>
        <p:spPr bwMode="auto">
          <a:xfrm>
            <a:off x="7119938" y="6067425"/>
            <a:ext cx="3175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61530" name="Rectangle 1117"/>
          <p:cNvSpPr>
            <a:spLocks noChangeArrowheads="1"/>
          </p:cNvSpPr>
          <p:nvPr/>
        </p:nvSpPr>
        <p:spPr bwMode="auto">
          <a:xfrm>
            <a:off x="1319213" y="6199188"/>
            <a:ext cx="387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9182" name="Line 1118"/>
          <p:cNvSpPr>
            <a:spLocks noChangeShapeType="1"/>
          </p:cNvSpPr>
          <p:nvPr/>
        </p:nvSpPr>
        <p:spPr bwMode="auto">
          <a:xfrm>
            <a:off x="1543050" y="6067425"/>
            <a:ext cx="1588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83" name="Line 1119"/>
          <p:cNvSpPr>
            <a:spLocks noChangeShapeType="1"/>
          </p:cNvSpPr>
          <p:nvPr/>
        </p:nvSpPr>
        <p:spPr bwMode="auto">
          <a:xfrm>
            <a:off x="1319213" y="6081713"/>
            <a:ext cx="2571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61533" name="Rectangle 1120"/>
          <p:cNvSpPr>
            <a:spLocks noChangeArrowheads="1"/>
          </p:cNvSpPr>
          <p:nvPr/>
        </p:nvSpPr>
        <p:spPr bwMode="auto">
          <a:xfrm>
            <a:off x="4300538" y="63722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sz="18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89185" name="Rectangle 1121"/>
          <p:cNvSpPr>
            <a:spLocks noChangeArrowheads="1"/>
          </p:cNvSpPr>
          <p:nvPr/>
        </p:nvSpPr>
        <p:spPr bwMode="auto">
          <a:xfrm>
            <a:off x="6248400" y="5181600"/>
            <a:ext cx="103505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>
                <a:latin typeface="Times New Roman" panose="02020603050405020304" pitchFamily="18" charset="0"/>
              </a:rPr>
              <a:t>log </a:t>
            </a:r>
            <a:r>
              <a:rPr lang="en-GB" sz="2000" b="1" i="1">
                <a:latin typeface="Times New Roman" panose="02020603050405020304" pitchFamily="18" charset="0"/>
              </a:rPr>
              <a:t>n</a:t>
            </a:r>
            <a:endParaRPr lang="en-GB" sz="2000" b="1">
              <a:latin typeface="Times New Roman" panose="02020603050405020304" pitchFamily="18" charset="0"/>
            </a:endParaRPr>
          </a:p>
        </p:txBody>
      </p:sp>
      <p:sp>
        <p:nvSpPr>
          <p:cNvPr id="89186" name="Freeform 1122"/>
          <p:cNvSpPr>
            <a:spLocks/>
          </p:cNvSpPr>
          <p:nvPr/>
        </p:nvSpPr>
        <p:spPr bwMode="auto">
          <a:xfrm>
            <a:off x="1676400" y="5486400"/>
            <a:ext cx="6324600" cy="595313"/>
          </a:xfrm>
          <a:custGeom>
            <a:avLst/>
            <a:gdLst/>
            <a:ahLst/>
            <a:cxnLst>
              <a:cxn ang="0">
                <a:pos x="0" y="296"/>
              </a:cxn>
              <a:cxn ang="0">
                <a:pos x="48" y="248"/>
              </a:cxn>
              <a:cxn ang="0">
                <a:pos x="144" y="200"/>
              </a:cxn>
              <a:cxn ang="0">
                <a:pos x="336" y="152"/>
              </a:cxn>
              <a:cxn ang="0">
                <a:pos x="720" y="104"/>
              </a:cxn>
              <a:cxn ang="0">
                <a:pos x="1488" y="56"/>
              </a:cxn>
              <a:cxn ang="0">
                <a:pos x="2360" y="0"/>
              </a:cxn>
            </a:cxnLst>
            <a:rect l="0" t="0" r="r" b="b"/>
            <a:pathLst>
              <a:path w="2360" h="296">
                <a:moveTo>
                  <a:pt x="0" y="296"/>
                </a:moveTo>
                <a:cubicBezTo>
                  <a:pt x="12" y="280"/>
                  <a:pt x="24" y="264"/>
                  <a:pt x="48" y="248"/>
                </a:cubicBezTo>
                <a:cubicBezTo>
                  <a:pt x="72" y="232"/>
                  <a:pt x="96" y="216"/>
                  <a:pt x="144" y="200"/>
                </a:cubicBezTo>
                <a:cubicBezTo>
                  <a:pt x="192" y="184"/>
                  <a:pt x="240" y="168"/>
                  <a:pt x="336" y="152"/>
                </a:cubicBezTo>
                <a:cubicBezTo>
                  <a:pt x="432" y="136"/>
                  <a:pt x="528" y="120"/>
                  <a:pt x="720" y="104"/>
                </a:cubicBezTo>
                <a:cubicBezTo>
                  <a:pt x="912" y="88"/>
                  <a:pt x="1215" y="73"/>
                  <a:pt x="1488" y="56"/>
                </a:cubicBezTo>
                <a:cubicBezTo>
                  <a:pt x="1761" y="39"/>
                  <a:pt x="2178" y="12"/>
                  <a:pt x="2360" y="0"/>
                </a:cubicBezTo>
              </a:path>
            </a:pathLst>
          </a:custGeom>
          <a:noFill/>
          <a:ln w="25400">
            <a:solidFill>
              <a:srgbClr val="FF99F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87" name="Rectangle 1123"/>
          <p:cNvSpPr>
            <a:spLocks noChangeArrowheads="1"/>
          </p:cNvSpPr>
          <p:nvPr/>
        </p:nvSpPr>
        <p:spPr bwMode="auto">
          <a:xfrm>
            <a:off x="6673850" y="4041775"/>
            <a:ext cx="38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i="1">
                <a:latin typeface="Times New Roman" panose="02020603050405020304" pitchFamily="18" charset="0"/>
              </a:rPr>
              <a:t>n</a:t>
            </a:r>
            <a:endParaRPr lang="en-GB" sz="2000" b="1">
              <a:latin typeface="Times New Roman" panose="02020603050405020304" pitchFamily="18" charset="0"/>
            </a:endParaRPr>
          </a:p>
        </p:txBody>
      </p:sp>
      <p:sp>
        <p:nvSpPr>
          <p:cNvPr id="89188" name="Line 1124"/>
          <p:cNvSpPr>
            <a:spLocks noChangeShapeType="1"/>
          </p:cNvSpPr>
          <p:nvPr/>
        </p:nvSpPr>
        <p:spPr bwMode="auto">
          <a:xfrm flipV="1">
            <a:off x="1543050" y="4108450"/>
            <a:ext cx="6497638" cy="1973263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89" name="Freeform 1125"/>
          <p:cNvSpPr>
            <a:spLocks/>
          </p:cNvSpPr>
          <p:nvPr/>
        </p:nvSpPr>
        <p:spPr bwMode="auto">
          <a:xfrm>
            <a:off x="1676400" y="2057400"/>
            <a:ext cx="2776538" cy="4024313"/>
          </a:xfrm>
          <a:custGeom>
            <a:avLst/>
            <a:gdLst/>
            <a:ahLst/>
            <a:cxnLst>
              <a:cxn ang="0">
                <a:pos x="0" y="2448"/>
              </a:cxn>
              <a:cxn ang="0">
                <a:pos x="48" y="2400"/>
              </a:cxn>
              <a:cxn ang="0">
                <a:pos x="144" y="2256"/>
              </a:cxn>
              <a:cxn ang="0">
                <a:pos x="336" y="1872"/>
              </a:cxn>
              <a:cxn ang="0">
                <a:pos x="720" y="912"/>
              </a:cxn>
              <a:cxn ang="0">
                <a:pos x="1030" y="0"/>
              </a:cxn>
            </a:cxnLst>
            <a:rect l="0" t="0" r="r" b="b"/>
            <a:pathLst>
              <a:path w="1030" h="2448">
                <a:moveTo>
                  <a:pt x="0" y="2448"/>
                </a:moveTo>
                <a:cubicBezTo>
                  <a:pt x="12" y="2440"/>
                  <a:pt x="24" y="2432"/>
                  <a:pt x="48" y="2400"/>
                </a:cubicBezTo>
                <a:cubicBezTo>
                  <a:pt x="72" y="2368"/>
                  <a:pt x="96" y="2344"/>
                  <a:pt x="144" y="2256"/>
                </a:cubicBezTo>
                <a:cubicBezTo>
                  <a:pt x="192" y="2168"/>
                  <a:pt x="240" y="2096"/>
                  <a:pt x="336" y="1872"/>
                </a:cubicBezTo>
                <a:cubicBezTo>
                  <a:pt x="432" y="1648"/>
                  <a:pt x="604" y="1224"/>
                  <a:pt x="720" y="912"/>
                </a:cubicBezTo>
                <a:cubicBezTo>
                  <a:pt x="836" y="600"/>
                  <a:pt x="966" y="190"/>
                  <a:pt x="1030" y="0"/>
                </a:cubicBezTo>
              </a:path>
            </a:pathLst>
          </a:cu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89190" name="Rectangle 1126"/>
          <p:cNvSpPr>
            <a:spLocks noChangeArrowheads="1"/>
          </p:cNvSpPr>
          <p:nvPr/>
        </p:nvSpPr>
        <p:spPr bwMode="auto">
          <a:xfrm>
            <a:off x="4419600" y="2362200"/>
            <a:ext cx="1293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i="1">
                <a:latin typeface="Times New Roman" panose="02020603050405020304" pitchFamily="18" charset="0"/>
              </a:rPr>
              <a:t>n</a:t>
            </a:r>
            <a:r>
              <a:rPr lang="en-GB" sz="2000" b="1">
                <a:latin typeface="Times New Roman" panose="02020603050405020304" pitchFamily="18" charset="0"/>
              </a:rPr>
              <a:t> log </a:t>
            </a:r>
            <a:r>
              <a:rPr lang="en-GB" sz="2000" b="1" i="1">
                <a:latin typeface="Times New Roman" panose="02020603050405020304" pitchFamily="18" charset="0"/>
              </a:rPr>
              <a:t>n</a:t>
            </a:r>
            <a:endParaRPr lang="en-GB" sz="2000" b="1">
              <a:latin typeface="Times New Roman" panose="02020603050405020304" pitchFamily="18" charset="0"/>
            </a:endParaRPr>
          </a:p>
        </p:txBody>
      </p:sp>
      <p:sp>
        <p:nvSpPr>
          <p:cNvPr id="89191" name="Rectangle 1127"/>
          <p:cNvSpPr>
            <a:spLocks noChangeArrowheads="1"/>
          </p:cNvSpPr>
          <p:nvPr/>
        </p:nvSpPr>
        <p:spPr bwMode="auto">
          <a:xfrm>
            <a:off x="2895600" y="2362200"/>
            <a:ext cx="38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i="1">
                <a:latin typeface="Times New Roman" panose="02020603050405020304" pitchFamily="18" charset="0"/>
              </a:rPr>
              <a:t>n</a:t>
            </a:r>
            <a:r>
              <a:rPr lang="en-GB" sz="2000" b="1" baseline="30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9192" name="Freeform 1128"/>
          <p:cNvSpPr>
            <a:spLocks/>
          </p:cNvSpPr>
          <p:nvPr/>
        </p:nvSpPr>
        <p:spPr bwMode="auto">
          <a:xfrm>
            <a:off x="1543050" y="2057400"/>
            <a:ext cx="1292225" cy="4024313"/>
          </a:xfrm>
          <a:custGeom>
            <a:avLst/>
            <a:gdLst/>
            <a:ahLst/>
            <a:cxnLst>
              <a:cxn ang="0">
                <a:pos x="0" y="2448"/>
              </a:cxn>
              <a:cxn ang="0">
                <a:pos x="96" y="2352"/>
              </a:cxn>
              <a:cxn ang="0">
                <a:pos x="192" y="2112"/>
              </a:cxn>
              <a:cxn ang="0">
                <a:pos x="288" y="1680"/>
              </a:cxn>
              <a:cxn ang="0">
                <a:pos x="384" y="912"/>
              </a:cxn>
              <a:cxn ang="0">
                <a:pos x="480" y="0"/>
              </a:cxn>
            </a:cxnLst>
            <a:rect l="0" t="0" r="r" b="b"/>
            <a:pathLst>
              <a:path w="480" h="2448">
                <a:moveTo>
                  <a:pt x="0" y="2448"/>
                </a:moveTo>
                <a:cubicBezTo>
                  <a:pt x="32" y="2428"/>
                  <a:pt x="64" y="2408"/>
                  <a:pt x="96" y="2352"/>
                </a:cubicBezTo>
                <a:cubicBezTo>
                  <a:pt x="128" y="2296"/>
                  <a:pt x="160" y="2224"/>
                  <a:pt x="192" y="2112"/>
                </a:cubicBezTo>
                <a:cubicBezTo>
                  <a:pt x="224" y="2000"/>
                  <a:pt x="256" y="1880"/>
                  <a:pt x="288" y="1680"/>
                </a:cubicBezTo>
                <a:cubicBezTo>
                  <a:pt x="320" y="1480"/>
                  <a:pt x="352" y="1192"/>
                  <a:pt x="384" y="912"/>
                </a:cubicBezTo>
                <a:cubicBezTo>
                  <a:pt x="416" y="632"/>
                  <a:pt x="448" y="316"/>
                  <a:pt x="480" y="0"/>
                </a:cubicBezTo>
              </a:path>
            </a:pathLst>
          </a:custGeom>
          <a:noFill/>
          <a:ln w="25400">
            <a:solidFill>
              <a:srgbClr val="CC00F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grpSp>
        <p:nvGrpSpPr>
          <p:cNvPr id="2" name="Group 1129"/>
          <p:cNvGrpSpPr>
            <a:grpSpLocks/>
          </p:cNvGrpSpPr>
          <p:nvPr/>
        </p:nvGrpSpPr>
        <p:grpSpPr bwMode="auto">
          <a:xfrm>
            <a:off x="1676400" y="2065338"/>
            <a:ext cx="749300" cy="3944937"/>
            <a:chOff x="2314" y="1133"/>
            <a:chExt cx="278" cy="2400"/>
          </a:xfrm>
        </p:grpSpPr>
        <p:sp>
          <p:nvSpPr>
            <p:cNvPr id="89194" name="Freeform 1130"/>
            <p:cNvSpPr>
              <a:spLocks/>
            </p:cNvSpPr>
            <p:nvPr/>
          </p:nvSpPr>
          <p:spPr bwMode="auto">
            <a:xfrm>
              <a:off x="2314" y="1133"/>
              <a:ext cx="278" cy="2400"/>
            </a:xfrm>
            <a:custGeom>
              <a:avLst/>
              <a:gdLst/>
              <a:ahLst/>
              <a:cxnLst>
                <a:cxn ang="0">
                  <a:pos x="0" y="2400"/>
                </a:cxn>
                <a:cxn ang="0">
                  <a:pos x="48" y="2352"/>
                </a:cxn>
                <a:cxn ang="0">
                  <a:pos x="96" y="2256"/>
                </a:cxn>
                <a:cxn ang="0">
                  <a:pos x="144" y="2112"/>
                </a:cxn>
                <a:cxn ang="0">
                  <a:pos x="192" y="1680"/>
                </a:cxn>
                <a:cxn ang="0">
                  <a:pos x="240" y="912"/>
                </a:cxn>
                <a:cxn ang="0">
                  <a:pos x="278" y="0"/>
                </a:cxn>
              </a:cxnLst>
              <a:rect l="0" t="0" r="r" b="b"/>
              <a:pathLst>
                <a:path w="278" h="2400">
                  <a:moveTo>
                    <a:pt x="0" y="2400"/>
                  </a:moveTo>
                  <a:cubicBezTo>
                    <a:pt x="16" y="2388"/>
                    <a:pt x="32" y="2376"/>
                    <a:pt x="48" y="2352"/>
                  </a:cubicBezTo>
                  <a:cubicBezTo>
                    <a:pt x="64" y="2328"/>
                    <a:pt x="80" y="2296"/>
                    <a:pt x="96" y="2256"/>
                  </a:cubicBezTo>
                  <a:cubicBezTo>
                    <a:pt x="112" y="2216"/>
                    <a:pt x="128" y="2208"/>
                    <a:pt x="144" y="2112"/>
                  </a:cubicBezTo>
                  <a:cubicBezTo>
                    <a:pt x="160" y="2016"/>
                    <a:pt x="176" y="1880"/>
                    <a:pt x="192" y="1680"/>
                  </a:cubicBezTo>
                  <a:cubicBezTo>
                    <a:pt x="208" y="1480"/>
                    <a:pt x="226" y="1192"/>
                    <a:pt x="240" y="912"/>
                  </a:cubicBezTo>
                  <a:cubicBezTo>
                    <a:pt x="254" y="632"/>
                    <a:pt x="270" y="190"/>
                    <a:pt x="278" y="0"/>
                  </a:cubicBezTo>
                </a:path>
              </a:pathLst>
            </a:custGeom>
            <a:noFill/>
            <a:ln w="254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endParaRPr>
            </a:p>
          </p:txBody>
        </p:sp>
        <p:sp>
          <p:nvSpPr>
            <p:cNvPr id="61547" name="Rectangle 1131"/>
            <p:cNvSpPr>
              <a:spLocks noChangeArrowheads="1"/>
            </p:cNvSpPr>
            <p:nvPr/>
          </p:nvSpPr>
          <p:spPr bwMode="auto">
            <a:xfrm>
              <a:off x="2410" y="1133"/>
              <a:ext cx="14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sz="2000" b="1">
                  <a:latin typeface="Times New Roman" panose="02020603050405020304" pitchFamily="18" charset="0"/>
                </a:rPr>
                <a:t>2</a:t>
              </a:r>
              <a:r>
                <a:rPr lang="en-GB" sz="2000" b="1" i="1" baseline="30000">
                  <a:latin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89200" name="Rectangle 1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Graphical Comparison</a:t>
            </a:r>
          </a:p>
        </p:txBody>
      </p:sp>
    </p:spTree>
    <p:extLst>
      <p:ext uri="{BB962C8B-B14F-4D97-AF65-F5344CB8AC3E}">
        <p14:creationId xmlns:p14="http://schemas.microsoft.com/office/powerpoint/2010/main" val="3729625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9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9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9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9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9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  <p:bldP spid="89185" grpId="0"/>
      <p:bldP spid="89187" grpId="0"/>
      <p:bldP spid="89190" grpId="0"/>
      <p:bldP spid="89191" grpId="0"/>
      <p:bldP spid="8919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FFFF00"/>
                </a:solidFill>
              </a:rPr>
              <a:t>Time comparisons of the common </a:t>
            </a:r>
            <a:r>
              <a:rPr lang="en-US" sz="4000" dirty="0">
                <a:solidFill>
                  <a:schemeClr val="tx1"/>
                </a:solidFill>
              </a:rPr>
              <a:t>algorithm</a:t>
            </a:r>
            <a:r>
              <a:rPr lang="en-US" sz="4000" dirty="0">
                <a:solidFill>
                  <a:srgbClr val="663300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orders</a:t>
            </a:r>
            <a:r>
              <a:rPr lang="en-US" sz="4000" dirty="0">
                <a:solidFill>
                  <a:srgbClr val="663300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71742" name="Group 62"/>
          <p:cNvGraphicFramePr>
            <a:graphicFrameLocks noGrp="1"/>
          </p:cNvGraphicFramePr>
          <p:nvPr/>
        </p:nvGraphicFramePr>
        <p:xfrm>
          <a:off x="914400" y="1828800"/>
          <a:ext cx="7543800" cy="4624390"/>
        </p:xfrm>
        <a:graphic>
          <a:graphicData uri="http://schemas.openxmlformats.org/drawingml/2006/table">
            <a:tbl>
              <a:tblPr/>
              <a:tblGrid>
                <a:gridCol w="1420813"/>
                <a:gridCol w="1352550"/>
                <a:gridCol w="1423987"/>
                <a:gridCol w="1709738"/>
                <a:gridCol w="1636712"/>
              </a:tblGrid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f(n)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n=10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n=1000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n=10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n=10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log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3.3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-9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-8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1.7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-8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2.3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-8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-8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sec.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-6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-4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0.01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∙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log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3.3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-8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-5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0.0017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0.23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-7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-3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10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27.8 min.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-6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 sec.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11.6 min.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317 cent.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-6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sec.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3.4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Symbol" pitchFamily="18" charset="2"/>
                        </a:rPr>
                        <a:t>10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Symbol" pitchFamily="18" charset="2"/>
                        </a:rPr>
                        <a:t>284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Symbol" pitchFamily="18" charset="2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3.2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Symbol" pitchFamily="18" charset="2"/>
                        </a:rPr>
                        <a:t>10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Symbol" pitchFamily="18" charset="2"/>
                        </a:rPr>
                        <a:t>30095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Symbol" pitchFamily="18" charset="2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3.1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Symbol" pitchFamily="18" charset="2"/>
                        </a:rPr>
                        <a:t>10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Symbol" pitchFamily="18" charset="2"/>
                        </a:rPr>
                        <a:t>3001022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Symbol" pitchFamily="18" charset="2"/>
                        </a:rPr>
                        <a:t>years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60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Unit I: Introduction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75191"/>
            <a:ext cx="8507288" cy="4625609"/>
          </a:xfrm>
        </p:spPr>
        <p:txBody>
          <a:bodyPr>
            <a:normAutofit fontScale="92500"/>
          </a:bodyPr>
          <a:lstStyle/>
          <a:p>
            <a:r>
              <a:rPr lang="en-US" dirty="0"/>
              <a:t>Analysis of Algorithms, Best, Average and Worst case running times of algorithms, Mathematical notations for running times O, Ω, Ɵ. Master's Theorem</a:t>
            </a:r>
            <a:endParaRPr lang="en-IN" dirty="0"/>
          </a:p>
          <a:p>
            <a:r>
              <a:rPr lang="en-US" dirty="0"/>
              <a:t>Problem solving principles: Classification of problem, problem </a:t>
            </a:r>
            <a:r>
              <a:rPr lang="en-US" dirty="0" smtClean="0"/>
              <a:t>solving strategies</a:t>
            </a:r>
            <a:r>
              <a:rPr lang="en-US" dirty="0"/>
              <a:t>, classification of time complexities (linear, logarithmic etc.).</a:t>
            </a:r>
            <a:endParaRPr lang="en-IN" dirty="0"/>
          </a:p>
          <a:p>
            <a:r>
              <a:rPr lang="en-US" b="1" dirty="0"/>
              <a:t>Divide and Conquer strategy</a:t>
            </a:r>
            <a:r>
              <a:rPr lang="en-US" dirty="0"/>
              <a:t>: General strategy, Quick Sort and Merge Sort w.r.t. Complexity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3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Asymptotic notations are used to describe time and space complexity i.e. to </a:t>
            </a:r>
            <a:r>
              <a:rPr lang="en-US" sz="2800" b="1" dirty="0" smtClean="0">
                <a:solidFill>
                  <a:srgbClr val="00FF00"/>
                </a:solidFill>
              </a:rPr>
              <a:t>measure efficiency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endParaRPr lang="en-US" sz="2800" b="1" dirty="0" smtClean="0">
              <a:solidFill>
                <a:srgbClr val="00FF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Indicates behavior of a function with respect to the size of the input (n).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Different asymptotic notations used are:-</a:t>
            </a:r>
          </a:p>
          <a:p>
            <a:pPr marL="990600" lvl="1" indent="-533400" eaLnBrk="1" hangingPunct="1">
              <a:lnSpc>
                <a:spcPct val="90000"/>
              </a:lnSpc>
              <a:buSzPct val="70000"/>
              <a:buFontTx/>
              <a:buAutoNum type="arabicPeriod"/>
            </a:pPr>
            <a:r>
              <a:rPr lang="en-US" sz="2400" dirty="0" smtClean="0"/>
              <a:t>Big Oh Notation (O)</a:t>
            </a:r>
          </a:p>
          <a:p>
            <a:pPr marL="990600" lvl="1" indent="-533400"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AutoNum type="arabicPeriod"/>
            </a:pPr>
            <a:r>
              <a:rPr lang="en-US" sz="2400" dirty="0" smtClean="0"/>
              <a:t>Omega Notation (Ω)</a:t>
            </a:r>
          </a:p>
          <a:p>
            <a:pPr marL="990600" lvl="1" indent="-533400"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AutoNum type="arabicPeriod"/>
            </a:pPr>
            <a:r>
              <a:rPr lang="en-US" sz="2400" dirty="0" smtClean="0"/>
              <a:t>Theta Notation (Θ)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633116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3383" t="9472" r="4739" b="3903"/>
          <a:stretch>
            <a:fillRect/>
          </a:stretch>
        </p:blipFill>
        <p:spPr>
          <a:xfrm>
            <a:off x="89535" y="1105908"/>
            <a:ext cx="4554473" cy="342048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Google Shape;250;p32"/>
          <p:cNvSpPr txBox="1"/>
          <p:nvPr/>
        </p:nvSpPr>
        <p:spPr>
          <a:xfrm>
            <a:off x="462280" y="4437112"/>
            <a:ext cx="7651750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723900" marR="0" lvl="1" indent="-26670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80604020202020204" charset="0"/>
              <a:buChar char="–"/>
            </a:pPr>
            <a:endParaRPr lang="x-none" altLang="en-US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R="0" lvl="1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80604020202020204" charset="0"/>
              <a:buNone/>
            </a:pPr>
            <a:endParaRPr lang="x-none" altLang="en-US" b="0" i="0" u="none" strike="noStrike" cap="none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23900" marR="0" lvl="1" indent="-26670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80604020202020204" charset="0"/>
              <a:buChar char="–"/>
            </a:pPr>
            <a:r>
              <a:rPr lang="x-none" altLang="en-US" b="0" i="0" u="none" strike="noStrike" cap="none" dirty="0">
                <a:latin typeface="Calibri" charset="0"/>
                <a:ea typeface="Calibri" charset="0"/>
                <a:cs typeface="Calibri" charset="0"/>
                <a:sym typeface="Calibri" charset="0"/>
              </a:rPr>
              <a:t>f(n)⩽c.g(n) for n&gt;n0 in all case</a:t>
            </a:r>
          </a:p>
          <a:p>
            <a:pPr marL="723900" marR="0" lvl="1" indent="-26670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80604020202020204" charset="0"/>
              <a:buChar char="–"/>
            </a:pPr>
            <a:endParaRPr lang="x-none" altLang="en-US" sz="1600" b="0" i="0" u="none" strike="noStrike" cap="none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23900" marR="0" lvl="1" indent="-26670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80604020202020204" charset="0"/>
              <a:buChar char="–"/>
            </a:pPr>
            <a:r>
              <a:rPr lang="x-none" altLang="en-US" b="0" i="0" u="none" strike="noStrike" cap="none" dirty="0">
                <a:latin typeface="Calibri" charset="0"/>
                <a:ea typeface="Calibri" charset="0"/>
                <a:cs typeface="Calibri" charset="0"/>
                <a:sym typeface="Calibri" charset="0"/>
              </a:rPr>
              <a:t>Hence, function g(n) is an upper bound for function f(n), as g(n) grows faster than f(n).</a:t>
            </a:r>
          </a:p>
          <a:p>
            <a:pPr marL="723900" marR="0" lvl="1" indent="-26670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80604020202020204" charset="0"/>
              <a:buChar char="–"/>
            </a:pPr>
            <a:endParaRPr lang="x-none" altLang="en-US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9285" y="732155"/>
            <a:ext cx="3697605" cy="2628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1" indent="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80604020202020204" charset="0"/>
              <a:buNone/>
            </a:pPr>
            <a:r>
              <a:rPr lang="x-none" altLang="en-US" sz="16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</a:p>
          <a:p>
            <a:pPr marR="0" lvl="1" indent="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80604020202020204" charset="0"/>
              <a:buNone/>
            </a:pPr>
            <a:r>
              <a:rPr lang="x-none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 fns can be represented is the order of g(n) that is O(g(n)), if there exists a value of positive integer n as n0 and a positive constant c such that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7605" y="129540"/>
            <a:ext cx="65455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" </a:t>
            </a:r>
            <a:r>
              <a:rPr lang="x-none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O " (Big Oh) is the most commonly used notation.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66164" cy="10924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50" y="6480810"/>
            <a:ext cx="9153525" cy="337185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en-US" sz="1400" b="1" dirty="0" smtClean="0">
                <a:solidFill>
                  <a:schemeClr val="bg1"/>
                </a:solidFill>
                <a:latin typeface="Calibri" charset="0"/>
              </a:rPr>
              <a:t> Department </a:t>
            </a:r>
            <a:r>
              <a:rPr lang="en-US" sz="1400" b="1" dirty="0">
                <a:solidFill>
                  <a:schemeClr val="bg1"/>
                </a:solidFill>
                <a:latin typeface="Calibri" charset="0"/>
              </a:rPr>
              <a:t>of </a:t>
            </a:r>
            <a:r>
              <a:rPr lang="x-none" altLang="en-US" sz="1400" b="1" dirty="0">
                <a:solidFill>
                  <a:schemeClr val="bg1"/>
                </a:solidFill>
                <a:latin typeface="Calibri" charset="0"/>
              </a:rPr>
              <a:t>Computer </a:t>
            </a:r>
            <a:r>
              <a:rPr lang="en-US" sz="1400" b="1" dirty="0">
                <a:solidFill>
                  <a:schemeClr val="bg1"/>
                </a:solidFill>
                <a:latin typeface="Calibri" charset="0"/>
              </a:rPr>
              <a:t>Engineering, VIIT, Pune-48</a:t>
            </a:r>
          </a:p>
        </p:txBody>
      </p:sp>
    </p:spTree>
    <p:extLst>
      <p:ext uri="{BB962C8B-B14F-4D97-AF65-F5344CB8AC3E}">
        <p14:creationId xmlns:p14="http://schemas.microsoft.com/office/powerpoint/2010/main" val="20655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A function f(n)=O(g(n))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800" dirty="0" smtClean="0"/>
              <a:t>   if positive constants c and n</a:t>
            </a:r>
            <a:r>
              <a:rPr lang="en-US" sz="1400" b="1" dirty="0" smtClean="0"/>
              <a:t>0</a:t>
            </a:r>
            <a:r>
              <a:rPr lang="en-US" sz="1400" dirty="0" smtClean="0"/>
              <a:t>  </a:t>
            </a:r>
            <a:r>
              <a:rPr lang="en-US" sz="2800" dirty="0" smtClean="0"/>
              <a:t>exist such that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00FF00"/>
                </a:solidFill>
              </a:rPr>
              <a:t>f(n) &lt;= c*g(n) for all n&gt;=n</a:t>
            </a:r>
            <a:r>
              <a:rPr lang="en-US" sz="2800" b="1" baseline="-25000" dirty="0" smtClean="0">
                <a:solidFill>
                  <a:srgbClr val="00FF00"/>
                </a:solidFill>
              </a:rPr>
              <a:t>0</a:t>
            </a:r>
            <a:r>
              <a:rPr lang="en-US" sz="1400" dirty="0" smtClean="0"/>
              <a:t>.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It sets an upper bound for the function.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It is used to describe the worst-case running time.</a:t>
            </a:r>
          </a:p>
        </p:txBody>
      </p:sp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Big Oh Notation (O)</a:t>
            </a:r>
          </a:p>
        </p:txBody>
      </p:sp>
    </p:spTree>
    <p:extLst>
      <p:ext uri="{BB962C8B-B14F-4D97-AF65-F5344CB8AC3E}">
        <p14:creationId xmlns:p14="http://schemas.microsoft.com/office/powerpoint/2010/main" val="1753312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027"/>
          <p:cNvSpPr>
            <a:spLocks noGrp="1" noChangeArrowheads="1"/>
          </p:cNvSpPr>
          <p:nvPr>
            <p:ph idx="1"/>
          </p:nvPr>
        </p:nvSpPr>
        <p:spPr>
          <a:xfrm>
            <a:off x="323528" y="1736725"/>
            <a:ext cx="8287072" cy="4511675"/>
          </a:xfrm>
        </p:spPr>
        <p:txBody>
          <a:bodyPr>
            <a:normAutofit fontScale="92500" lnSpcReduction="20000"/>
          </a:bodyPr>
          <a:lstStyle/>
          <a:p>
            <a:pPr lvl="1" indent="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None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consider f(n)=3n+2 &amp; g(n)=n</a:t>
            </a:r>
          </a:p>
          <a:p>
            <a:pPr lvl="1" indent="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None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so to satisfy </a:t>
            </a: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f(n)⩽c.g(n)</a:t>
            </a:r>
          </a:p>
          <a:p>
            <a:pPr lvl="1" indent="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None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we can write  </a:t>
            </a: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3n+2 </a:t>
            </a: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⩽ C.n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Font typeface="Arial" panose="02080604020202020204" charset="0"/>
              <a:buChar char="•"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The above condition is true when </a:t>
            </a:r>
            <a:r>
              <a:rPr lang="x-none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C=</a:t>
            </a:r>
            <a:r>
              <a:rPr lang="en-US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5</a:t>
            </a:r>
            <a:r>
              <a:rPr lang="x-none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 </a:t>
            </a: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or more than that thus we can write</a:t>
            </a:r>
          </a:p>
          <a:p>
            <a:pPr lvl="1" indent="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None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3n+2 </a:t>
            </a: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⩽ </a:t>
            </a:r>
            <a:r>
              <a:rPr lang="en-US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5</a:t>
            </a:r>
            <a:r>
              <a:rPr lang="x-none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.n </a:t>
            </a:r>
            <a:endParaRPr lang="x-none" altLang="en-US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Font typeface="Arial" panose="02080604020202020204" charset="0"/>
              <a:buChar char="•"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As f(n)=O g(n) i.e f(n) is bounding g(n) it means f(n)=O g(n) is true for all </a:t>
            </a:r>
            <a:r>
              <a:rPr lang="x-none" altLang="en-US" b="1" i="1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n &amp; higher values of n like ,n</a:t>
            </a:r>
            <a:r>
              <a:rPr lang="x-none" altLang="en-US" b="1" i="1" baseline="30000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2</a:t>
            </a:r>
            <a:r>
              <a:rPr lang="x-none" altLang="en-US" b="1" i="1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 or n</a:t>
            </a:r>
            <a:r>
              <a:rPr lang="x-none" altLang="en-US" b="1" i="1" baseline="30000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3</a:t>
            </a:r>
            <a:r>
              <a:rPr lang="x-none" altLang="en-US" b="1" i="1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.</a:t>
            </a: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... 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Font typeface="Arial" panose="02080604020202020204" charset="0"/>
              <a:buChar char="•"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As we want tighest bound we consider the nearest funs  i.e. f(n)=O g(n) 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Font typeface="Arial" panose="02080604020202020204" charset="0"/>
              <a:buChar char="•"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Thus this is </a:t>
            </a:r>
            <a:r>
              <a:rPr lang="x-none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Upp</a:t>
            </a:r>
            <a:r>
              <a:rPr lang="en-US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e</a:t>
            </a:r>
            <a:r>
              <a:rPr lang="x-none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r </a:t>
            </a: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bound of a function.</a:t>
            </a:r>
          </a:p>
        </p:txBody>
      </p:sp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543800" cy="14319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1244509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4250" t="-21729" r="5080" b="5496"/>
          <a:stretch>
            <a:fillRect/>
          </a:stretch>
        </p:blipFill>
        <p:spPr>
          <a:xfrm>
            <a:off x="281940" y="905509"/>
            <a:ext cx="4090669" cy="381963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4"/>
          <p:cNvSpPr txBox="1"/>
          <p:nvPr/>
        </p:nvSpPr>
        <p:spPr>
          <a:xfrm>
            <a:off x="281940" y="5303480"/>
            <a:ext cx="8223250" cy="100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IN" altLang="en-US" sz="2000" dirty="0">
                <a:cs typeface="Ubuntu" charset="0"/>
              </a:rPr>
              <a:t>Ώ</a:t>
            </a:r>
            <a:r>
              <a:rPr lang="en-IN" altLang="en-US" sz="2000" dirty="0"/>
              <a:t> notation represents the lower bound of the running time of an algorithm. </a:t>
            </a:r>
            <a:br>
              <a:rPr lang="en-IN" altLang="en-US" sz="2000" dirty="0"/>
            </a:br>
            <a:r>
              <a:rPr lang="en-IN" altLang="en-US" sz="2000" dirty="0"/>
              <a:t>it provides best case complexity of an algorithm.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9350" y="354965"/>
            <a:ext cx="4244340" cy="185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400">
                <a:sym typeface="+mn-ea"/>
              </a:rPr>
              <a:t> f(n)=Ω(g(n)) when there exists constant c that</a:t>
            </a:r>
          </a:p>
          <a:p>
            <a:r>
              <a:rPr lang="en-IN" altLang="en-US" sz="2000">
                <a:sym typeface="+mn-ea"/>
              </a:rPr>
              <a:t> </a:t>
            </a:r>
          </a:p>
          <a:p>
            <a:r>
              <a:rPr lang="en-IN" altLang="en-US" sz="2400">
                <a:sym typeface="+mn-ea"/>
              </a:rPr>
              <a:t>f(n)⩾c.g(n) for all  large value of n.</a:t>
            </a:r>
            <a:r>
              <a:rPr lang="x-none" altLang="en-IN" sz="2400">
                <a:sym typeface="+mn-ea"/>
              </a:rPr>
              <a:t>where n</a:t>
            </a:r>
            <a:r>
              <a:rPr lang="en-IN" altLang="en-US" sz="2400">
                <a:sym typeface="+mn-ea"/>
              </a:rPr>
              <a:t>⩾</a:t>
            </a:r>
            <a:r>
              <a:rPr lang="x-none" altLang="en-IN" sz="2400">
                <a:sym typeface="+mn-ea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485" y="193675"/>
            <a:ext cx="325095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en-US" sz="2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" </a:t>
            </a:r>
            <a:r>
              <a:rPr lang="x-none" altLang="en-US" sz="2800" dirty="0">
                <a:latin typeface="Calibri" charset="0"/>
                <a:ea typeface="Calibri" charset="0"/>
                <a:cs typeface="Ubuntu" charset="0"/>
                <a:sym typeface="Calibri" charset="0"/>
              </a:rPr>
              <a:t>Ώ</a:t>
            </a:r>
            <a:r>
              <a:rPr lang="x-none" altLang="en-US" sz="28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" Omega Big (</a:t>
            </a:r>
            <a:r>
              <a:rPr lang="en-IN" altLang="en-US" sz="2800" dirty="0">
                <a:sym typeface="+mn-ea"/>
              </a:rPr>
              <a:t>Ω</a:t>
            </a:r>
            <a:r>
              <a:rPr lang="x-none" altLang="en-US" sz="28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66164" cy="10924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50" y="6480810"/>
            <a:ext cx="9153525" cy="337185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en-US" sz="1400" b="1" dirty="0" smtClean="0">
                <a:solidFill>
                  <a:prstClr val="black"/>
                </a:solidFill>
                <a:latin typeface="Calibri" charset="0"/>
              </a:rPr>
              <a:t>Department </a:t>
            </a:r>
            <a:r>
              <a:rPr lang="en-US" sz="1400" b="1" dirty="0">
                <a:solidFill>
                  <a:prstClr val="black"/>
                </a:solidFill>
                <a:latin typeface="Calibri" charset="0"/>
              </a:rPr>
              <a:t>of </a:t>
            </a:r>
            <a:r>
              <a:rPr lang="x-none" altLang="en-US" sz="1400" b="1" dirty="0">
                <a:solidFill>
                  <a:prstClr val="black"/>
                </a:solidFill>
                <a:latin typeface="Calibri" charset="0"/>
              </a:rPr>
              <a:t>Computer </a:t>
            </a:r>
            <a:r>
              <a:rPr lang="en-US" sz="1400" b="1" dirty="0">
                <a:solidFill>
                  <a:prstClr val="black"/>
                </a:solidFill>
                <a:latin typeface="Calibri" charset="0"/>
              </a:rPr>
              <a:t>Engineering, VIIT, Pune-48</a:t>
            </a:r>
          </a:p>
        </p:txBody>
      </p:sp>
    </p:spTree>
    <p:extLst>
      <p:ext uri="{BB962C8B-B14F-4D97-AF65-F5344CB8AC3E}">
        <p14:creationId xmlns:p14="http://schemas.microsoft.com/office/powerpoint/2010/main" val="33292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 function f(n)=</a:t>
            </a:r>
            <a:r>
              <a:rPr lang="en-US" sz="3600" dirty="0" smtClean="0"/>
              <a:t>Ω</a:t>
            </a:r>
            <a:r>
              <a:rPr lang="en-US" dirty="0" smtClean="0"/>
              <a:t> (g(n))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dirty="0" smtClean="0"/>
              <a:t>   if positive constants c and n</a:t>
            </a:r>
            <a:r>
              <a:rPr lang="en-US" sz="1600" dirty="0" smtClean="0"/>
              <a:t>0 </a:t>
            </a:r>
            <a:r>
              <a:rPr lang="en-US" dirty="0" smtClean="0"/>
              <a:t>exist such that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rgbClr val="00FF00"/>
                </a:solidFill>
              </a:rPr>
              <a:t> 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rgbClr val="00FF00"/>
                </a:solidFill>
              </a:rPr>
              <a:t>    f(n) &gt;= c*g(n) for all n&gt;=n</a:t>
            </a:r>
            <a:r>
              <a:rPr lang="en-US" sz="1600" dirty="0" smtClean="0">
                <a:solidFill>
                  <a:srgbClr val="00FF00"/>
                </a:solidFill>
              </a:rPr>
              <a:t>0.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sz="1600" dirty="0" smtClean="0">
              <a:solidFill>
                <a:srgbClr val="00FF00"/>
              </a:solidFill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It sets a function to its lower bound.</a:t>
            </a:r>
          </a:p>
          <a:p>
            <a:pPr marL="118872" indent="0" eaLnBrk="1" hangingPunct="1">
              <a:buClr>
                <a:schemeClr val="tx1"/>
              </a:buClr>
              <a:buNone/>
            </a:pPr>
            <a:endParaRPr lang="en-US" dirty="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It is used to describe the best-case running time.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Omega Notation (</a:t>
            </a:r>
            <a:r>
              <a:rPr lang="en-US" sz="3200" b="0" dirty="0">
                <a:solidFill>
                  <a:srgbClr val="FFC000"/>
                </a:solidFill>
                <a:effectLst/>
              </a:rPr>
              <a:t>Ω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1595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indent="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None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consider f(n)=3n+2 &amp; g(n)=n</a:t>
            </a:r>
          </a:p>
          <a:p>
            <a:pPr lvl="1" indent="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None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so to satisfy </a:t>
            </a: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f(n)</a:t>
            </a:r>
            <a:r>
              <a:rPr lang="en-IN" altLang="en-US" dirty="0">
                <a:sym typeface="+mn-ea"/>
              </a:rPr>
              <a:t>⩾</a:t>
            </a: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c.g(n)</a:t>
            </a:r>
          </a:p>
          <a:p>
            <a:pPr lvl="1" indent="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None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we can write  </a:t>
            </a: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3n+2 </a:t>
            </a:r>
            <a:r>
              <a:rPr lang="en-IN" altLang="en-US" dirty="0">
                <a:sym typeface="+mn-ea"/>
              </a:rPr>
              <a:t>⩾</a:t>
            </a: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C.n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Font typeface="Arial" panose="02080604020202020204" charset="0"/>
              <a:buChar char="•"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The above condition is true when </a:t>
            </a:r>
            <a:r>
              <a:rPr lang="x-none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C=</a:t>
            </a:r>
            <a:r>
              <a:rPr lang="en-US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1</a:t>
            </a:r>
            <a:r>
              <a:rPr lang="x-none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 and n</a:t>
            </a:r>
            <a:r>
              <a:rPr lang="en-US" altLang="en-US" baseline="-25000" dirty="0" smtClean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 is 1 </a:t>
            </a:r>
            <a:r>
              <a:rPr lang="x-none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 </a:t>
            </a: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thus we can write</a:t>
            </a:r>
          </a:p>
          <a:p>
            <a:pPr lvl="1" indent="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None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3n+2 </a:t>
            </a:r>
            <a:r>
              <a:rPr lang="en-IN" altLang="en-US" dirty="0">
                <a:sym typeface="+mn-ea"/>
              </a:rPr>
              <a:t>⩾</a:t>
            </a: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</a:t>
            </a:r>
            <a:r>
              <a:rPr lang="x-none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 </a:t>
            </a:r>
            <a:endParaRPr lang="x-none" altLang="en-US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Font typeface="Arial" panose="02080604020202020204" charset="0"/>
              <a:buChar char="•"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As f(n)=Ώ g(n) i.e f(n) is bounding g(n) it means f(n)=Ώ g(n)  is true for all </a:t>
            </a:r>
            <a:r>
              <a:rPr lang="x-none" altLang="en-US" b="1" i="1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n</a:t>
            </a: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 or less than that like </a:t>
            </a:r>
            <a:r>
              <a:rPr lang="x-none" altLang="en-US" b="1" i="1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log(n) or log(log(n))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Font typeface="Arial" panose="02080604020202020204" charset="0"/>
              <a:buChar char="•"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As we want tighest bound we consider the nearest funs  i.e. f(n)=Ώ g(n) 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800"/>
              <a:buFont typeface="Arial" panose="02080604020202020204" charset="0"/>
              <a:buChar char="•"/>
            </a:pPr>
            <a:r>
              <a:rPr lang="x-none" altLang="en-US" dirty="0">
                <a:solidFill>
                  <a:srgbClr val="000000"/>
                </a:solidFill>
                <a:latin typeface="Calibri" charset="0"/>
                <a:ea typeface="Calibri" charset="0"/>
                <a:cs typeface="Ubuntu" charset="0"/>
                <a:sym typeface="Calibri" charset="0"/>
              </a:rPr>
              <a:t>Thus this is Lower bound of a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6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4300" r="3218" b="3636"/>
          <a:stretch>
            <a:fillRect/>
          </a:stretch>
        </p:blipFill>
        <p:spPr>
          <a:xfrm>
            <a:off x="212725" y="795655"/>
            <a:ext cx="3974465" cy="4145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4"/>
          <p:cNvSpPr txBox="1"/>
          <p:nvPr/>
        </p:nvSpPr>
        <p:spPr>
          <a:xfrm>
            <a:off x="4484370" y="865232"/>
            <a:ext cx="4243705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800"/>
              <a:t>We say that f(n)=θ(g(n)) when there exist constants c1 and c2 that </a:t>
            </a:r>
          </a:p>
          <a:p>
            <a:endParaRPr lang="en-IN" altLang="en-US" sz="2800"/>
          </a:p>
          <a:p>
            <a:r>
              <a:rPr lang="en-IN" altLang="en-US" sz="2800"/>
              <a:t>c1.g(n)⩽f(n)⩽c2.g(n) for all large value of n. Here </a:t>
            </a:r>
            <a:r>
              <a:rPr lang="x-none" altLang="en-IN" sz="2800">
                <a:sym typeface="+mn-ea"/>
              </a:rPr>
              <a:t>n</a:t>
            </a:r>
            <a:r>
              <a:rPr lang="en-IN" altLang="en-US" sz="2800">
                <a:sym typeface="+mn-ea"/>
              </a:rPr>
              <a:t>⩾</a:t>
            </a:r>
            <a:r>
              <a:rPr lang="x-none" altLang="en-IN" sz="2800">
                <a:sym typeface="+mn-ea"/>
              </a:rPr>
              <a:t>1</a:t>
            </a:r>
          </a:p>
          <a:p>
            <a:endParaRPr lang="en-IN" alt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286385" y="5548630"/>
            <a:ext cx="818515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en-US" sz="2400" dirty="0">
                <a:sym typeface="+mn-ea"/>
              </a:rPr>
              <a:t>I</a:t>
            </a:r>
            <a:r>
              <a:rPr lang="en-IN" altLang="en-US" sz="2400" dirty="0" smtClean="0">
                <a:sym typeface="+mn-ea"/>
              </a:rPr>
              <a:t>t </a:t>
            </a:r>
            <a:r>
              <a:rPr lang="en-IN" altLang="en-US" sz="2400" dirty="0">
                <a:sym typeface="+mn-ea"/>
              </a:rPr>
              <a:t>provides </a:t>
            </a:r>
            <a:r>
              <a:rPr lang="x-none" altLang="en-IN" sz="2400" dirty="0">
                <a:sym typeface="+mn-ea"/>
              </a:rPr>
              <a:t>avg </a:t>
            </a:r>
            <a:r>
              <a:rPr lang="en-IN" altLang="en-US" sz="2400" dirty="0">
                <a:sym typeface="+mn-ea"/>
              </a:rPr>
              <a:t>case complexity of an algorithm.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8405" y="216535"/>
            <a:ext cx="357251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en-IN" sz="3200">
                <a:sym typeface="+mn-ea"/>
              </a:rPr>
              <a:t>"</a:t>
            </a:r>
            <a:r>
              <a:rPr lang="en-IN" altLang="en-US" sz="3200">
                <a:sym typeface="+mn-ea"/>
              </a:rPr>
              <a:t>θ</a:t>
            </a:r>
            <a:r>
              <a:rPr lang="x-none" altLang="en-IN" sz="3200">
                <a:sym typeface="+mn-ea"/>
              </a:rPr>
              <a:t>" Theta Big(</a:t>
            </a:r>
            <a:r>
              <a:rPr lang="en-IN" altLang="en-US" sz="3200">
                <a:sym typeface="+mn-ea"/>
              </a:rPr>
              <a:t>θ</a:t>
            </a:r>
            <a:r>
              <a:rPr lang="x-none" altLang="en-IN" sz="3200">
                <a:sym typeface="+mn-ea"/>
              </a:rPr>
              <a:t>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66164" cy="10924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50" y="6480810"/>
            <a:ext cx="9153525" cy="337185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en-US" sz="1400" b="1" dirty="0">
                <a:solidFill>
                  <a:prstClr val="black"/>
                </a:solidFill>
                <a:latin typeface="Calibri" charset="0"/>
              </a:rPr>
              <a:t>Department of </a:t>
            </a:r>
            <a:r>
              <a:rPr lang="x-none" altLang="en-US" sz="1400" b="1" dirty="0">
                <a:solidFill>
                  <a:prstClr val="black"/>
                </a:solidFill>
                <a:latin typeface="Calibri" charset="0"/>
              </a:rPr>
              <a:t>Computer </a:t>
            </a:r>
            <a:r>
              <a:rPr lang="en-US" sz="1400" b="1" dirty="0">
                <a:solidFill>
                  <a:prstClr val="black"/>
                </a:solidFill>
                <a:latin typeface="Calibri" charset="0"/>
              </a:rPr>
              <a:t>Engineering, VIIT, Pune-48</a:t>
            </a:r>
          </a:p>
        </p:txBody>
      </p:sp>
    </p:spTree>
    <p:extLst>
      <p:ext uri="{BB962C8B-B14F-4D97-AF65-F5344CB8AC3E}">
        <p14:creationId xmlns:p14="http://schemas.microsoft.com/office/powerpoint/2010/main" val="15469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 function f(n)= Θ(g(n))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dirty="0" smtClean="0"/>
              <a:t>     iff positive constants c</a:t>
            </a:r>
            <a:r>
              <a:rPr lang="en-US" b="1" baseline="-25000" dirty="0" smtClean="0"/>
              <a:t>1</a:t>
            </a:r>
            <a:r>
              <a:rPr lang="en-US" dirty="0" smtClean="0"/>
              <a:t> and c</a:t>
            </a:r>
            <a:r>
              <a:rPr lang="en-US" b="1" baseline="-25000" dirty="0" smtClean="0"/>
              <a:t>2</a:t>
            </a:r>
            <a:r>
              <a:rPr lang="en-US" dirty="0" smtClean="0"/>
              <a:t> exist such that 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rgbClr val="00FF00"/>
                </a:solidFill>
              </a:rPr>
              <a:t>   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rgbClr val="00FF00"/>
                </a:solidFill>
              </a:rPr>
              <a:t>     c</a:t>
            </a:r>
            <a:r>
              <a:rPr lang="en-US" b="1" baseline="-25000" dirty="0" smtClean="0">
                <a:solidFill>
                  <a:srgbClr val="00FF00"/>
                </a:solidFill>
              </a:rPr>
              <a:t>1</a:t>
            </a:r>
            <a:r>
              <a:rPr lang="en-US" b="1" dirty="0" smtClean="0">
                <a:solidFill>
                  <a:srgbClr val="00FF00"/>
                </a:solidFill>
              </a:rPr>
              <a:t>*</a:t>
            </a:r>
            <a:r>
              <a:rPr lang="en-US" sz="1600" baseline="-25000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rgbClr val="00FF00"/>
                </a:solidFill>
              </a:rPr>
              <a:t>g(n) &lt;= f(n) &lt;=c</a:t>
            </a:r>
            <a:r>
              <a:rPr lang="en-US" b="1" baseline="-25000" dirty="0" smtClean="0">
                <a:solidFill>
                  <a:srgbClr val="00FF00"/>
                </a:solidFill>
              </a:rPr>
              <a:t>2 </a:t>
            </a:r>
            <a:r>
              <a:rPr lang="en-US" b="1" dirty="0" smtClean="0">
                <a:solidFill>
                  <a:srgbClr val="00FF00"/>
                </a:solidFill>
              </a:rPr>
              <a:t>*</a:t>
            </a:r>
            <a:r>
              <a:rPr lang="en-US" dirty="0" smtClean="0">
                <a:solidFill>
                  <a:srgbClr val="00FF00"/>
                </a:solidFill>
              </a:rPr>
              <a:t>g(n) for all n&gt;=n</a:t>
            </a:r>
            <a:r>
              <a:rPr lang="en-US" b="1" baseline="-25000" dirty="0" smtClean="0">
                <a:solidFill>
                  <a:srgbClr val="00FF00"/>
                </a:solidFill>
              </a:rPr>
              <a:t>0</a:t>
            </a:r>
            <a:r>
              <a:rPr lang="en-US" dirty="0" smtClean="0">
                <a:solidFill>
                  <a:srgbClr val="00FF00"/>
                </a:solidFill>
              </a:rPr>
              <a:t>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dirty="0" smtClean="0">
              <a:solidFill>
                <a:srgbClr val="00FF00"/>
              </a:solidFill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It sets the function between its lower and upper bound.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Theta Notation (</a:t>
            </a:r>
            <a:r>
              <a:rPr lang="en-US" sz="3200" b="0" dirty="0">
                <a:solidFill>
                  <a:srgbClr val="FFC000"/>
                </a:solidFill>
                <a:effectLst/>
              </a:rPr>
              <a:t>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4306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000" dirty="0" smtClean="0"/>
              <a:t>Consider f(n)=3n+2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dirty="0" smtClean="0"/>
              <a:t>             </a:t>
            </a:r>
          </a:p>
          <a:p>
            <a:pPr>
              <a:buClr>
                <a:schemeClr val="tx1"/>
              </a:buClr>
              <a:buNone/>
            </a:pPr>
            <a:r>
              <a:rPr lang="en-US" sz="2000" dirty="0" smtClean="0"/>
              <a:t>              f(n) &gt;= 1n                         =&gt;c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=1,n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&gt;=1    i.e. </a:t>
            </a:r>
            <a:r>
              <a:rPr lang="en-US" sz="2000" dirty="0"/>
              <a:t>f(n) = </a:t>
            </a:r>
            <a:r>
              <a:rPr lang="en-US" sz="2400" dirty="0"/>
              <a:t>Ω</a:t>
            </a:r>
            <a:r>
              <a:rPr lang="en-US" sz="2000" dirty="0"/>
              <a:t>(n)</a:t>
            </a:r>
            <a:r>
              <a:rPr lang="en-US" sz="2000" dirty="0" smtClean="0"/>
              <a:t> </a:t>
            </a:r>
          </a:p>
          <a:p>
            <a:pPr>
              <a:buClr>
                <a:schemeClr val="tx1"/>
              </a:buClr>
              <a:buNone/>
            </a:pPr>
            <a:endParaRPr lang="en-US" sz="2000" dirty="0"/>
          </a:p>
          <a:p>
            <a:pPr>
              <a:buClr>
                <a:schemeClr val="tx1"/>
              </a:buClr>
              <a:buNone/>
            </a:pPr>
            <a:r>
              <a:rPr lang="en-US" sz="2000" dirty="0" smtClean="0"/>
              <a:t>	        f(n</a:t>
            </a:r>
            <a:r>
              <a:rPr lang="en-US" sz="2000" dirty="0"/>
              <a:t>) &lt;= </a:t>
            </a:r>
            <a:r>
              <a:rPr lang="en-US" sz="2000" dirty="0" smtClean="0"/>
              <a:t>5n                      </a:t>
            </a:r>
            <a:r>
              <a:rPr lang="en-US" sz="2000" dirty="0"/>
              <a:t>=&gt;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=5,n</a:t>
            </a:r>
            <a:r>
              <a:rPr lang="en-US" sz="2000" baseline="-25000" dirty="0" smtClean="0"/>
              <a:t>0</a:t>
            </a:r>
            <a:r>
              <a:rPr lang="en-US" sz="2000" dirty="0"/>
              <a:t>&gt;=1   i.e.  f(n)=O(g(n))</a:t>
            </a:r>
            <a:endParaRPr lang="en-US" sz="2000" dirty="0" smtClean="0"/>
          </a:p>
          <a:p>
            <a:pPr>
              <a:buClr>
                <a:schemeClr val="tx1"/>
              </a:buClr>
              <a:buNone/>
            </a:pPr>
            <a:endParaRPr lang="en-US" sz="2000" dirty="0" smtClean="0"/>
          </a:p>
          <a:p>
            <a:pPr eaLnBrk="1" hangingPunct="1">
              <a:buClr>
                <a:schemeClr val="tx1"/>
              </a:buClr>
              <a:buFont typeface="Wingdings 3" panose="05040102010807070707" pitchFamily="18" charset="2"/>
              <a:buNone/>
            </a:pPr>
            <a:r>
              <a:rPr lang="en-US" sz="2000" dirty="0" smtClean="0"/>
              <a:t>              1n &lt;=  f(n)  &lt;= 5n</a:t>
            </a:r>
            <a:endParaRPr lang="en-US" sz="2000" baseline="-25000" dirty="0" smtClean="0"/>
          </a:p>
          <a:p>
            <a:pPr eaLnBrk="1" hangingPunct="1">
              <a:buClr>
                <a:schemeClr val="tx1"/>
              </a:buClr>
              <a:buFont typeface="Wingdings 3" panose="05040102010807070707" pitchFamily="18" charset="2"/>
              <a:buNone/>
            </a:pPr>
            <a:r>
              <a:rPr lang="en-US" sz="2000" dirty="0" smtClean="0"/>
              <a:t>     </a:t>
            </a:r>
          </a:p>
          <a:p>
            <a:pPr eaLnBrk="1" hangingPunct="1">
              <a:buClr>
                <a:schemeClr val="tx1"/>
              </a:buClr>
              <a:buFont typeface="Wingdings 3" panose="05040102010807070707" pitchFamily="18" charset="2"/>
              <a:buNone/>
            </a:pPr>
            <a:r>
              <a:rPr lang="en-US" sz="2000" b="1" dirty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             c1 *g(n) &lt;= f(n) &lt;= c</a:t>
            </a:r>
            <a:r>
              <a:rPr lang="en-US" sz="2000" b="1" baseline="-25000" dirty="0" smtClean="0">
                <a:solidFill>
                  <a:schemeClr val="accent4"/>
                </a:solidFill>
              </a:rPr>
              <a:t>2</a:t>
            </a:r>
            <a:r>
              <a:rPr lang="en-US" sz="2000" b="1" dirty="0" smtClean="0">
                <a:solidFill>
                  <a:schemeClr val="accent4"/>
                </a:solidFill>
              </a:rPr>
              <a:t> *g(n) for  n&gt;=n</a:t>
            </a:r>
            <a:r>
              <a:rPr lang="en-US" sz="2000" b="1" baseline="-25000" dirty="0" smtClean="0">
                <a:solidFill>
                  <a:schemeClr val="accent4"/>
                </a:solidFill>
              </a:rPr>
              <a:t>0</a:t>
            </a:r>
            <a:endParaRPr lang="en-US" sz="2000" b="1" dirty="0" smtClean="0">
              <a:solidFill>
                <a:schemeClr val="accent4"/>
              </a:solidFill>
            </a:endParaRPr>
          </a:p>
          <a:p>
            <a:pPr eaLnBrk="1" hangingPunct="1">
              <a:buClr>
                <a:schemeClr val="tx1"/>
              </a:buClr>
              <a:buFont typeface="Wingdings 3" panose="05040102010807070707" pitchFamily="18" charset="2"/>
              <a:buNone/>
            </a:pPr>
            <a:endParaRPr lang="en-US" sz="2000" b="1" dirty="0" smtClean="0">
              <a:solidFill>
                <a:schemeClr val="accent4"/>
              </a:solidFill>
            </a:endParaRPr>
          </a:p>
          <a:p>
            <a:pPr eaLnBrk="1" hangingPunct="1">
              <a:buClr>
                <a:schemeClr val="tx1"/>
              </a:buClr>
              <a:buFont typeface="Wingdings 3" panose="05040102010807070707" pitchFamily="18" charset="2"/>
              <a:buNone/>
            </a:pPr>
            <a:r>
              <a:rPr lang="en-US" sz="2000" dirty="0" smtClean="0"/>
              <a:t>     Hence   f(n) =  Θ(n)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1007119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55448"/>
            <a:ext cx="7859216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 &amp; Outcomes of Unit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Objective :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/>
              <a:t>Measure the performance of algorithms on the basis of time and space </a:t>
            </a:r>
            <a:r>
              <a:rPr lang="en-US" dirty="0" smtClean="0"/>
              <a:t>complexity.</a:t>
            </a:r>
          </a:p>
          <a:p>
            <a:pPr marL="11887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Outcome 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118872" lvl="0" indent="0">
              <a:buNone/>
            </a:pPr>
            <a:r>
              <a:rPr lang="en-US" dirty="0"/>
              <a:t>Analyze algorithms for their time and space complexities in terms of asymptotic performance</a:t>
            </a:r>
          </a:p>
          <a:p>
            <a:pPr marL="11887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3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Best Case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Worst Case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Average Case</a:t>
            </a:r>
          </a:p>
        </p:txBody>
      </p:sp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Cases to Consider </a:t>
            </a:r>
          </a:p>
        </p:txBody>
      </p:sp>
    </p:spTree>
    <p:extLst>
      <p:ext uri="{BB962C8B-B14F-4D97-AF65-F5344CB8AC3E}">
        <p14:creationId xmlns:p14="http://schemas.microsoft.com/office/powerpoint/2010/main" val="1430995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153400" cy="40386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Verdana" panose="020B0604030504040204" pitchFamily="34" charset="0"/>
                <a:ea typeface="SimSun" panose="02010600030101010101" pitchFamily="2" charset="-122"/>
              </a:rPr>
              <a:t>The best case for an algorithm is the input that requires least time for its execution.</a:t>
            </a:r>
          </a:p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Verdana" panose="020B0604030504040204" pitchFamily="34" charset="0"/>
                <a:ea typeface="SimSun" panose="02010600030101010101" pitchFamily="2" charset="-122"/>
              </a:rPr>
              <a:t>It looks at the fewest data items.</a:t>
            </a:r>
          </a:p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Verdana" panose="020B0604030504040204" pitchFamily="34" charset="0"/>
                <a:ea typeface="SimSun" panose="02010600030101010101" pitchFamily="2" charset="-122"/>
              </a:rPr>
              <a:t>Minimum number of steps are executed.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Best Case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914400" y="1905000"/>
            <a:ext cx="7696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en-US" sz="2400">
              <a:latin typeface="Verdana" panose="020B060403050404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en-US" sz="24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08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8001000" cy="41148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Verdana" panose="020B0604030504040204" pitchFamily="34" charset="0"/>
                <a:ea typeface="SimSun" panose="02010600030101010101" pitchFamily="2" charset="-122"/>
              </a:rPr>
              <a:t>The worst case for an algorithm is the input that requires maximum time for its execution.</a:t>
            </a:r>
          </a:p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Verdana" panose="020B0604030504040204" pitchFamily="34" charset="0"/>
                <a:ea typeface="SimSun" panose="02010600030101010101" pitchFamily="2" charset="-122"/>
              </a:rPr>
              <a:t>It looks at the most number of data items.</a:t>
            </a:r>
          </a:p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Verdana" panose="020B0604030504040204" pitchFamily="34" charset="0"/>
                <a:ea typeface="SimSun" panose="02010600030101010101" pitchFamily="2" charset="-122"/>
              </a:rPr>
              <a:t>Maximum number of steps are executed.</a:t>
            </a:r>
          </a:p>
        </p:txBody>
      </p:sp>
      <p:sp>
        <p:nvSpPr>
          <p:cNvPr id="901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Worst Case</a:t>
            </a:r>
          </a:p>
        </p:txBody>
      </p:sp>
    </p:spTree>
    <p:extLst>
      <p:ext uri="{BB962C8B-B14F-4D97-AF65-F5344CB8AC3E}">
        <p14:creationId xmlns:p14="http://schemas.microsoft.com/office/powerpoint/2010/main" val="1505525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1029"/>
          <p:cNvSpPr>
            <a:spLocks noGrp="1" noChangeArrowheads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If the algorithm is run many times, with random ordering of the data, the average number of data items the algorithm examines.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To determine the probability (p</a:t>
            </a:r>
            <a:r>
              <a:rPr lang="en-US" sz="2800" b="1" baseline="-25000" dirty="0" smtClean="0"/>
              <a:t>i</a:t>
            </a:r>
            <a:r>
              <a:rPr lang="en-US" sz="2800" dirty="0" smtClean="0"/>
              <a:t>) that the input will come from each of these groups.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To determine the time (</a:t>
            </a:r>
            <a:r>
              <a:rPr lang="en-US" sz="2800" dirty="0" err="1" smtClean="0"/>
              <a:t>t</a:t>
            </a:r>
            <a:r>
              <a:rPr lang="en-US" sz="2800" b="1" baseline="-25000" dirty="0" err="1" smtClean="0"/>
              <a:t>i</a:t>
            </a:r>
            <a:r>
              <a:rPr lang="en-US" sz="2800" dirty="0" smtClean="0"/>
              <a:t>) the algorithm will take to run for each of these groups.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118872" indent="0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2800" dirty="0" smtClean="0"/>
              <a:t>        </a:t>
            </a:r>
            <a:endParaRPr lang="en-US" sz="2800" b="1" dirty="0" smtClean="0"/>
          </a:p>
        </p:txBody>
      </p:sp>
      <p:sp>
        <p:nvSpPr>
          <p:cNvPr id="9114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40559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717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96217"/>
              </p:ext>
            </p:extLst>
          </p:nvPr>
        </p:nvGraphicFramePr>
        <p:xfrm>
          <a:off x="251521" y="2132859"/>
          <a:ext cx="8435279" cy="4194916"/>
        </p:xfrm>
        <a:graphic>
          <a:graphicData uri="http://schemas.openxmlformats.org/drawingml/2006/table">
            <a:tbl>
              <a:tblPr/>
              <a:tblGrid>
                <a:gridCol w="2664295"/>
                <a:gridCol w="2110392"/>
                <a:gridCol w="1909874"/>
                <a:gridCol w="1750718"/>
              </a:tblGrid>
              <a:tr h="95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Algorithms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Best 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Case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Average Case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Worst Case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Bubble Sort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Selection Sort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Insertion Sort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Shell Sort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log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Merge Sort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log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log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log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Quick Sort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log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log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97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Sorting Algorithm Comparisons</a:t>
            </a:r>
          </a:p>
        </p:txBody>
      </p:sp>
    </p:spTree>
    <p:extLst>
      <p:ext uri="{BB962C8B-B14F-4D97-AF65-F5344CB8AC3E}">
        <p14:creationId xmlns:p14="http://schemas.microsoft.com/office/powerpoint/2010/main" val="4109801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en-US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Efficiency is the most important characteristic of an algorithm.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By measuring efficiency we can select the best algorithm according to our requirements for a particular problem.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39419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Master Theorem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4:artisticCrisscrossEtching xmlns="" id="{6E861D3D-E1C7-4137-98EC-25AB3D84BE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514435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18872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b="1" i="1" dirty="0" smtClean="0"/>
                  <a:t> T(n) = </a:t>
                </a:r>
                <a:r>
                  <a:rPr lang="en-US" sz="2000" b="1" i="1" dirty="0" err="1" smtClean="0"/>
                  <a:t>aT</a:t>
                </a:r>
                <a:r>
                  <a:rPr lang="en-US" sz="2000" b="1" i="1" dirty="0" smtClean="0"/>
                  <a:t>(n/b)+f(n),  </a:t>
                </a:r>
                <a:r>
                  <a:rPr lang="en-US" altLang="en-US" sz="2000" dirty="0"/>
                  <a:t>where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a ≥ 1, b &gt; 1</a:t>
                </a:r>
                <a:r>
                  <a:rPr lang="en-US" altLang="en-US" sz="2000" dirty="0"/>
                  <a:t> and f(n) is a given positive function; </a:t>
                </a:r>
              </a:p>
              <a:p>
                <a:pPr marL="118872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en-IN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IN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𝑛</m:t>
                      </m:r>
                      <m:r>
                        <a:rPr lang="en-IN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 =  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𝜃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 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𝑙𝑜𝑔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𝑛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IN" sz="2000" dirty="0" smtClean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18872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case 1: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𝑖𝑓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e>
                    </m:func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 ,   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IN" sz="12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18872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N" sz="12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18872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𝑖𝑓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 ,    </m:t>
                    </m:r>
                  </m:oMath>
                </a14:m>
                <a:endParaRPr lang="en-IN" sz="12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18872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</a:t>
                </a:r>
                <a:r>
                  <a:rPr lang="en-IN" sz="12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𝑖𝑓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&gt;−1,         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𝑙𝑜𝑔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+1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)</m:t>
                    </m:r>
                  </m:oMath>
                </a14:m>
                <a:endParaRPr lang="en-IN" sz="12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18872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a typeface="Times New Roman" panose="02020603050405020304" pitchFamily="18" charset="0"/>
                  </a:rPr>
                  <a:t>                   </a:t>
                </a:r>
                <a:r>
                  <a:rPr lang="en-IN" sz="2000" dirty="0" smtClean="0">
                    <a:ea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𝑖𝑓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=−1,         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func>
                          <m:func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𝑙𝑜𝑔</m:t>
                            </m:r>
                          </m:e>
                        </m:func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i="1" dirty="0" smtClean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118872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𝑖𝑓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𝑝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&lt;−1,           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𝜃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IN" sz="12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18872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N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case </a:t>
                </a:r>
                <a:r>
                  <a:rPr lang="en-IN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3: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𝑖𝑓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e>
                    </m:func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,          </m:t>
                    </m:r>
                  </m:oMath>
                </a14:m>
                <a:endParaRPr lang="en-IN" sz="12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</a:t>
                </a:r>
                <a:r>
                  <a:rPr lang="en-IN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</a:t>
                </a:r>
                <a:r>
                  <a:rPr lang="en-IN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𝑖𝑓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≥0,             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𝑝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i="1" dirty="0" smtClean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𝑖𝑓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𝑝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&lt;0,           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𝑂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IN" sz="12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4:artisticCrisscrossEtching xmlns="" xmlns:a14="http://schemas.microsoft.com/office/drawing/2010/main" id="{6E861D3D-E1C7-4137-98EC-25AB3D84B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51443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0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Master Theorem Example Case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4:artisticCrisscrossEtching xmlns="" id="{48F90B0E-ED9E-4B65-820F-8F4890616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62125"/>
                <a:ext cx="8229600" cy="46386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i="1" dirty="0"/>
                  <a:t>T(n) = </a:t>
                </a:r>
                <a:r>
                  <a:rPr lang="en-US" sz="1800" i="1" dirty="0" err="1"/>
                  <a:t>aT</a:t>
                </a:r>
                <a:r>
                  <a:rPr lang="en-US" sz="1800" i="1" dirty="0"/>
                  <a:t>(n/b)+f(n),  </a:t>
                </a:r>
                <a:r>
                  <a:rPr lang="en-US" altLang="en-US" sz="1800" dirty="0"/>
                  <a:t>where </a:t>
                </a:r>
                <a:r>
                  <a:rPr lang="en-US" altLang="en-US" sz="1800" b="1" dirty="0">
                    <a:solidFill>
                      <a:srgbClr val="FF0000"/>
                    </a:solidFill>
                  </a:rPr>
                  <a:t>a ≥ 1, b &gt; 1   ,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 =  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 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𝑙𝑜𝑔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en-IN" sz="1800" dirty="0" smtClean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IN" sz="1800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case 1: </a:t>
                </a:r>
                <a:r>
                  <a:rPr lang="en-IN" sz="1800" b="1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𝒊𝒇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func>
                      <m:funcPr>
                        <m:ctrlPr>
                          <a:rPr lang="en-IN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IN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𝒂</m:t>
                        </m:r>
                      </m:e>
                    </m:func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𝒌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 ,     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18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IN" sz="18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IN" sz="1100" b="1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en-US" sz="1800" b="1" dirty="0">
                    <a:solidFill>
                      <a:srgbClr val="FF0000"/>
                    </a:solidFill>
                  </a:rPr>
                  <a:t> </a:t>
                </a:r>
                <a:endParaRPr lang="en-IN" sz="1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4:artisticCrisscrossEtching xmlns:a14="http://schemas.microsoft.com/office/drawing/2010/main" xmlns="" id="{48F90B0E-ED9E-4B65-820F-8F4890616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62125"/>
                <a:ext cx="8229600" cy="4638675"/>
              </a:xfrm>
              <a:blipFill rotWithShape="0">
                <a:blip r:embed="rId2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/>
          <p:cNvPicPr>
            <a:picLocks noChangeAspect="1"/>
          </p:cNvPicPr>
          <p:nvPr/>
        </p:nvPicPr>
        <p:blipFill>
          <a:blip r:embed="rId3"/>
          <a:srcRect r="80046"/>
          <a:stretch>
            <a:fillRect/>
          </a:stretch>
        </p:blipFill>
        <p:spPr>
          <a:xfrm>
            <a:off x="323528" y="2852936"/>
            <a:ext cx="3384376" cy="3547864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14667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Master Theorem Example Case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4:artisticCrisscrossEtching xmlns="" id="{48F90B0E-ED9E-4B65-820F-8F4890616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62125"/>
                <a:ext cx="8229600" cy="46386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i="1" dirty="0"/>
                  <a:t>T(n) = </a:t>
                </a:r>
                <a:r>
                  <a:rPr lang="en-US" sz="1800" i="1" dirty="0" err="1"/>
                  <a:t>aT</a:t>
                </a:r>
                <a:r>
                  <a:rPr lang="en-US" sz="1800" i="1" dirty="0"/>
                  <a:t>(n/b)+f(n),  </a:t>
                </a:r>
                <a:r>
                  <a:rPr lang="en-US" altLang="en-US" sz="1800" dirty="0"/>
                  <a:t>where </a:t>
                </a:r>
                <a:r>
                  <a:rPr lang="en-US" altLang="en-US" sz="1800" b="1" dirty="0">
                    <a:solidFill>
                      <a:srgbClr val="FF0000"/>
                    </a:solidFill>
                  </a:rPr>
                  <a:t>a ≥ 1, b &gt; 1   ,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 =  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 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𝑙𝑜𝑔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en-IN" sz="1800" dirty="0" smtClean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IN" sz="1800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case 1: </a:t>
                </a:r>
                <a:r>
                  <a:rPr lang="en-IN" sz="1800" b="1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𝒊𝒇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func>
                      <m:funcPr>
                        <m:ctrlPr>
                          <a:rPr lang="en-IN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IN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𝒂</m:t>
                        </m:r>
                      </m:e>
                    </m:func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𝒌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 ,     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18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IN" sz="18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IN" sz="1100" b="1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en-US" sz="1800" b="1" dirty="0">
                    <a:solidFill>
                      <a:srgbClr val="FF0000"/>
                    </a:solidFill>
                  </a:rPr>
                  <a:t> </a:t>
                </a:r>
                <a:endParaRPr lang="en-IN" sz="1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4:artisticCrisscrossEtching xmlns:a14="http://schemas.microsoft.com/office/drawing/2010/main" xmlns="" id="{48F90B0E-ED9E-4B65-820F-8F4890616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62125"/>
                <a:ext cx="8229600" cy="4638675"/>
              </a:xfrm>
              <a:blipFill rotWithShape="0">
                <a:blip r:embed="rId2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4:artisticCrisscrossEtching xmlns="" id="{AE56C74F-88EF-4A9C-9B86-295CCE600C04}"/>
                  </a:ext>
                </a:extLst>
              </p:cNvPr>
              <p:cNvSpPr txBox="1"/>
              <p:nvPr/>
            </p:nvSpPr>
            <p:spPr>
              <a:xfrm>
                <a:off x="395536" y="2780928"/>
                <a:ext cx="6922207" cy="370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T(n) = 4 T(n/2) + n</a:t>
                </a:r>
              </a:p>
              <a:p>
                <a:endParaRPr lang="en-US" dirty="0"/>
              </a:p>
              <a:p>
                <a:r>
                  <a:rPr lang="en-US" dirty="0"/>
                  <a:t>a=4,  b=2</a:t>
                </a:r>
              </a:p>
              <a:p>
                <a:r>
                  <a:rPr lang="en-US" dirty="0"/>
                  <a:t>f(n) = 1;</a:t>
                </a:r>
              </a:p>
              <a:p>
                <a:r>
                  <a:rPr lang="en-US" dirty="0" smtClean="0"/>
                  <a:t>k</a:t>
                </a:r>
                <a:r>
                  <a:rPr lang="en-US" dirty="0"/>
                  <a:t>= 1</a:t>
                </a:r>
              </a:p>
              <a:p>
                <a:r>
                  <a:rPr lang="en-US" dirty="0"/>
                  <a:t>p=0  </a:t>
                </a:r>
              </a:p>
              <a:p>
                <a:r>
                  <a:rPr lang="en-US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dirty="0" err="1"/>
                  <a:t>a</a:t>
                </a:r>
                <a:r>
                  <a:rPr lang="en-US" dirty="0"/>
                  <a:t>  =  log</a:t>
                </a:r>
                <a:r>
                  <a:rPr lang="en-US" baseline="-25000" dirty="0"/>
                  <a:t>2</a:t>
                </a:r>
                <a:r>
                  <a:rPr lang="en-US" dirty="0"/>
                  <a:t>4  = </a:t>
                </a:r>
                <a:r>
                  <a:rPr lang="en-US" dirty="0" smtClean="0"/>
                  <a:t>2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log</a:t>
                </a:r>
                <a:r>
                  <a:rPr lang="en-US" baseline="-25000" dirty="0" err="1" smtClean="0"/>
                  <a:t>b</a:t>
                </a:r>
                <a:r>
                  <a:rPr lang="en-US" dirty="0" err="1" smtClean="0"/>
                  <a:t>a</a:t>
                </a:r>
                <a:r>
                  <a:rPr lang="en-US" dirty="0" smtClean="0"/>
                  <a:t>  </a:t>
                </a:r>
                <a:r>
                  <a:rPr lang="en-US" dirty="0"/>
                  <a:t>&gt;  1 Hence Case 1</a:t>
                </a:r>
              </a:p>
              <a:p>
                <a:endParaRPr lang="en-US" dirty="0"/>
              </a:p>
              <a:p>
                <a:r>
                  <a:rPr lang="en-US" dirty="0"/>
                  <a:t>T(n)=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IN" sz="1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T(n)  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n-US" dirty="0"/>
                  <a:t>(n</a:t>
                </a:r>
                <a:r>
                  <a:rPr lang="en-US" baseline="30000" dirty="0"/>
                  <a:t>2</a:t>
                </a:r>
                <a:r>
                  <a:rPr lang="en-US" dirty="0"/>
                  <a:t>) 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4:artisticCrisscrossEtching xmlns="" xmlns:a14="http://schemas.microsoft.com/office/drawing/2010/main" id="{AE56C74F-88EF-4A9C-9B86-295CCE600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780928"/>
                <a:ext cx="6922207" cy="3705630"/>
              </a:xfrm>
              <a:prstGeom prst="rect">
                <a:avLst/>
              </a:prstGeom>
              <a:blipFill rotWithShape="0">
                <a:blip r:embed="rId3"/>
                <a:stretch>
                  <a:fillRect l="-793" t="-822" b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1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Master Theorem Example Case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4:artisticCrisscrossEtching xmlns="" id="{48F90B0E-ED9E-4B65-820F-8F4890616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62125"/>
                <a:ext cx="8229600" cy="46386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i="1" dirty="0"/>
                  <a:t>T(n) = </a:t>
                </a:r>
                <a:r>
                  <a:rPr lang="en-US" sz="1800" i="1" dirty="0" err="1"/>
                  <a:t>aT</a:t>
                </a:r>
                <a:r>
                  <a:rPr lang="en-US" sz="1800" i="1" dirty="0"/>
                  <a:t>(n/b)+f(n),  </a:t>
                </a:r>
                <a:r>
                  <a:rPr lang="en-US" altLang="en-US" sz="1800" dirty="0"/>
                  <a:t>where </a:t>
                </a:r>
                <a:r>
                  <a:rPr lang="en-US" altLang="en-US" sz="1800" b="1" dirty="0">
                    <a:solidFill>
                      <a:srgbClr val="FF0000"/>
                    </a:solidFill>
                  </a:rPr>
                  <a:t>a ≥ 1, b &gt; 1   ,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 =  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 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𝑙𝑜𝑔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en-IN" sz="1800" dirty="0" smtClean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IN" sz="1800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case 1: </a:t>
                </a:r>
                <a:r>
                  <a:rPr lang="en-IN" sz="1800" b="1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𝒊𝒇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func>
                      <m:funcPr>
                        <m:ctrlPr>
                          <a:rPr lang="en-IN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IN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𝒂</m:t>
                        </m:r>
                      </m:e>
                    </m:func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𝒌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 ,     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18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IN" sz="18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IN" sz="18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IN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IN" sz="1100" b="1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en-US" sz="1800" b="1" dirty="0">
                    <a:solidFill>
                      <a:srgbClr val="FF0000"/>
                    </a:solidFill>
                  </a:rPr>
                  <a:t> </a:t>
                </a:r>
                <a:endParaRPr lang="en-IN" sz="1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4:artisticCrisscrossEtching xmlns:a14="http://schemas.microsoft.com/office/drawing/2010/main" xmlns="" id="{48F90B0E-ED9E-4B65-820F-8F4890616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62125"/>
                <a:ext cx="8229600" cy="4638675"/>
              </a:xfrm>
              <a:blipFill rotWithShape="0">
                <a:blip r:embed="rId2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4:artisticCrisscrossEtching xmlns="" id="{AE56C74F-88EF-4A9C-9B86-295CCE600C04}"/>
                  </a:ext>
                </a:extLst>
              </p:cNvPr>
              <p:cNvSpPr txBox="1"/>
              <p:nvPr/>
            </p:nvSpPr>
            <p:spPr>
              <a:xfrm>
                <a:off x="395536" y="2819714"/>
                <a:ext cx="5572848" cy="370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T(n) = 8 T(n/2) + n</a:t>
                </a:r>
              </a:p>
              <a:p>
                <a:endParaRPr lang="en-US" dirty="0"/>
              </a:p>
              <a:p>
                <a:r>
                  <a:rPr lang="en-US" dirty="0"/>
                  <a:t>a=8,  b=2</a:t>
                </a:r>
              </a:p>
              <a:p>
                <a:r>
                  <a:rPr lang="en-US" dirty="0"/>
                  <a:t>f(n) = n;</a:t>
                </a:r>
              </a:p>
              <a:p>
                <a:endParaRPr lang="en-US" dirty="0"/>
              </a:p>
              <a:p>
                <a:r>
                  <a:rPr lang="en-US" dirty="0"/>
                  <a:t>k= 1</a:t>
                </a:r>
              </a:p>
              <a:p>
                <a:r>
                  <a:rPr lang="en-US" dirty="0"/>
                  <a:t>p=0  </a:t>
                </a:r>
              </a:p>
              <a:p>
                <a:r>
                  <a:rPr lang="en-US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dirty="0" err="1"/>
                  <a:t>a</a:t>
                </a:r>
                <a:r>
                  <a:rPr lang="en-US" dirty="0"/>
                  <a:t>  =  log</a:t>
                </a:r>
                <a:r>
                  <a:rPr lang="en-US" baseline="-25000" dirty="0"/>
                  <a:t>2</a:t>
                </a:r>
                <a:r>
                  <a:rPr lang="en-US" dirty="0"/>
                  <a:t>8  = 3</a:t>
                </a:r>
              </a:p>
              <a:p>
                <a:r>
                  <a:rPr lang="en-US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dirty="0" err="1"/>
                  <a:t>a</a:t>
                </a:r>
                <a:r>
                  <a:rPr lang="en-US" dirty="0"/>
                  <a:t>  &gt;  k Hence Case 1</a:t>
                </a:r>
              </a:p>
              <a:p>
                <a:endParaRPr lang="en-US" dirty="0"/>
              </a:p>
              <a:p>
                <a:r>
                  <a:rPr lang="en-US" dirty="0"/>
                  <a:t>T(n)=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IN" sz="1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T(n)  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n-US" dirty="0"/>
                  <a:t>(n</a:t>
                </a:r>
                <a:r>
                  <a:rPr lang="en-US" baseline="30000" dirty="0"/>
                  <a:t>3</a:t>
                </a:r>
                <a:r>
                  <a:rPr lang="en-US" dirty="0"/>
                  <a:t>)  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4:artisticCrisscrossEtching xmlns:a14="http://schemas.microsoft.com/office/drawing/2010/main" xmlns="" id="{AE56C74F-88EF-4A9C-9B86-295CCE600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819714"/>
                <a:ext cx="5572848" cy="3705630"/>
              </a:xfrm>
              <a:prstGeom prst="rect">
                <a:avLst/>
              </a:prstGeom>
              <a:blipFill rotWithShape="0">
                <a:blip r:embed="rId3"/>
                <a:stretch>
                  <a:fillRect l="-985" t="-988" b="-1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7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55448"/>
            <a:ext cx="8003232" cy="125272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What is Design &amp; Analysis of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7814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An </a:t>
            </a:r>
            <a:r>
              <a:rPr lang="en-US" b="1" dirty="0"/>
              <a:t>algorithm</a:t>
            </a:r>
            <a:r>
              <a:rPr lang="en-US" dirty="0"/>
              <a:t> is systematic method containing sequence of Instruction to solve a computational problem.</a:t>
            </a:r>
          </a:p>
          <a:p>
            <a:pPr>
              <a:defRPr/>
            </a:pPr>
            <a:r>
              <a:rPr lang="en-US" dirty="0"/>
              <a:t>It takes inputs, performs a well defined sequence  steps and produces output.</a:t>
            </a:r>
          </a:p>
          <a:p>
            <a:pPr>
              <a:defRPr/>
            </a:pPr>
            <a:r>
              <a:rPr lang="en-US" dirty="0"/>
              <a:t>Once we </a:t>
            </a:r>
            <a:r>
              <a:rPr lang="en-US" b="1" dirty="0"/>
              <a:t>design </a:t>
            </a:r>
            <a:r>
              <a:rPr lang="en-US" dirty="0"/>
              <a:t>an algorithm we need to know how well it performs on any input.</a:t>
            </a:r>
          </a:p>
          <a:p>
            <a:pPr>
              <a:defRPr/>
            </a:pPr>
            <a:r>
              <a:rPr lang="en-US" dirty="0"/>
              <a:t>In particular we need to know whether there are any better algorithms for a problem.</a:t>
            </a:r>
          </a:p>
          <a:p>
            <a:pPr>
              <a:defRPr/>
            </a:pPr>
            <a:r>
              <a:rPr lang="en-US" dirty="0"/>
              <a:t>Hence we need to </a:t>
            </a:r>
            <a:r>
              <a:rPr lang="en-US" b="1" dirty="0"/>
              <a:t>analyze</a:t>
            </a:r>
            <a:r>
              <a:rPr lang="en-US" dirty="0"/>
              <a:t> an </a:t>
            </a:r>
            <a:r>
              <a:rPr lang="en-US" dirty="0" smtClean="0"/>
              <a:t>algorithm on the basis of </a:t>
            </a:r>
            <a:r>
              <a:rPr lang="en-US" b="1" dirty="0" smtClean="0"/>
              <a:t>efficiency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7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Master Theorem Case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08177"/>
                <a:ext cx="8229600" cy="499262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 smtClean="0"/>
                  <a:t>T(n) = </a:t>
                </a:r>
                <a:r>
                  <a:rPr lang="en-US" sz="2000" i="1" dirty="0" err="1"/>
                  <a:t>aT</a:t>
                </a:r>
                <a:r>
                  <a:rPr lang="en-US" sz="2000" i="1" dirty="0"/>
                  <a:t>(n/b)+f(n),  </a:t>
                </a:r>
                <a:r>
                  <a:rPr lang="en-US" altLang="en-US" sz="2000" dirty="0"/>
                  <a:t>where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a ≥ 1, b &gt; 1   ,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 =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𝑙𝑜𝑔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𝑖𝑓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,    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N" sz="12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if</m:t>
                    </m:r>
                    <m: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&gt;−1,         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𝑙𝑜𝑔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+1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2000" dirty="0">
                    <a:ea typeface="Times New Roman" panose="02020603050405020304" pitchFamily="18" charset="0"/>
                  </a:rPr>
                  <a:t> </a:t>
                </a:r>
                <a:endParaRPr lang="en-IN" sz="2000" dirty="0" smtClean="0">
                  <a:ea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    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20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if</m:t>
                    </m:r>
                    <m: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=−1,         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func>
                          <m:func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𝑙𝑜𝑔</m:t>
                            </m:r>
                          </m:e>
                        </m:func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            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if</m:t>
                    </m:r>
                    <m: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&lt;−1,         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20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 </a:t>
                </a:r>
              </a:p>
              <a:p>
                <a:pPr marL="118872" indent="0">
                  <a:buNone/>
                </a:pPr>
                <a:endParaRPr lang="en-US" sz="2000" b="1" dirty="0" smtClean="0"/>
              </a:p>
              <a:p>
                <a:pPr marL="118872" indent="0">
                  <a:buNone/>
                </a:pPr>
                <a:r>
                  <a:rPr lang="en-US" sz="2000" b="1" dirty="0" smtClean="0"/>
                  <a:t>T(n</a:t>
                </a:r>
                <a:r>
                  <a:rPr lang="en-US" sz="2000" b="1" dirty="0"/>
                  <a:t>) = 2 T(n/2) + n</a:t>
                </a:r>
              </a:p>
              <a:p>
                <a:pPr marL="118872" indent="0">
                  <a:buNone/>
                </a:pPr>
                <a:endParaRPr lang="en-US" sz="2000" dirty="0"/>
              </a:p>
              <a:p>
                <a:pPr marL="118872" indent="0">
                  <a:buNone/>
                </a:pPr>
                <a:r>
                  <a:rPr lang="en-US" sz="2000" dirty="0"/>
                  <a:t>a=2,  b=2</a:t>
                </a:r>
              </a:p>
              <a:p>
                <a:pPr marL="118872" indent="0">
                  <a:buNone/>
                </a:pPr>
                <a:r>
                  <a:rPr lang="en-US" sz="2000" dirty="0"/>
                  <a:t>f(n) = n;</a:t>
                </a:r>
              </a:p>
              <a:p>
                <a:pPr marL="118872" indent="0">
                  <a:buNone/>
                </a:pPr>
                <a:r>
                  <a:rPr lang="en-US" sz="2000" dirty="0" smtClean="0"/>
                  <a:t>k</a:t>
                </a:r>
                <a:r>
                  <a:rPr lang="en-US" sz="2000" dirty="0"/>
                  <a:t>= 1</a:t>
                </a:r>
              </a:p>
              <a:p>
                <a:pPr marL="118872" indent="0">
                  <a:buNone/>
                </a:pPr>
                <a:r>
                  <a:rPr lang="en-US" sz="2000" dirty="0" smtClean="0"/>
                  <a:t>p= 0  </a:t>
                </a:r>
                <a:endParaRPr lang="en-US" sz="2000" dirty="0"/>
              </a:p>
              <a:p>
                <a:pPr marL="118872" indent="0">
                  <a:buNone/>
                </a:pPr>
                <a:r>
                  <a:rPr lang="en-US" sz="2000" dirty="0" err="1"/>
                  <a:t>log</a:t>
                </a:r>
                <a:r>
                  <a:rPr lang="en-US" sz="2000" baseline="-25000" dirty="0" err="1"/>
                  <a:t>b</a:t>
                </a:r>
                <a:r>
                  <a:rPr lang="en-US" sz="2000" dirty="0" err="1"/>
                  <a:t>a</a:t>
                </a:r>
                <a:r>
                  <a:rPr lang="en-US" sz="2000" dirty="0"/>
                  <a:t>  =  log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2  = </a:t>
                </a:r>
                <a:r>
                  <a:rPr lang="en-US" sz="2000" dirty="0" smtClean="0"/>
                  <a:t>1</a:t>
                </a:r>
              </a:p>
              <a:p>
                <a:pPr marL="118872" indent="0">
                  <a:buNone/>
                </a:pPr>
                <a:endParaRPr lang="en-US" sz="2000" dirty="0"/>
              </a:p>
              <a:p>
                <a:pPr marL="118872" indent="0">
                  <a:buNone/>
                </a:pPr>
                <a:r>
                  <a:rPr lang="en-US" sz="2000" dirty="0" err="1"/>
                  <a:t>log</a:t>
                </a:r>
                <a:r>
                  <a:rPr lang="en-US" sz="2000" baseline="-25000" dirty="0" err="1"/>
                  <a:t>b</a:t>
                </a:r>
                <a:r>
                  <a:rPr lang="en-US" sz="2000" dirty="0" err="1"/>
                  <a:t>a</a:t>
                </a:r>
                <a:r>
                  <a:rPr lang="en-US" sz="2000" dirty="0"/>
                  <a:t>  =  k Hence Case 2 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p&gt;-1</a:t>
                </a:r>
              </a:p>
              <a:p>
                <a:pPr marL="118872" indent="0"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118872" indent="0">
                  <a:buNone/>
                </a:pPr>
                <a:r>
                  <a:rPr lang="en-US" sz="2000" dirty="0"/>
                  <a:t>T(n)=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𝑙𝑜𝑔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+1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IN" sz="12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18872" indent="0">
                  <a:buNone/>
                </a:pPr>
                <a:endParaRPr lang="en-US" sz="2000" dirty="0"/>
              </a:p>
              <a:p>
                <a:pPr marL="118872" indent="0">
                  <a:buNone/>
                </a:pPr>
                <a:r>
                  <a:rPr lang="en-US" sz="2000" dirty="0"/>
                  <a:t>T(n)   =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n-US" sz="2000" dirty="0"/>
                  <a:t>(nlogn)  </a:t>
                </a:r>
                <a:endParaRPr lang="en-IN" sz="2000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</a:t>
                </a:r>
                <a:endParaRPr lang="en-IN" sz="20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08177"/>
                <a:ext cx="8229600" cy="4992624"/>
              </a:xfrm>
              <a:blipFill rotWithShape="0">
                <a:blip r:embed="rId2"/>
                <a:stretch>
                  <a:fillRect l="-889" t="-3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Master Theorem Case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08177"/>
                <a:ext cx="8229600" cy="4992624"/>
              </a:xfrm>
            </p:spPr>
            <p:txBody>
              <a:bodyPr>
                <a:norm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 smtClean="0"/>
                  <a:t>T(n) = </a:t>
                </a:r>
                <a:r>
                  <a:rPr lang="en-US" sz="2000" i="1" dirty="0" err="1"/>
                  <a:t>aT</a:t>
                </a:r>
                <a:r>
                  <a:rPr lang="en-US" sz="2000" i="1" dirty="0"/>
                  <a:t>(n/b)+f(n),  </a:t>
                </a:r>
                <a:r>
                  <a:rPr lang="en-US" altLang="en-US" sz="2000" dirty="0"/>
                  <a:t>where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a ≥ 1, b &gt; 1   ,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 =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𝑙𝑜𝑔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𝑖𝑓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,    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N" sz="12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if</m:t>
                    </m:r>
                    <m: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&gt;−1,         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𝑙𝑜𝑔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+1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2000" dirty="0">
                    <a:ea typeface="Times New Roman" panose="02020603050405020304" pitchFamily="18" charset="0"/>
                  </a:rPr>
                  <a:t> </a:t>
                </a:r>
                <a:endParaRPr lang="en-IN" sz="2000" dirty="0" smtClean="0">
                  <a:ea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    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20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if</m:t>
                    </m:r>
                    <m: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=−1,         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func>
                          <m:func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𝑙𝑜𝑔</m:t>
                            </m:r>
                          </m:e>
                        </m:func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            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if</m:t>
                    </m:r>
                    <m: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&lt;−1,         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20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 </a:t>
                </a:r>
              </a:p>
              <a:p>
                <a:pPr marL="118872" indent="0">
                  <a:buNone/>
                </a:pPr>
                <a:endParaRPr lang="en-US" sz="2000" b="1" dirty="0" smtClean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</a:t>
                </a:r>
                <a:endParaRPr lang="en-IN" sz="20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08177"/>
                <a:ext cx="8229600" cy="4992624"/>
              </a:xfrm>
              <a:blipFill rotWithShape="0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4:artisticCrisscrossEtching xmlns="" id="{11F76274-32AF-46BE-98AA-F0145D9C90B0}"/>
                  </a:ext>
                </a:extLst>
              </p:cNvPr>
              <p:cNvSpPr txBox="1"/>
              <p:nvPr/>
            </p:nvSpPr>
            <p:spPr>
              <a:xfrm>
                <a:off x="179512" y="3385196"/>
                <a:ext cx="7848872" cy="3174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b="1" dirty="0"/>
                  <a:t>T(n) = 2 T(n/2) + n/</a:t>
                </a:r>
                <a:r>
                  <a:rPr lang="en-US" b="1" dirty="0" err="1"/>
                  <a:t>logn</a:t>
                </a:r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a=2,  b=2</a:t>
                </a:r>
              </a:p>
              <a:p>
                <a:r>
                  <a:rPr lang="en-US" dirty="0"/>
                  <a:t>f(n) = n/</a:t>
                </a:r>
                <a:r>
                  <a:rPr lang="en-US" dirty="0" err="1"/>
                  <a:t>logn</a:t>
                </a:r>
                <a:r>
                  <a:rPr lang="en-US" dirty="0"/>
                  <a:t>;</a:t>
                </a:r>
              </a:p>
              <a:p>
                <a:r>
                  <a:rPr lang="en-US" dirty="0" smtClean="0"/>
                  <a:t>k</a:t>
                </a:r>
                <a:r>
                  <a:rPr lang="en-US" dirty="0"/>
                  <a:t>= 1</a:t>
                </a:r>
              </a:p>
              <a:p>
                <a:r>
                  <a:rPr lang="en-US" dirty="0"/>
                  <a:t>p=-1  </a:t>
                </a:r>
              </a:p>
              <a:p>
                <a:r>
                  <a:rPr lang="en-US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dirty="0" err="1"/>
                  <a:t>a</a:t>
                </a:r>
                <a:r>
                  <a:rPr lang="en-US" dirty="0"/>
                  <a:t>  =  log</a:t>
                </a:r>
                <a:r>
                  <a:rPr lang="en-US" baseline="-25000" dirty="0"/>
                  <a:t>2</a:t>
                </a:r>
                <a:r>
                  <a:rPr lang="en-US" dirty="0"/>
                  <a:t>2  = 1</a:t>
                </a:r>
              </a:p>
              <a:p>
                <a:r>
                  <a:rPr lang="en-US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dirty="0" err="1"/>
                  <a:t>a</a:t>
                </a:r>
                <a:r>
                  <a:rPr lang="en-US" dirty="0"/>
                  <a:t>  =  k Hence Case 2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 = -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T(n)=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𝑙𝑜𝑔</m:t>
                            </m:r>
                          </m:e>
                        </m:func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Therefore </a:t>
                </a:r>
                <a:r>
                  <a:rPr lang="en-US" b="1" dirty="0" smtClean="0"/>
                  <a:t>T(n</a:t>
                </a:r>
                <a:r>
                  <a:rPr lang="en-US" b="1" dirty="0"/>
                  <a:t>)   =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n-US" b="1" dirty="0"/>
                  <a:t>(</a:t>
                </a:r>
                <a:r>
                  <a:rPr lang="en-US" b="1" dirty="0" err="1"/>
                  <a:t>nloglogn</a:t>
                </a:r>
                <a:r>
                  <a:rPr lang="en-US" b="1" dirty="0"/>
                  <a:t>)  </a:t>
                </a:r>
                <a:endParaRPr lang="en-IN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4:artisticCrisscrossEtching xmlns:a14="http://schemas.microsoft.com/office/drawing/2010/main" xmlns="" id="{11F76274-32AF-46BE-98AA-F0145D9C9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85196"/>
                <a:ext cx="7848872" cy="3174972"/>
              </a:xfrm>
              <a:prstGeom prst="rect">
                <a:avLst/>
              </a:prstGeom>
              <a:blipFill rotWithShape="0">
                <a:blip r:embed="rId3"/>
                <a:stretch>
                  <a:fillRect l="-621" t="-960" b="-2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5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Master Theorem Case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08177"/>
                <a:ext cx="8229600" cy="4992624"/>
              </a:xfrm>
            </p:spPr>
            <p:txBody>
              <a:bodyPr>
                <a:norm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 smtClean="0"/>
                  <a:t>T(n) = </a:t>
                </a:r>
                <a:r>
                  <a:rPr lang="en-US" sz="2000" i="1" dirty="0" err="1"/>
                  <a:t>aT</a:t>
                </a:r>
                <a:r>
                  <a:rPr lang="en-US" sz="2000" i="1" dirty="0"/>
                  <a:t>(n/b)+f(n),  </a:t>
                </a:r>
                <a:r>
                  <a:rPr lang="en-US" altLang="en-US" sz="2000" dirty="0"/>
                  <a:t>where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a ≥ 1, b &gt; 1   ,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 =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𝑙𝑜𝑔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𝑖𝑓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,    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N" sz="12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if</m:t>
                    </m:r>
                    <m: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&gt;−1,         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𝑙𝑜𝑔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+1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2000" dirty="0">
                    <a:ea typeface="Times New Roman" panose="02020603050405020304" pitchFamily="18" charset="0"/>
                  </a:rPr>
                  <a:t> </a:t>
                </a:r>
                <a:endParaRPr lang="en-IN" sz="2000" dirty="0" smtClean="0">
                  <a:ea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    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20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if</m:t>
                    </m:r>
                    <m: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=−1,         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func>
                          <m:func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𝑙𝑜𝑔</m:t>
                            </m:r>
                          </m:e>
                        </m:func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            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if</m:t>
                    </m:r>
                    <m: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&lt;−1,          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20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08177"/>
                <a:ext cx="8229600" cy="4992624"/>
              </a:xfrm>
              <a:blipFill rotWithShape="0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4:artisticCrisscrossEtching xmlns="" id="{11F76274-32AF-46BE-98AA-F0145D9C90B0}"/>
                  </a:ext>
                </a:extLst>
              </p:cNvPr>
              <p:cNvSpPr txBox="1"/>
              <p:nvPr/>
            </p:nvSpPr>
            <p:spPr>
              <a:xfrm>
                <a:off x="182880" y="3284984"/>
                <a:ext cx="8778240" cy="3144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T(n</a:t>
                </a:r>
                <a:r>
                  <a:rPr lang="en-US" b="1" dirty="0"/>
                  <a:t>) = 2 T(n/2) + n/log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n</a:t>
                </a:r>
              </a:p>
              <a:p>
                <a:endParaRPr lang="en-US" dirty="0"/>
              </a:p>
              <a:p>
                <a:r>
                  <a:rPr lang="en-US" dirty="0"/>
                  <a:t>a=2,  b=2</a:t>
                </a:r>
              </a:p>
              <a:p>
                <a:r>
                  <a:rPr lang="en-US" dirty="0"/>
                  <a:t>f(n) = n/log</a:t>
                </a:r>
                <a:r>
                  <a:rPr lang="en-US" baseline="30000" dirty="0"/>
                  <a:t>2</a:t>
                </a:r>
                <a:r>
                  <a:rPr lang="en-US" dirty="0"/>
                  <a:t>n;</a:t>
                </a:r>
              </a:p>
              <a:p>
                <a:r>
                  <a:rPr lang="en-US" dirty="0" smtClean="0"/>
                  <a:t>k</a:t>
                </a:r>
                <a:r>
                  <a:rPr lang="en-US" dirty="0"/>
                  <a:t>= 1</a:t>
                </a:r>
              </a:p>
              <a:p>
                <a:r>
                  <a:rPr lang="en-US" dirty="0"/>
                  <a:t>p=-2  </a:t>
                </a:r>
              </a:p>
              <a:p>
                <a:r>
                  <a:rPr lang="en-US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dirty="0" err="1"/>
                  <a:t>a</a:t>
                </a:r>
                <a:r>
                  <a:rPr lang="en-US" dirty="0"/>
                  <a:t>  =  log</a:t>
                </a:r>
                <a:r>
                  <a:rPr lang="en-US" baseline="-25000" dirty="0"/>
                  <a:t>2</a:t>
                </a:r>
                <a:r>
                  <a:rPr lang="en-US" dirty="0"/>
                  <a:t>2  = 1</a:t>
                </a:r>
              </a:p>
              <a:p>
                <a:r>
                  <a:rPr lang="en-US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dirty="0" err="1"/>
                  <a:t>a</a:t>
                </a:r>
                <a:r>
                  <a:rPr lang="en-US" dirty="0"/>
                  <a:t>  =  k Hence Case 2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 &lt; -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T(n)=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 smtClean="0"/>
                  <a:t>Therefore T(n</a:t>
                </a:r>
                <a:r>
                  <a:rPr lang="en-US" b="1" dirty="0"/>
                  <a:t>)   =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n-US" b="1" dirty="0"/>
                  <a:t>(n)  </a:t>
                </a:r>
                <a:endParaRPr lang="en-IN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4:artisticCrisscrossEtching xmlns:a14="http://schemas.microsoft.com/office/drawing/2010/main" xmlns="" id="{11F76274-32AF-46BE-98AA-F0145D9C9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3284984"/>
                <a:ext cx="8778240" cy="3144259"/>
              </a:xfrm>
              <a:prstGeom prst="rect">
                <a:avLst/>
              </a:prstGeom>
              <a:blipFill rotWithShape="0">
                <a:blip r:embed="rId3"/>
                <a:stretch>
                  <a:fillRect l="-556" t="-1163" b="-21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3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85320"/>
          </a:xfrm>
        </p:spPr>
        <p:txBody>
          <a:bodyPr/>
          <a:lstStyle/>
          <a:p>
            <a:r>
              <a:rPr lang="en-US" dirty="0" smtClean="0"/>
              <a:t>Master Theorem Case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4:artisticCrisscrossEtching xmlns="" id="{4F452424-FAB8-40CC-81F5-C84A9DC2A69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79388" y="1700213"/>
                <a:ext cx="8507412" cy="4700587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 smtClean="0"/>
                  <a:t>T(n) = </a:t>
                </a:r>
                <a:r>
                  <a:rPr lang="en-US" sz="1800" i="1" dirty="0" err="1"/>
                  <a:t>aT</a:t>
                </a:r>
                <a:r>
                  <a:rPr lang="en-US" sz="1800" i="1" dirty="0"/>
                  <a:t>(n/b)+f(n),  </a:t>
                </a:r>
                <a:r>
                  <a:rPr lang="en-US" altLang="en-US" sz="1800" dirty="0"/>
                  <a:t>where </a:t>
                </a:r>
                <a:r>
                  <a:rPr lang="en-US" altLang="en-US" sz="1800" b="1" dirty="0">
                    <a:solidFill>
                      <a:srgbClr val="FF0000"/>
                    </a:solidFill>
                  </a:rPr>
                  <a:t>a ≥ 1, b &gt; 1   ,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 =  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 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𝑙𝑜𝑔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800" dirty="0">
                    <a:ea typeface="Times New Roman" panose="02020603050405020304" pitchFamily="18" charset="0"/>
                  </a:rPr>
                  <a:t>Case  3: 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𝑖𝑓</m:t>
                    </m:r>
                    <m:r>
                      <a:rPr lang="en-IN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e>
                    </m:func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,        </m:t>
                    </m:r>
                  </m:oMath>
                </a14:m>
                <a:r>
                  <a:rPr lang="en-IN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IN" sz="18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if</m:t>
                    </m:r>
                    <m:r>
                      <a:rPr lang="en-IN" sz="18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IN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≥0,               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𝑝</m:t>
                            </m:r>
                          </m:sup>
                        </m:sSup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i="1" dirty="0" smtClean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800" i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if</m:t>
                      </m:r>
                      <m:r>
                        <a:rPr lang="en-IN" sz="1800" i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 i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p</m:t>
                      </m:r>
                      <m:r>
                        <a:rPr lang="en-IN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&lt;0,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</m:t>
                      </m:r>
                      <m:r>
                        <a:rPr lang="en-IN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𝑂</m:t>
                      </m:r>
                      <m:r>
                        <a:rPr lang="en-IN" sz="1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IN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IN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en-IN" sz="1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IN" sz="1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sz="1800" b="1" dirty="0">
                    <a:solidFill>
                      <a:srgbClr val="FF0000"/>
                    </a:solidFill>
                  </a:rPr>
                  <a:t> </a:t>
                </a:r>
                <a:endParaRPr lang="en-IN" sz="1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4:artisticCrisscrossEtching xmlns:a14="http://schemas.microsoft.com/office/drawing/2010/main" xmlns="" id="{4F452424-FAB8-40CC-81F5-C84A9DC2A69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8" y="1700213"/>
                <a:ext cx="8507412" cy="4700587"/>
              </a:xfrm>
              <a:prstGeom prst="rect">
                <a:avLst/>
              </a:prstGeom>
              <a:blipFill rotWithShape="0">
                <a:blip r:embed="rId2"/>
                <a:stretch>
                  <a:fillRect l="-860" t="-1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4:artisticCrisscrossEtching xmlns="" id="{11F76274-32AF-46BE-98AA-F0145D9C90B0}"/>
                  </a:ext>
                </a:extLst>
              </p:cNvPr>
              <p:cNvSpPr txBox="1"/>
              <p:nvPr/>
            </p:nvSpPr>
            <p:spPr>
              <a:xfrm>
                <a:off x="188516" y="2996952"/>
                <a:ext cx="8778240" cy="3451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T(n</a:t>
                </a:r>
                <a:r>
                  <a:rPr lang="en-US" dirty="0"/>
                  <a:t>) =2 T(n/2) + n</a:t>
                </a:r>
                <a:r>
                  <a:rPr lang="en-US" baseline="30000" dirty="0"/>
                  <a:t>2 </a:t>
                </a:r>
                <a:r>
                  <a:rPr lang="en-US" dirty="0"/>
                  <a:t>log n</a:t>
                </a:r>
              </a:p>
              <a:p>
                <a:endParaRPr lang="en-US" dirty="0"/>
              </a:p>
              <a:p>
                <a:r>
                  <a:rPr lang="en-US" dirty="0"/>
                  <a:t>a=2,  b=2</a:t>
                </a:r>
              </a:p>
              <a:p>
                <a:r>
                  <a:rPr lang="en-US" dirty="0"/>
                  <a:t>f(n) = n</a:t>
                </a:r>
                <a:r>
                  <a:rPr lang="en-US" baseline="30000" dirty="0"/>
                  <a:t>2 </a:t>
                </a:r>
                <a:r>
                  <a:rPr lang="en-US" dirty="0"/>
                  <a:t>log n;</a:t>
                </a:r>
              </a:p>
              <a:p>
                <a:endParaRPr lang="en-US" dirty="0"/>
              </a:p>
              <a:p>
                <a:r>
                  <a:rPr lang="en-US" dirty="0"/>
                  <a:t>k= 2</a:t>
                </a:r>
              </a:p>
              <a:p>
                <a:r>
                  <a:rPr lang="en-US" dirty="0"/>
                  <a:t>p=1</a:t>
                </a:r>
              </a:p>
              <a:p>
                <a:r>
                  <a:rPr lang="en-US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dirty="0" err="1"/>
                  <a:t>a</a:t>
                </a:r>
                <a:r>
                  <a:rPr lang="en-US" dirty="0"/>
                  <a:t>  =  log</a:t>
                </a:r>
                <a:r>
                  <a:rPr lang="en-US" baseline="-25000" dirty="0"/>
                  <a:t>2</a:t>
                </a:r>
                <a:r>
                  <a:rPr lang="en-US" dirty="0"/>
                  <a:t>2  = 1</a:t>
                </a:r>
              </a:p>
              <a:p>
                <a:r>
                  <a:rPr lang="en-US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dirty="0" err="1"/>
                  <a:t>a</a:t>
                </a:r>
                <a:r>
                  <a:rPr lang="en-US" dirty="0"/>
                  <a:t>  &lt;  k Hence Case 3   </a:t>
                </a:r>
                <a:r>
                  <a:rPr lang="en-US" dirty="0">
                    <a:solidFill>
                      <a:srgbClr val="FF0000"/>
                    </a:solidFill>
                  </a:rPr>
                  <a:t>p&gt;0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T(n)=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𝑝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 smtClean="0"/>
                  <a:t>Therefore T(n</a:t>
                </a:r>
                <a:r>
                  <a:rPr lang="en-US" b="1" dirty="0"/>
                  <a:t>)   =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n-US" b="1" dirty="0"/>
                  <a:t>(</a:t>
                </a:r>
                <a:r>
                  <a:rPr lang="en-US" b="1" dirty="0" smtClean="0"/>
                  <a:t>n</a:t>
                </a:r>
                <a:r>
                  <a:rPr lang="en-US" b="1" baseline="30000" dirty="0" smtClean="0"/>
                  <a:t>2</a:t>
                </a:r>
                <a:r>
                  <a:rPr lang="en-US" b="1" dirty="0" smtClean="0"/>
                  <a:t>logn</a:t>
                </a:r>
                <a:r>
                  <a:rPr lang="en-US" b="1" dirty="0"/>
                  <a:t>)  </a:t>
                </a:r>
                <a:endParaRPr lang="en-IN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4:artisticCrisscrossEtching xmlns:a14="http://schemas.microsoft.com/office/drawing/2010/main" xmlns="" id="{11F76274-32AF-46BE-98AA-F0145D9C9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16" y="2996952"/>
                <a:ext cx="8778240" cy="3451971"/>
              </a:xfrm>
              <a:prstGeom prst="rect">
                <a:avLst/>
              </a:prstGeom>
              <a:blipFill rotWithShape="0">
                <a:blip r:embed="rId3"/>
                <a:stretch>
                  <a:fillRect l="-625" t="-1060" b="-1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85320"/>
          </a:xfrm>
        </p:spPr>
        <p:txBody>
          <a:bodyPr/>
          <a:lstStyle/>
          <a:p>
            <a:r>
              <a:rPr lang="en-US" dirty="0" smtClean="0"/>
              <a:t>Master Theorem Case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4:artisticCrisscrossEtching xmlns="" id="{4F452424-FAB8-40CC-81F5-C84A9DC2A69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79388" y="1700213"/>
                <a:ext cx="8507412" cy="4700587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 smtClean="0"/>
                  <a:t>T(n) = </a:t>
                </a:r>
                <a:r>
                  <a:rPr lang="en-US" sz="1800" i="1" dirty="0" err="1"/>
                  <a:t>aT</a:t>
                </a:r>
                <a:r>
                  <a:rPr lang="en-US" sz="1800" i="1" dirty="0"/>
                  <a:t>(n/b)+f(n),  </a:t>
                </a:r>
                <a:r>
                  <a:rPr lang="en-US" altLang="en-US" sz="1800" dirty="0"/>
                  <a:t>where </a:t>
                </a:r>
                <a:r>
                  <a:rPr lang="en-US" altLang="en-US" sz="1800" b="1" dirty="0">
                    <a:solidFill>
                      <a:srgbClr val="FF0000"/>
                    </a:solidFill>
                  </a:rPr>
                  <a:t>a ≥ 1, b &gt; 1   ,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 =  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 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𝑙𝑜𝑔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800" dirty="0">
                    <a:ea typeface="Times New Roman" panose="02020603050405020304" pitchFamily="18" charset="0"/>
                  </a:rPr>
                  <a:t>Case  3: 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𝑖𝑓</m:t>
                    </m:r>
                    <m:r>
                      <a:rPr lang="en-IN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e>
                    </m:func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,        </m:t>
                    </m:r>
                  </m:oMath>
                </a14:m>
                <a:r>
                  <a:rPr lang="en-IN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IN" sz="18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if</m:t>
                    </m:r>
                    <m:r>
                      <a:rPr lang="en-IN" sz="18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i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IN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≥0,               </m:t>
                    </m:r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𝑝</m:t>
                            </m:r>
                          </m:sup>
                        </m:sSup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i="1" dirty="0" smtClean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800" i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if</m:t>
                      </m:r>
                      <m:r>
                        <a:rPr lang="en-IN" sz="1800" i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 i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p</m:t>
                      </m:r>
                      <m:r>
                        <a:rPr lang="en-IN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&lt;0,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</m:t>
                      </m:r>
                      <m:r>
                        <a:rPr lang="en-IN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𝑂</m:t>
                      </m:r>
                      <m:r>
                        <a:rPr lang="en-IN" sz="1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IN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IN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en-IN" sz="1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IN" sz="1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sz="1800" b="1" dirty="0">
                    <a:solidFill>
                      <a:srgbClr val="FF0000"/>
                    </a:solidFill>
                  </a:rPr>
                  <a:t> </a:t>
                </a:r>
                <a:endParaRPr lang="en-IN" sz="1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4:artisticCrisscrossEtching xmlns:a14="http://schemas.microsoft.com/office/drawing/2010/main" xmlns="" id="{4F452424-FAB8-40CC-81F5-C84A9DC2A69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8" y="1700213"/>
                <a:ext cx="8507412" cy="4700587"/>
              </a:xfrm>
              <a:prstGeom prst="rect">
                <a:avLst/>
              </a:prstGeom>
              <a:blipFill rotWithShape="0">
                <a:blip r:embed="rId2"/>
                <a:stretch>
                  <a:fillRect l="-860" t="-1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4:artisticCrisscrossEtching xmlns="" id="{11F76274-32AF-46BE-98AA-F0145D9C90B0}"/>
                  </a:ext>
                </a:extLst>
              </p:cNvPr>
              <p:cNvSpPr txBox="1"/>
              <p:nvPr/>
            </p:nvSpPr>
            <p:spPr>
              <a:xfrm>
                <a:off x="205865" y="2979542"/>
                <a:ext cx="8778240" cy="342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T(n</a:t>
                </a:r>
                <a:r>
                  <a:rPr lang="en-US" dirty="0"/>
                  <a:t>) = T(n/2) + n</a:t>
                </a:r>
                <a:r>
                  <a:rPr lang="en-US" baseline="30000" dirty="0"/>
                  <a:t>2</a:t>
                </a:r>
              </a:p>
              <a:p>
                <a:endParaRPr lang="en-US" dirty="0"/>
              </a:p>
              <a:p>
                <a:r>
                  <a:rPr lang="en-US" dirty="0"/>
                  <a:t>a=1,  b=2</a:t>
                </a:r>
              </a:p>
              <a:p>
                <a:r>
                  <a:rPr lang="en-US" dirty="0"/>
                  <a:t>f(n) = n</a:t>
                </a:r>
                <a:r>
                  <a:rPr lang="en-US" baseline="30000" dirty="0"/>
                  <a:t>2</a:t>
                </a:r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r>
                  <a:rPr lang="en-US" dirty="0"/>
                  <a:t>k= 2</a:t>
                </a:r>
              </a:p>
              <a:p>
                <a:r>
                  <a:rPr lang="en-US" dirty="0"/>
                  <a:t>p=0</a:t>
                </a:r>
              </a:p>
              <a:p>
                <a:r>
                  <a:rPr lang="en-US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dirty="0" err="1"/>
                  <a:t>a</a:t>
                </a:r>
                <a:r>
                  <a:rPr lang="en-US" dirty="0"/>
                  <a:t>  =  log</a:t>
                </a:r>
                <a:r>
                  <a:rPr lang="en-US" baseline="-25000" dirty="0"/>
                  <a:t>2</a:t>
                </a:r>
                <a:r>
                  <a:rPr lang="en-US" dirty="0"/>
                  <a:t>1  = 0</a:t>
                </a:r>
              </a:p>
              <a:p>
                <a:r>
                  <a:rPr lang="en-US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dirty="0" err="1"/>
                  <a:t>a</a:t>
                </a:r>
                <a:r>
                  <a:rPr lang="en-US" dirty="0"/>
                  <a:t>  &lt;  k Hence Case 3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 = 0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T(n)=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𝑝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 smtClean="0"/>
                  <a:t>Therefore T(n</a:t>
                </a:r>
                <a:r>
                  <a:rPr lang="en-US" b="1" dirty="0"/>
                  <a:t>)   =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n-US" b="1" dirty="0"/>
                  <a:t>(n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)  </a:t>
                </a:r>
                <a:endParaRPr lang="en-IN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4:artisticCrisscrossEtching xmlns:a14="http://schemas.microsoft.com/office/drawing/2010/main" xmlns="" id="{11F76274-32AF-46BE-98AA-F0145D9C9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65" y="2979542"/>
                <a:ext cx="8778240" cy="3421258"/>
              </a:xfrm>
              <a:prstGeom prst="rect">
                <a:avLst/>
              </a:prstGeom>
              <a:blipFill rotWithShape="0">
                <a:blip r:embed="rId3"/>
                <a:stretch>
                  <a:fillRect l="-625" t="-1070" b="-2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3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55448"/>
            <a:ext cx="7931224" cy="1252728"/>
          </a:xfrm>
        </p:spPr>
        <p:txBody>
          <a:bodyPr/>
          <a:lstStyle/>
          <a:p>
            <a:r>
              <a:rPr lang="en-US" dirty="0" smtClean="0"/>
              <a:t>Solve using Master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1"/>
            <a:ext cx="8507288" cy="4772000"/>
          </a:xfrm>
        </p:spPr>
        <p:txBody>
          <a:bodyPr/>
          <a:lstStyle/>
          <a:p>
            <a:pPr marL="11887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T(n) = 9 T(n/3) + 1</a:t>
            </a:r>
          </a:p>
          <a:p>
            <a:pPr marL="11887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T(n) = 8 T(n/2) + n</a:t>
            </a:r>
          </a:p>
          <a:p>
            <a:pPr marL="11887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T(n) = 8 T (n/2) + n log n</a:t>
            </a:r>
          </a:p>
          <a:p>
            <a:pPr marL="11887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T(n) = 4 T (n/2) + n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11887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T(n) = 4 T(n/2) + n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logn</a:t>
            </a:r>
          </a:p>
          <a:p>
            <a:pPr marL="11887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T(n) = 8 T(n/2) + n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11887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T(n) = 4 T(n/2) + n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55448"/>
            <a:ext cx="7715200" cy="1252728"/>
          </a:xfrm>
        </p:spPr>
        <p:txBody>
          <a:bodyPr/>
          <a:lstStyle/>
          <a:p>
            <a:r>
              <a:rPr lang="en-US" dirty="0" smtClean="0"/>
              <a:t>Solution to Given problems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556793"/>
                <a:ext cx="8784976" cy="4844008"/>
              </a:xfrm>
            </p:spPr>
            <p:txBody>
              <a:bodyPr>
                <a:normAutofit lnSpcReduction="10000"/>
              </a:bodyPr>
              <a:lstStyle/>
              <a:p>
                <a:pPr marL="633222" indent="-514350">
                  <a:buAutoNum type="arabicPeriod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9 T(n/3) + 1</a:t>
                </a:r>
              </a:p>
              <a:p>
                <a:pPr marL="118872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a=9 b=3 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b</a:t>
                </a:r>
                <a:r>
                  <a:rPr lang="en-US" sz="2400" dirty="0" err="1"/>
                  <a:t>a</a:t>
                </a:r>
                <a:r>
                  <a:rPr lang="en-US" sz="2400" dirty="0"/>
                  <a:t>  =  </a:t>
                </a:r>
                <a:r>
                  <a:rPr lang="en-US" sz="2400" b="1" dirty="0" smtClean="0"/>
                  <a:t>log</a:t>
                </a:r>
                <a:r>
                  <a:rPr lang="en-US" sz="2400" b="1" baseline="-25000" dirty="0" smtClean="0"/>
                  <a:t>3</a:t>
                </a:r>
                <a:r>
                  <a:rPr lang="en-US" sz="2400" b="1" dirty="0" smtClean="0"/>
                  <a:t>9 =2 &gt; k=0</a:t>
                </a:r>
                <a:r>
                  <a:rPr lang="en-US" sz="2400" dirty="0" smtClean="0"/>
                  <a:t>,  thus answer  =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n-US" sz="2400" b="1" dirty="0"/>
                  <a:t>(n</a:t>
                </a:r>
                <a:r>
                  <a:rPr lang="en-US" sz="2400" b="1" baseline="30000" dirty="0"/>
                  <a:t>2</a:t>
                </a:r>
                <a:r>
                  <a:rPr lang="en-US" sz="2400" b="1" dirty="0"/>
                  <a:t>)</a:t>
                </a:r>
                <a:r>
                  <a:rPr lang="en-US" sz="2400" b="1" dirty="0" smtClean="0"/>
                  <a:t> </a:t>
                </a:r>
              </a:p>
              <a:p>
                <a:pPr marL="118872" indent="0">
                  <a:buNone/>
                </a:pPr>
                <a:r>
                  <a:rPr lang="en-US" sz="2400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8 T(n/2) + n</a:t>
                </a:r>
              </a:p>
              <a:p>
                <a:pPr marL="118872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a=8 b=2 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b</a:t>
                </a:r>
                <a:r>
                  <a:rPr lang="en-US" sz="2400" dirty="0" err="1"/>
                  <a:t>a</a:t>
                </a:r>
                <a:r>
                  <a:rPr lang="en-US" sz="2400" dirty="0"/>
                  <a:t>  =  </a:t>
                </a:r>
                <a:r>
                  <a:rPr lang="en-US" sz="2400" b="1" dirty="0" smtClean="0"/>
                  <a:t>log</a:t>
                </a:r>
                <a:r>
                  <a:rPr lang="en-US" sz="2400" b="1" baseline="-25000" dirty="0"/>
                  <a:t>2</a:t>
                </a:r>
                <a:r>
                  <a:rPr lang="en-US" sz="2400" b="1" dirty="0" smtClean="0"/>
                  <a:t>8 =3 </a:t>
                </a:r>
                <a:r>
                  <a:rPr lang="en-US" sz="2400" b="1" dirty="0"/>
                  <a:t>&gt; </a:t>
                </a:r>
                <a:r>
                  <a:rPr lang="en-US" sz="2400" b="1" dirty="0" smtClean="0"/>
                  <a:t>k=1</a:t>
                </a:r>
                <a:r>
                  <a:rPr lang="en-US" sz="2400" dirty="0" smtClean="0"/>
                  <a:t>,  </a:t>
                </a:r>
                <a:r>
                  <a:rPr lang="en-US" sz="2400" dirty="0"/>
                  <a:t>thus answer  =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n-US" sz="2400" b="1" dirty="0"/>
                  <a:t>(</a:t>
                </a:r>
                <a:r>
                  <a:rPr lang="en-US" sz="2400" b="1" dirty="0" smtClean="0"/>
                  <a:t>n</a:t>
                </a:r>
                <a:r>
                  <a:rPr lang="en-US" sz="2400" b="1" baseline="30000" dirty="0" smtClean="0"/>
                  <a:t>3</a:t>
                </a:r>
                <a:r>
                  <a:rPr lang="en-US" sz="2400" b="1" dirty="0" smtClean="0"/>
                  <a:t>) 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6072" indent="-457200">
                  <a:buAutoNum type="arabicPeriod" startAt="3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8 T (n/2) + n log n</a:t>
                </a:r>
              </a:p>
              <a:p>
                <a:pPr marL="118872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a=8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b=2 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b</a:t>
                </a:r>
                <a:r>
                  <a:rPr lang="en-US" sz="2400" dirty="0" err="1"/>
                  <a:t>a</a:t>
                </a:r>
                <a:r>
                  <a:rPr lang="en-US" sz="2400" dirty="0"/>
                  <a:t>  =  </a:t>
                </a:r>
                <a:r>
                  <a:rPr lang="en-US" sz="2400" b="1" dirty="0"/>
                  <a:t>log</a:t>
                </a:r>
                <a:r>
                  <a:rPr lang="en-US" sz="2400" b="1" baseline="-25000" dirty="0"/>
                  <a:t>2</a:t>
                </a:r>
                <a:r>
                  <a:rPr lang="en-US" sz="2400" b="1" dirty="0"/>
                  <a:t>8 =3 &gt; k=1</a:t>
                </a:r>
                <a:r>
                  <a:rPr lang="en-US" sz="2400" dirty="0"/>
                  <a:t>,  thus answer  =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n-US" sz="2400" b="1" dirty="0"/>
                  <a:t>(n</a:t>
                </a:r>
                <a:r>
                  <a:rPr lang="en-US" sz="2400" b="1" baseline="30000" dirty="0"/>
                  <a:t>3</a:t>
                </a:r>
                <a:r>
                  <a:rPr lang="en-US" sz="2400" b="1" dirty="0"/>
                  <a:t>) 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8872" indent="0">
                  <a:buNone/>
                </a:pPr>
                <a:r>
                  <a:rPr lang="en-US" sz="2400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T(n) = 4 T (n/2) + n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118872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a=4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b=2 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b</a:t>
                </a:r>
                <a:r>
                  <a:rPr lang="en-US" sz="2400" dirty="0" err="1"/>
                  <a:t>a</a:t>
                </a:r>
                <a:r>
                  <a:rPr lang="en-US" sz="2400" dirty="0"/>
                  <a:t>  =  </a:t>
                </a:r>
                <a:r>
                  <a:rPr lang="en-US" sz="2400" b="1" dirty="0" smtClean="0"/>
                  <a:t>log</a:t>
                </a:r>
                <a:r>
                  <a:rPr lang="en-US" sz="2400" b="1" baseline="-25000" dirty="0" smtClean="0"/>
                  <a:t>2</a:t>
                </a:r>
                <a:r>
                  <a:rPr lang="en-US" sz="2400" b="1" dirty="0"/>
                  <a:t>4</a:t>
                </a:r>
                <a:r>
                  <a:rPr lang="en-US" sz="2400" b="1" dirty="0" smtClean="0"/>
                  <a:t> =2 </a:t>
                </a:r>
                <a:r>
                  <a:rPr lang="en-US" sz="2400" b="1" dirty="0"/>
                  <a:t>=</a:t>
                </a:r>
                <a:r>
                  <a:rPr lang="en-US" sz="2400" b="1" dirty="0" smtClean="0"/>
                  <a:t> k=2</a:t>
                </a:r>
                <a:r>
                  <a:rPr lang="en-US" sz="2400" dirty="0" smtClean="0"/>
                  <a:t>, P = 0 &gt; -1, </a:t>
                </a:r>
                <a:r>
                  <a:rPr lang="en-US" sz="2400" dirty="0"/>
                  <a:t>thus answer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n-US" sz="2400" b="1" dirty="0"/>
                  <a:t>(</a:t>
                </a:r>
                <a:r>
                  <a:rPr lang="en-US" sz="2400" b="1" dirty="0" smtClean="0"/>
                  <a:t>n</a:t>
                </a:r>
                <a:r>
                  <a:rPr lang="en-US" sz="2400" b="1" baseline="30000" dirty="0" smtClean="0"/>
                  <a:t>2</a:t>
                </a:r>
                <a:r>
                  <a:rPr lang="en-US" sz="2400" b="1" dirty="0" smtClean="0"/>
                  <a:t>logn) 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8872" indent="0">
                  <a:buNone/>
                </a:pPr>
                <a:r>
                  <a:rPr lang="en-US" sz="2400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T(n) = 4 T(n/2) + n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8872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a=4 b=2 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b</a:t>
                </a:r>
                <a:r>
                  <a:rPr lang="en-US" sz="2400" dirty="0" err="1"/>
                  <a:t>a</a:t>
                </a:r>
                <a:r>
                  <a:rPr lang="en-US" sz="2400" dirty="0"/>
                  <a:t>  =  </a:t>
                </a:r>
                <a:r>
                  <a:rPr lang="en-US" sz="2400" b="1" dirty="0"/>
                  <a:t>log</a:t>
                </a:r>
                <a:r>
                  <a:rPr lang="en-US" sz="2400" b="1" baseline="-25000" dirty="0"/>
                  <a:t>2</a:t>
                </a:r>
                <a:r>
                  <a:rPr lang="en-US" sz="2400" b="1" dirty="0"/>
                  <a:t>4 =2 =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k=2</a:t>
                </a:r>
                <a:r>
                  <a:rPr lang="en-US" sz="2400" dirty="0"/>
                  <a:t>, P = </a:t>
                </a:r>
                <a:r>
                  <a:rPr lang="en-US" sz="2400" dirty="0" smtClean="0"/>
                  <a:t>1 </a:t>
                </a:r>
                <a:r>
                  <a:rPr lang="en-US" sz="2400" dirty="0"/>
                  <a:t>&gt; -</a:t>
                </a:r>
                <a:r>
                  <a:rPr lang="en-US" sz="2400" dirty="0" smtClean="0"/>
                  <a:t>1, </a:t>
                </a:r>
                <a:r>
                  <a:rPr lang="en-US" sz="2400" dirty="0"/>
                  <a:t>thus answer =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n-US" sz="2400" b="1" dirty="0"/>
                  <a:t>(</a:t>
                </a:r>
                <a:r>
                  <a:rPr lang="en-US" sz="2400" b="1" dirty="0" smtClean="0"/>
                  <a:t>n</a:t>
                </a:r>
                <a:r>
                  <a:rPr lang="en-US" sz="2400" b="1" baseline="30000" dirty="0" smtClean="0"/>
                  <a:t>2</a:t>
                </a:r>
                <a:r>
                  <a:rPr lang="en-US" sz="2400" b="1" dirty="0" smtClean="0"/>
                  <a:t>log</a:t>
                </a:r>
                <a:r>
                  <a:rPr lang="en-US" sz="2400" b="1" baseline="30000" dirty="0" smtClean="0"/>
                  <a:t>2</a:t>
                </a:r>
                <a:r>
                  <a:rPr lang="en-US" sz="2400" b="1" dirty="0" smtClean="0"/>
                  <a:t>n</a:t>
                </a:r>
                <a:r>
                  <a:rPr lang="en-US" sz="2400" b="1" dirty="0"/>
                  <a:t>) 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8872" indent="0">
                  <a:buNone/>
                </a:pPr>
                <a:r>
                  <a:rPr lang="en-US" sz="2400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T(n) = 8 T(n/2) + n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marL="118872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a=8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b=2 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b</a:t>
                </a:r>
                <a:r>
                  <a:rPr lang="en-US" sz="2400" dirty="0" err="1"/>
                  <a:t>a</a:t>
                </a:r>
                <a:r>
                  <a:rPr lang="en-US" sz="2400" dirty="0"/>
                  <a:t>  =  </a:t>
                </a:r>
                <a:r>
                  <a:rPr lang="en-US" sz="2400" b="1" dirty="0" smtClean="0"/>
                  <a:t>log</a:t>
                </a:r>
                <a:r>
                  <a:rPr lang="en-US" sz="2400" b="1" baseline="-25000" dirty="0" smtClean="0"/>
                  <a:t>2</a:t>
                </a:r>
                <a:r>
                  <a:rPr lang="en-US" sz="2400" b="1" dirty="0"/>
                  <a:t>8</a:t>
                </a:r>
                <a:r>
                  <a:rPr lang="en-US" sz="2400" b="1" dirty="0" smtClean="0"/>
                  <a:t> =3 </a:t>
                </a:r>
                <a:r>
                  <a:rPr lang="en-US" sz="2400" b="1" dirty="0"/>
                  <a:t>=</a:t>
                </a:r>
                <a:r>
                  <a:rPr lang="en-US" sz="2400" b="1" dirty="0" smtClean="0"/>
                  <a:t> k=3</a:t>
                </a:r>
                <a:r>
                  <a:rPr lang="en-US" sz="2400" dirty="0" smtClean="0"/>
                  <a:t>, </a:t>
                </a:r>
                <a:r>
                  <a:rPr lang="en-US" sz="2400" dirty="0"/>
                  <a:t>P = </a:t>
                </a:r>
                <a:r>
                  <a:rPr lang="en-US" sz="2400" dirty="0" smtClean="0"/>
                  <a:t>0 </a:t>
                </a:r>
                <a:r>
                  <a:rPr lang="en-US" sz="2400" dirty="0"/>
                  <a:t>&gt; -</a:t>
                </a:r>
                <a:r>
                  <a:rPr lang="en-US" sz="2400" dirty="0" smtClean="0"/>
                  <a:t>1, </a:t>
                </a:r>
                <a:r>
                  <a:rPr lang="en-US" sz="2400" dirty="0"/>
                  <a:t>thus answer =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n-US" sz="2400" b="1" dirty="0"/>
                  <a:t>(</a:t>
                </a:r>
                <a:r>
                  <a:rPr lang="en-US" sz="2400" b="1" dirty="0" smtClean="0"/>
                  <a:t>n</a:t>
                </a:r>
                <a:r>
                  <a:rPr lang="en-US" sz="2400" b="1" baseline="30000" dirty="0" smtClean="0"/>
                  <a:t>3</a:t>
                </a:r>
                <a:r>
                  <a:rPr lang="en-US" sz="2400" b="1" dirty="0" smtClean="0"/>
                  <a:t>logn</a:t>
                </a:r>
                <a:r>
                  <a:rPr lang="en-US" sz="2400" b="1" dirty="0"/>
                  <a:t>) 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8872" indent="0">
                  <a:buNone/>
                </a:pPr>
                <a:r>
                  <a:rPr lang="en-US" sz="2400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4 T(n/2) + n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marL="118872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a=4 b=2 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b</a:t>
                </a:r>
                <a:r>
                  <a:rPr lang="en-US" sz="2400" dirty="0" err="1"/>
                  <a:t>a</a:t>
                </a:r>
                <a:r>
                  <a:rPr lang="en-US" sz="2400" dirty="0"/>
                  <a:t>  =  </a:t>
                </a:r>
                <a:r>
                  <a:rPr lang="en-US" sz="2400" b="1" dirty="0"/>
                  <a:t>log</a:t>
                </a:r>
                <a:r>
                  <a:rPr lang="en-US" sz="2400" b="1" baseline="-25000" dirty="0"/>
                  <a:t>2</a:t>
                </a:r>
                <a:r>
                  <a:rPr lang="en-US" sz="2400" b="1" dirty="0"/>
                  <a:t>4 =2 </a:t>
                </a:r>
                <a:r>
                  <a:rPr lang="en-US" sz="2400" b="1" dirty="0" smtClean="0"/>
                  <a:t>&lt; k=3</a:t>
                </a:r>
                <a:r>
                  <a:rPr lang="en-US" sz="2400" dirty="0" smtClean="0"/>
                  <a:t>, </a:t>
                </a:r>
                <a:r>
                  <a:rPr lang="en-US" sz="2400" dirty="0"/>
                  <a:t>P = </a:t>
                </a:r>
                <a:r>
                  <a:rPr lang="en-US" sz="2400" dirty="0" smtClean="0"/>
                  <a:t>0 </a:t>
                </a:r>
                <a:r>
                  <a:rPr lang="en-US" sz="2400" dirty="0"/>
                  <a:t>&gt; -</a:t>
                </a:r>
                <a:r>
                  <a:rPr lang="en-US" sz="2400" dirty="0" smtClean="0"/>
                  <a:t>1, </a:t>
                </a:r>
                <a:r>
                  <a:rPr lang="en-US" sz="2400" dirty="0"/>
                  <a:t>thus answer =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n-US" sz="2400" b="1" dirty="0"/>
                  <a:t>(</a:t>
                </a:r>
                <a:r>
                  <a:rPr lang="en-US" sz="2400" b="1" dirty="0" smtClean="0"/>
                  <a:t>n</a:t>
                </a:r>
                <a:r>
                  <a:rPr lang="en-US" sz="2400" b="1" baseline="30000" dirty="0" smtClean="0"/>
                  <a:t>3</a:t>
                </a:r>
                <a:r>
                  <a:rPr lang="en-US" sz="2400" b="1" dirty="0" smtClean="0"/>
                  <a:t>) 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8872" indent="0">
                  <a:buNone/>
                </a:pPr>
                <a:endParaRPr lang="en-I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556793"/>
                <a:ext cx="8784976" cy="4844008"/>
              </a:xfrm>
              <a:blipFill rotWithShape="0">
                <a:blip r:embed="rId2"/>
                <a:stretch>
                  <a:fillRect l="-139" t="-755" r="-902" b="-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8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Wingdings 3" panose="05040102010807070707" pitchFamily="18" charset="2"/>
              <a:buAutoNum type="arabicPeriod"/>
              <a:defRPr/>
            </a:pPr>
            <a:r>
              <a:rPr lang="en-US" dirty="0" smtClean="0"/>
              <a:t>Divide &amp; Conquer</a:t>
            </a:r>
          </a:p>
          <a:p>
            <a:pPr marL="623887" indent="-514350">
              <a:buFont typeface="Wingdings 3" panose="05040102010807070707" pitchFamily="18" charset="2"/>
              <a:buAutoNum type="arabicPeriod"/>
              <a:defRPr/>
            </a:pPr>
            <a:r>
              <a:rPr lang="en-US" dirty="0" smtClean="0"/>
              <a:t>Greedy Method</a:t>
            </a:r>
          </a:p>
          <a:p>
            <a:pPr marL="623887" indent="-514350">
              <a:buFont typeface="Wingdings 3" panose="05040102010807070707" pitchFamily="18" charset="2"/>
              <a:buAutoNum type="arabicPeriod"/>
              <a:defRPr/>
            </a:pPr>
            <a:r>
              <a:rPr lang="en-US" dirty="0" smtClean="0"/>
              <a:t>Dynamic Programming</a:t>
            </a:r>
          </a:p>
          <a:p>
            <a:pPr marL="623887" indent="-514350">
              <a:buFont typeface="Wingdings 3" panose="05040102010807070707" pitchFamily="18" charset="2"/>
              <a:buAutoNum type="arabicPeriod"/>
              <a:defRPr/>
            </a:pPr>
            <a:r>
              <a:rPr lang="en-US" dirty="0" smtClean="0"/>
              <a:t>Backtracking</a:t>
            </a:r>
          </a:p>
          <a:p>
            <a:pPr marL="623887" indent="-514350">
              <a:buFont typeface="Wingdings 3" panose="05040102010807070707" pitchFamily="18" charset="2"/>
              <a:buAutoNum type="arabicPeriod"/>
              <a:defRPr/>
            </a:pPr>
            <a:r>
              <a:rPr lang="en-US" dirty="0" smtClean="0"/>
              <a:t>Branch and Bound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Problem Solving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function to compute on n inputs the divide and conquer strategy suggests splitting the inputs into k distinct substs,1&lt;k&lt;=n, yielding k sub problems.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sub problems must be solved and then a method must be found to combine sub solutions into a solution of the whole.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problems resulting from a divide and conquer strategy design are of the same type as the original problem.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reapplication of  the divide and conquer principle is naturally expressed as recursive algorithm.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Divide &amp; Conquer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DA&amp;C(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Small(P) then return S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P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divide 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smaller instances of P</a:t>
            </a:r>
            <a:r>
              <a:rPr lang="en-US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,…P</a:t>
            </a:r>
            <a:r>
              <a:rPr lang="en-US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k&gt;=1;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Apply DA&amp;C to each of these sub problems;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Combine(DA&amp;C(P</a:t>
            </a:r>
            <a:r>
              <a:rPr lang="en-US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),DA&amp;C(P</a:t>
            </a:r>
            <a:r>
              <a:rPr lang="en-US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),….DA&amp;C(P</a:t>
            </a:r>
            <a:r>
              <a:rPr lang="en-US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Font typeface="Wingdings 3" panose="05040102010807070707" pitchFamily="18" charset="2"/>
              <a:buNone/>
            </a:pPr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Control abstraction for DA&amp;C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50099"/>
            <a:ext cx="8229600" cy="1252728"/>
          </a:xfrm>
        </p:spPr>
        <p:txBody>
          <a:bodyPr/>
          <a:lstStyle/>
          <a:p>
            <a:r>
              <a:rPr lang="en-US" dirty="0"/>
              <a:t>Algorithm in day to day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56793"/>
            <a:ext cx="8579296" cy="5040560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Aim 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prepare Potato vada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Batata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Vada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Recipe ( Description of problem to solve 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8872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popular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snack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streets of Maharashtra.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translates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potato in English. Mashed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asaledar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potatoes coated in a thick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chickpea flour) batter and deep fried till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golden</a:t>
            </a:r>
          </a:p>
          <a:p>
            <a:pPr marL="118872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Ingredients ( Inputs ) : </a:t>
            </a:r>
          </a:p>
          <a:p>
            <a:pPr marL="118872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en-IN" sz="1600" dirty="0" smtClean="0"/>
              <a:t>Potatoes</a:t>
            </a:r>
            <a:r>
              <a:rPr lang="en-IN" sz="1600" dirty="0"/>
              <a:t>, oil , mustard seeds, curry leaves, red chilli powder, green chillies, ginger, garlic, lime, coriander leaves, </a:t>
            </a:r>
            <a:r>
              <a:rPr lang="en-IN" sz="1600" dirty="0">
                <a:hlinkClick r:id="rId3"/>
              </a:rPr>
              <a:t>Salt</a:t>
            </a:r>
            <a:r>
              <a:rPr lang="en-IN" sz="1600" dirty="0"/>
              <a:t>, gram flour, Water, red chilli powder, turmeric, cumin (crushed), soda </a:t>
            </a:r>
            <a:r>
              <a:rPr lang="en-IN" sz="1600" dirty="0" smtClean="0"/>
              <a:t>bi-carb</a:t>
            </a:r>
          </a:p>
          <a:p>
            <a:pPr marL="118872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after applying the procedure :</a:t>
            </a:r>
          </a:p>
          <a:p>
            <a:pPr marL="118872" indent="0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Potato Vada</a:t>
            </a:r>
          </a:p>
          <a:p>
            <a:pPr marL="118872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725144"/>
            <a:ext cx="3394720" cy="17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dirty="0" smtClean="0"/>
              <a:t>T(n) = T (1) 		n=1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dirty="0" smtClean="0"/>
              <a:t>		   a T(n/b)+ f(n) 	n&gt;1</a:t>
            </a:r>
          </a:p>
          <a:p>
            <a:pPr>
              <a:buFont typeface="Wingdings 3" panose="05040102010807070707" pitchFamily="18" charset="2"/>
              <a:buNone/>
            </a:pPr>
            <a:endParaRPr lang="en-US" dirty="0" smtClean="0"/>
          </a:p>
          <a:p>
            <a:pPr>
              <a:buFont typeface="Wingdings 3" panose="05040102010807070707" pitchFamily="18" charset="2"/>
              <a:buNone/>
            </a:pPr>
            <a:endParaRPr lang="en-US" dirty="0" smtClean="0"/>
          </a:p>
          <a:p>
            <a:pPr>
              <a:buFont typeface="Wingdings 3" panose="05040102010807070707" pitchFamily="18" charset="2"/>
              <a:buNone/>
            </a:pPr>
            <a:r>
              <a:rPr lang="en-US" dirty="0" smtClean="0"/>
              <a:t>a and b are known constants . We assume T(1)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dirty="0" smtClean="0"/>
              <a:t>is known and n is a power of b(</a:t>
            </a:r>
            <a:r>
              <a:rPr lang="en-US" dirty="0" err="1" smtClean="0"/>
              <a:t>i</a:t>
            </a:r>
            <a:r>
              <a:rPr lang="en-US" dirty="0" smtClean="0"/>
              <a:t>. e n=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dirty="0" smtClean="0"/>
              <a:t> )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Time Complexity of DA&amp;C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55448"/>
            <a:ext cx="7859216" cy="1252728"/>
          </a:xfrm>
        </p:spPr>
        <p:txBody>
          <a:bodyPr/>
          <a:lstStyle/>
          <a:p>
            <a:r>
              <a:rPr lang="en-US" dirty="0" smtClean="0"/>
              <a:t>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3"/>
            <a:ext cx="8964488" cy="4844008"/>
          </a:xfrm>
        </p:spPr>
        <p:txBody>
          <a:bodyPr/>
          <a:lstStyle/>
          <a:p>
            <a:pPr marL="118872" indent="0">
              <a:buNone/>
            </a:pPr>
            <a:r>
              <a:rPr lang="en-US" dirty="0" smtClean="0"/>
              <a:t>The </a:t>
            </a:r>
            <a:r>
              <a:rPr lang="en-US" dirty="0"/>
              <a:t>three-step divide-and-conquer process for sorting a typical </a:t>
            </a:r>
            <a:r>
              <a:rPr lang="en-US" dirty="0" smtClean="0"/>
              <a:t>subarray A[ p…r]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631478"/>
            <a:ext cx="7920880" cy="252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02" y="5018611"/>
            <a:ext cx="8200238" cy="107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95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55448"/>
            <a:ext cx="7859216" cy="1252728"/>
          </a:xfrm>
        </p:spPr>
        <p:txBody>
          <a:bodyPr/>
          <a:lstStyle/>
          <a:p>
            <a:r>
              <a:rPr lang="en-US" dirty="0" smtClean="0"/>
              <a:t>Quicksort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628800"/>
            <a:ext cx="813690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55448"/>
            <a:ext cx="7715200" cy="1252728"/>
          </a:xfrm>
        </p:spPr>
        <p:txBody>
          <a:bodyPr/>
          <a:lstStyle/>
          <a:p>
            <a:r>
              <a:rPr lang="en-US" dirty="0" smtClean="0"/>
              <a:t>Quicksort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8800"/>
            <a:ext cx="2746648" cy="4843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348880"/>
            <a:ext cx="576870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Analysis (Worst Case)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1"/>
          </a:xfrm>
        </p:spPr>
        <p:txBody>
          <a:bodyPr/>
          <a:lstStyle/>
          <a:p>
            <a:pPr marL="118872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85" y="1916832"/>
            <a:ext cx="3864347" cy="2654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1628800"/>
            <a:ext cx="4343585" cy="3006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4725144"/>
            <a:ext cx="8435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When we sum all the partition times at each level :</a:t>
            </a:r>
          </a:p>
          <a:p>
            <a:endParaRPr lang="pt-BR" dirty="0"/>
          </a:p>
          <a:p>
            <a:r>
              <a:rPr lang="pt-BR" dirty="0" smtClean="0"/>
              <a:t>cn+c(n</a:t>
            </a:r>
            <a:r>
              <a:rPr lang="pt-BR" dirty="0"/>
              <a:t>−1)+c(n−2)+⋯+</a:t>
            </a:r>
            <a:r>
              <a:rPr lang="pt-BR" dirty="0" smtClean="0"/>
              <a:t>2c  ​=  c(n</a:t>
            </a:r>
            <a:r>
              <a:rPr lang="pt-BR" dirty="0"/>
              <a:t>+(n−1)+(n−2)+⋯+2</a:t>
            </a:r>
            <a:r>
              <a:rPr lang="pt-BR" dirty="0" smtClean="0"/>
              <a:t>)  =  c</a:t>
            </a:r>
            <a:r>
              <a:rPr lang="pt-BR" dirty="0"/>
              <a:t>((n+1)(n/2)−1) </a:t>
            </a:r>
            <a:endParaRPr lang="pt-BR" dirty="0" smtClean="0"/>
          </a:p>
          <a:p>
            <a:r>
              <a:rPr lang="pt-BR" dirty="0" smtClean="0"/>
              <a:t>​</a:t>
            </a:r>
          </a:p>
          <a:p>
            <a:r>
              <a:rPr lang="pt-BR" dirty="0" smtClean="0"/>
              <a:t>Therefore timecomplexity is  </a:t>
            </a:r>
            <a:r>
              <a:rPr lang="el-GR" dirty="0"/>
              <a:t>Θ(</a:t>
            </a:r>
            <a:r>
              <a:rPr lang="en-IN" dirty="0"/>
              <a:t>n</a:t>
            </a:r>
            <a:r>
              <a:rPr lang="en-IN" baseline="30000" dirty="0"/>
              <a:t>2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6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Sort Analysis (Worst Case) by substitution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506915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600" dirty="0" smtClean="0"/>
              <a:t>Recurrence relation for quicksort in worst case </a:t>
            </a:r>
          </a:p>
          <a:p>
            <a:pPr marL="11887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T(n) </a:t>
            </a:r>
            <a:r>
              <a:rPr lang="en-US" sz="1600" dirty="0"/>
              <a:t>= </a:t>
            </a:r>
            <a:r>
              <a:rPr lang="en-US" sz="1600" dirty="0" smtClean="0"/>
              <a:t>  1                   if  n=0</a:t>
            </a:r>
          </a:p>
          <a:p>
            <a:pPr marL="11887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T(n-1) + n  if n &gt;0</a:t>
            </a:r>
          </a:p>
          <a:p>
            <a:pPr marL="118872" indent="0">
              <a:buNone/>
            </a:pPr>
            <a:endParaRPr lang="en-US" sz="1600" dirty="0"/>
          </a:p>
          <a:p>
            <a:pPr marL="118872" indent="0">
              <a:buNone/>
            </a:pPr>
            <a:r>
              <a:rPr lang="en-US" sz="1600" dirty="0" smtClean="0"/>
              <a:t>T(n) = T(n-1) + n       -------------------------- (</a:t>
            </a:r>
            <a:r>
              <a:rPr lang="en-US" sz="1600" dirty="0" err="1" smtClean="0"/>
              <a:t>eq</a:t>
            </a:r>
            <a:r>
              <a:rPr lang="en-US" sz="1600" dirty="0" smtClean="0"/>
              <a:t> 1)</a:t>
            </a:r>
          </a:p>
          <a:p>
            <a:pPr marL="11887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Find value of T(n-1) by replacing n-1 in place of n in </a:t>
            </a:r>
            <a:r>
              <a:rPr lang="en-US" sz="1600" dirty="0" err="1" smtClean="0"/>
              <a:t>eq</a:t>
            </a:r>
            <a:r>
              <a:rPr lang="en-US" sz="1600" dirty="0" smtClean="0"/>
              <a:t> 1</a:t>
            </a:r>
          </a:p>
          <a:p>
            <a:pPr marL="118872" indent="0">
              <a:buNone/>
            </a:pPr>
            <a:r>
              <a:rPr lang="en-US" sz="1600" dirty="0" smtClean="0"/>
              <a:t>T(n-1) = T(n-2) + n-1 </a:t>
            </a:r>
          </a:p>
          <a:p>
            <a:pPr marL="11887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Put value of T(n-1) in equation 1 we have </a:t>
            </a:r>
          </a:p>
          <a:p>
            <a:pPr marL="118872" indent="0">
              <a:buNone/>
            </a:pPr>
            <a:r>
              <a:rPr lang="en-US" sz="1600" dirty="0" smtClean="0"/>
              <a:t>T(n) = T(n-2) + (n-1) + n -------------------------( </a:t>
            </a:r>
            <a:r>
              <a:rPr lang="en-US" sz="1600" dirty="0" err="1" smtClean="0"/>
              <a:t>eq</a:t>
            </a:r>
            <a:r>
              <a:rPr lang="en-US" sz="1600" dirty="0" smtClean="0"/>
              <a:t> 2)</a:t>
            </a:r>
          </a:p>
          <a:p>
            <a:pPr marL="118872" indent="0">
              <a:buNone/>
            </a:pPr>
            <a:r>
              <a:rPr lang="en-US" sz="1600" dirty="0"/>
              <a:t>Find value of </a:t>
            </a:r>
            <a:r>
              <a:rPr lang="en-US" sz="1600" dirty="0" smtClean="0"/>
              <a:t>T(n-2) </a:t>
            </a:r>
            <a:r>
              <a:rPr lang="en-US" sz="1600" dirty="0"/>
              <a:t>by replacing </a:t>
            </a:r>
            <a:r>
              <a:rPr lang="en-US" sz="1600" dirty="0" smtClean="0"/>
              <a:t>n-2 </a:t>
            </a:r>
            <a:r>
              <a:rPr lang="en-US" sz="1600" dirty="0"/>
              <a:t>in place of </a:t>
            </a:r>
            <a:r>
              <a:rPr lang="en-US" sz="1600" dirty="0" smtClean="0"/>
              <a:t>n in </a:t>
            </a:r>
            <a:r>
              <a:rPr lang="en-US" sz="1600" dirty="0" err="1" smtClean="0"/>
              <a:t>eq</a:t>
            </a:r>
            <a:r>
              <a:rPr lang="en-US" sz="1600" dirty="0" smtClean="0"/>
              <a:t> 1</a:t>
            </a:r>
          </a:p>
          <a:p>
            <a:pPr marL="118872" indent="0">
              <a:buNone/>
            </a:pPr>
            <a:r>
              <a:rPr lang="en-US" sz="1600" dirty="0" smtClean="0"/>
              <a:t>T(n-2) = T(n-3) + n-2 </a:t>
            </a:r>
          </a:p>
          <a:p>
            <a:pPr marL="118872" indent="0">
              <a:buNone/>
            </a:pPr>
            <a:r>
              <a:rPr lang="en-US" sz="1600" dirty="0" smtClean="0"/>
              <a:t>Put </a:t>
            </a:r>
            <a:r>
              <a:rPr lang="en-US" sz="1600" dirty="0"/>
              <a:t>value of </a:t>
            </a:r>
            <a:r>
              <a:rPr lang="en-US" sz="1600" dirty="0" smtClean="0"/>
              <a:t>T(n-2) </a:t>
            </a:r>
            <a:r>
              <a:rPr lang="en-US" sz="1600" dirty="0"/>
              <a:t>in equation </a:t>
            </a:r>
            <a:r>
              <a:rPr lang="en-US" sz="1600" dirty="0" smtClean="0"/>
              <a:t>2 </a:t>
            </a:r>
            <a:r>
              <a:rPr lang="en-US" sz="1600" dirty="0"/>
              <a:t>we have </a:t>
            </a:r>
          </a:p>
          <a:p>
            <a:pPr marL="118872" indent="0">
              <a:buNone/>
            </a:pPr>
            <a:r>
              <a:rPr lang="en-US" sz="1600" dirty="0" smtClean="0"/>
              <a:t> T(n) =T(n-3) + (n-2) +(n-1) +n --------------------------(</a:t>
            </a:r>
            <a:r>
              <a:rPr lang="en-US" sz="1600" dirty="0" err="1" smtClean="0"/>
              <a:t>eq</a:t>
            </a:r>
            <a:r>
              <a:rPr lang="en-US" sz="1600" dirty="0" smtClean="0"/>
              <a:t> 3)                   </a:t>
            </a:r>
            <a:endParaRPr lang="en-US" sz="1600" dirty="0"/>
          </a:p>
          <a:p>
            <a:pPr marL="118872" indent="0">
              <a:buNone/>
            </a:pPr>
            <a:r>
              <a:rPr lang="en-US" sz="1600" dirty="0" smtClean="0"/>
              <a:t>                  |</a:t>
            </a:r>
          </a:p>
          <a:p>
            <a:pPr marL="11887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T(n-k) +(n-(k-1)) +(n-(k-2)) +…….(n-1) + n</a:t>
            </a:r>
          </a:p>
          <a:p>
            <a:pPr marL="11887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Assume n – k = 0  therefore k = n</a:t>
            </a:r>
          </a:p>
          <a:p>
            <a:pPr marL="118872" indent="0">
              <a:buNone/>
            </a:pPr>
            <a:r>
              <a:rPr lang="en-US" sz="1600" dirty="0" smtClean="0"/>
              <a:t>T(n) = T(n-n) +(n – n +1) + (n –n +2) +……………(n-1) + n</a:t>
            </a:r>
          </a:p>
          <a:p>
            <a:pPr marL="118872" indent="0">
              <a:buNone/>
            </a:pPr>
            <a:r>
              <a:rPr lang="en-US" sz="1600" dirty="0" smtClean="0"/>
              <a:t>T(n ) = T(0) + 1 + 2 + 3 + ………………………(n-1) +n</a:t>
            </a:r>
          </a:p>
          <a:p>
            <a:pPr marL="118872" indent="0">
              <a:buNone/>
            </a:pPr>
            <a:r>
              <a:rPr lang="en-US" sz="1600" dirty="0" smtClean="0"/>
              <a:t>T(n ) =  1+ n(n+1)/2  = </a:t>
            </a:r>
            <a:r>
              <a:rPr lang="el-GR" sz="1600" dirty="0" smtClean="0"/>
              <a:t>Θ</a:t>
            </a:r>
            <a:r>
              <a:rPr lang="en-US" sz="1600" dirty="0" smtClean="0"/>
              <a:t> (n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)</a:t>
            </a:r>
            <a:endParaRPr lang="en-IN" sz="1600" dirty="0"/>
          </a:p>
        </p:txBody>
      </p:sp>
      <p:sp>
        <p:nvSpPr>
          <p:cNvPr id="9" name="Left Brace 8"/>
          <p:cNvSpPr/>
          <p:nvPr/>
        </p:nvSpPr>
        <p:spPr>
          <a:xfrm>
            <a:off x="1043608" y="1916832"/>
            <a:ext cx="144016" cy="576064"/>
          </a:xfrm>
          <a:prstGeom prst="leftBrace">
            <a:avLst>
              <a:gd name="adj1" fmla="val 8333"/>
              <a:gd name="adj2" fmla="val 4733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Analysis (Best Case)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700809"/>
            <a:ext cx="6374655" cy="38164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445224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case occurs when portioning the element array divides it into equal size sub arrays. The time required for comparison at each level is n and there are log n levels (height of tree). Therefore time complexity is </a:t>
            </a:r>
            <a:r>
              <a:rPr lang="el-GR" dirty="0"/>
              <a:t>Θ(</a:t>
            </a:r>
            <a:r>
              <a:rPr lang="en-IN" dirty="0"/>
              <a:t>nlog</a:t>
            </a:r>
            <a:r>
              <a:rPr lang="en-IN" baseline="-25000" dirty="0"/>
              <a:t>2</a:t>
            </a:r>
            <a:r>
              <a:rPr lang="en-IN" dirty="0"/>
              <a:t>​n</a:t>
            </a:r>
            <a:r>
              <a:rPr lang="en-IN" dirty="0" smtClean="0"/>
              <a:t>) .</a:t>
            </a:r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520" y="6319699"/>
            <a:ext cx="7920880" cy="277652"/>
          </a:xfrm>
        </p:spPr>
        <p:txBody>
          <a:bodyPr/>
          <a:lstStyle/>
          <a:p>
            <a:r>
              <a:rPr lang="en-IN" dirty="0" smtClean="0"/>
              <a:t>Ref :https://www.khanacademy.org/computing/computer-science/algorithms/quick-sort/a/analysis-of-quicksort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3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Analysis (Best Case)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2084" y="1484784"/>
            <a:ext cx="91119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dirty="0"/>
              <a:t>Recurrence relation for quicksort in worst </a:t>
            </a:r>
            <a:r>
              <a:rPr lang="en-US" dirty="0" smtClean="0"/>
              <a:t>case</a:t>
            </a:r>
          </a:p>
          <a:p>
            <a:pPr marL="118872" indent="0">
              <a:buNone/>
            </a:pPr>
            <a:r>
              <a:rPr lang="en-US" dirty="0" smtClean="0"/>
              <a:t>T(n)  =  1                         if n = 1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2T(n/2) + n     if n &gt; 1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T(n) = 2 T(n/2) + n  --------------------------------- ( </a:t>
            </a:r>
            <a:r>
              <a:rPr lang="en-US" dirty="0" err="1" smtClean="0"/>
              <a:t>eq</a:t>
            </a:r>
            <a:r>
              <a:rPr lang="en-US" dirty="0" smtClean="0"/>
              <a:t> 1 )</a:t>
            </a:r>
          </a:p>
          <a:p>
            <a:pPr marL="118872" indent="0">
              <a:buNone/>
            </a:pPr>
            <a:r>
              <a:rPr lang="en-US" dirty="0" smtClean="0"/>
              <a:t>T(n/2) = 2 T(n/2</a:t>
            </a:r>
            <a:r>
              <a:rPr lang="en-US" baseline="30000" dirty="0" smtClean="0"/>
              <a:t>2</a:t>
            </a:r>
            <a:r>
              <a:rPr lang="en-US" dirty="0" smtClean="0"/>
              <a:t>) + n/2 </a:t>
            </a:r>
          </a:p>
          <a:p>
            <a:pPr marL="118872" indent="0">
              <a:buNone/>
            </a:pPr>
            <a:r>
              <a:rPr lang="en-US" dirty="0" smtClean="0"/>
              <a:t>Put T(n/2) in </a:t>
            </a:r>
            <a:r>
              <a:rPr lang="en-US" dirty="0" err="1" smtClean="0"/>
              <a:t>eq</a:t>
            </a:r>
            <a:r>
              <a:rPr lang="en-US" dirty="0" smtClean="0"/>
              <a:t> 1 we have</a:t>
            </a:r>
          </a:p>
          <a:p>
            <a:pPr marL="118872"/>
            <a:r>
              <a:rPr lang="en-US" dirty="0" smtClean="0"/>
              <a:t>T(n) = 2 [</a:t>
            </a:r>
            <a:r>
              <a:rPr lang="en-US" dirty="0"/>
              <a:t>2 T(n/2</a:t>
            </a:r>
            <a:r>
              <a:rPr lang="en-US" baseline="30000" dirty="0"/>
              <a:t>2</a:t>
            </a:r>
            <a:r>
              <a:rPr lang="en-US" dirty="0"/>
              <a:t>) + n/2 </a:t>
            </a:r>
            <a:r>
              <a:rPr lang="en-US" dirty="0" smtClean="0"/>
              <a:t>]+ n</a:t>
            </a:r>
          </a:p>
          <a:p>
            <a:pPr marL="118872"/>
            <a:r>
              <a:rPr lang="en-US" dirty="0" smtClean="0"/>
              <a:t>         = 2</a:t>
            </a:r>
            <a:r>
              <a:rPr lang="en-US" baseline="30000" dirty="0" smtClean="0"/>
              <a:t>2 + </a:t>
            </a:r>
            <a:r>
              <a:rPr lang="en-US" dirty="0"/>
              <a:t>T(n/2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smtClean="0"/>
              <a:t>+ n + n</a:t>
            </a:r>
          </a:p>
          <a:p>
            <a:pPr marL="118872"/>
            <a:r>
              <a:rPr lang="en-US" dirty="0" smtClean="0"/>
              <a:t>         = </a:t>
            </a:r>
            <a:r>
              <a:rPr lang="en-US" dirty="0"/>
              <a:t>2</a:t>
            </a:r>
            <a:r>
              <a:rPr lang="en-US" baseline="30000" dirty="0"/>
              <a:t>2 + </a:t>
            </a:r>
            <a:r>
              <a:rPr lang="en-US" dirty="0"/>
              <a:t>T(n/2</a:t>
            </a:r>
            <a:r>
              <a:rPr lang="en-US" baseline="30000" dirty="0"/>
              <a:t>2</a:t>
            </a:r>
            <a:r>
              <a:rPr lang="en-US" dirty="0"/>
              <a:t>) + </a:t>
            </a:r>
            <a:r>
              <a:rPr lang="en-US" dirty="0" smtClean="0"/>
              <a:t>2n ---------------------------------(</a:t>
            </a:r>
            <a:r>
              <a:rPr lang="en-US" dirty="0" err="1" smtClean="0"/>
              <a:t>eq</a:t>
            </a:r>
            <a:r>
              <a:rPr lang="en-US" dirty="0" smtClean="0"/>
              <a:t> 2)</a:t>
            </a:r>
          </a:p>
          <a:p>
            <a:pPr marL="118872"/>
            <a:r>
              <a:rPr lang="en-US" dirty="0"/>
              <a:t>T(n/2</a:t>
            </a:r>
            <a:r>
              <a:rPr lang="en-US" baseline="30000" dirty="0"/>
              <a:t>2</a:t>
            </a:r>
            <a:r>
              <a:rPr lang="en-US" dirty="0" smtClean="0"/>
              <a:t>) = </a:t>
            </a:r>
            <a:r>
              <a:rPr lang="en-US" dirty="0"/>
              <a:t>2 </a:t>
            </a:r>
            <a:r>
              <a:rPr lang="en-US" dirty="0" smtClean="0"/>
              <a:t>T(n/2</a:t>
            </a:r>
            <a:r>
              <a:rPr lang="en-US" baseline="30000" dirty="0" smtClean="0"/>
              <a:t>3</a:t>
            </a:r>
            <a:r>
              <a:rPr lang="en-US" dirty="0" smtClean="0"/>
              <a:t>) </a:t>
            </a:r>
            <a:r>
              <a:rPr lang="en-US" dirty="0"/>
              <a:t>+ </a:t>
            </a:r>
            <a:r>
              <a:rPr lang="en-US" dirty="0" smtClean="0"/>
              <a:t>n/2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marL="118872"/>
            <a:r>
              <a:rPr lang="en-US" dirty="0" smtClean="0"/>
              <a:t>Put </a:t>
            </a:r>
            <a:r>
              <a:rPr lang="en-US" dirty="0"/>
              <a:t>2 T(n/2</a:t>
            </a:r>
            <a:r>
              <a:rPr lang="en-US" baseline="30000" dirty="0"/>
              <a:t>2</a:t>
            </a:r>
            <a:r>
              <a:rPr lang="en-US" dirty="0" smtClean="0"/>
              <a:t>) in </a:t>
            </a:r>
            <a:r>
              <a:rPr lang="en-US" dirty="0" err="1" smtClean="0"/>
              <a:t>eq</a:t>
            </a:r>
            <a:r>
              <a:rPr lang="en-US" dirty="0" smtClean="0"/>
              <a:t> 2 we have</a:t>
            </a:r>
          </a:p>
          <a:p>
            <a:pPr marL="118872"/>
            <a:r>
              <a:rPr lang="en-US" dirty="0" smtClean="0"/>
              <a:t>T(n)  = 2</a:t>
            </a:r>
            <a:r>
              <a:rPr lang="en-US" baseline="30000" dirty="0" smtClean="0"/>
              <a:t>2</a:t>
            </a:r>
            <a:r>
              <a:rPr lang="en-US" dirty="0" smtClean="0"/>
              <a:t> [</a:t>
            </a:r>
            <a:r>
              <a:rPr lang="en-US" dirty="0"/>
              <a:t>2 T(n/2</a:t>
            </a:r>
            <a:r>
              <a:rPr lang="en-US" baseline="30000" dirty="0"/>
              <a:t>3</a:t>
            </a:r>
            <a:r>
              <a:rPr lang="en-US" dirty="0"/>
              <a:t>) + n/2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] + 2n</a:t>
            </a:r>
          </a:p>
          <a:p>
            <a:pPr marL="118872"/>
            <a:r>
              <a:rPr lang="en-US" dirty="0"/>
              <a:t> </a:t>
            </a:r>
            <a:r>
              <a:rPr lang="en-US" dirty="0" smtClean="0"/>
              <a:t>         = 2</a:t>
            </a:r>
            <a:r>
              <a:rPr lang="en-US" baseline="30000" dirty="0" smtClean="0"/>
              <a:t>3 </a:t>
            </a:r>
            <a:r>
              <a:rPr lang="en-US" dirty="0"/>
              <a:t>T(n/2</a:t>
            </a:r>
            <a:r>
              <a:rPr lang="en-US" baseline="30000" dirty="0"/>
              <a:t>3</a:t>
            </a:r>
            <a:r>
              <a:rPr lang="en-US" dirty="0" smtClean="0"/>
              <a:t>) + n + 2n</a:t>
            </a:r>
          </a:p>
          <a:p>
            <a:pPr marL="118872"/>
            <a:r>
              <a:rPr lang="en-US" dirty="0"/>
              <a:t> </a:t>
            </a:r>
            <a:r>
              <a:rPr lang="en-US" dirty="0" smtClean="0"/>
              <a:t>         = </a:t>
            </a:r>
            <a:r>
              <a:rPr lang="en-US" dirty="0"/>
              <a:t>2</a:t>
            </a:r>
            <a:r>
              <a:rPr lang="en-US" baseline="30000" dirty="0"/>
              <a:t>3 </a:t>
            </a:r>
            <a:r>
              <a:rPr lang="en-US" dirty="0"/>
              <a:t>T(n/2</a:t>
            </a:r>
            <a:r>
              <a:rPr lang="en-US" baseline="30000" dirty="0"/>
              <a:t>3</a:t>
            </a:r>
            <a:r>
              <a:rPr lang="en-US" dirty="0"/>
              <a:t>) + </a:t>
            </a:r>
            <a:r>
              <a:rPr lang="en-US" dirty="0" smtClean="0"/>
              <a:t>3n -------------------------------------(</a:t>
            </a:r>
            <a:r>
              <a:rPr lang="en-US" dirty="0" err="1" smtClean="0"/>
              <a:t>eq</a:t>
            </a:r>
            <a:r>
              <a:rPr lang="en-US" dirty="0" smtClean="0"/>
              <a:t> 3)</a:t>
            </a:r>
          </a:p>
          <a:p>
            <a:pPr marL="118872"/>
            <a:r>
              <a:rPr lang="en-US" dirty="0" smtClean="0"/>
              <a:t>T( n ) = 2</a:t>
            </a:r>
            <a:r>
              <a:rPr lang="en-US" baseline="30000" dirty="0" smtClean="0"/>
              <a:t>k</a:t>
            </a:r>
            <a:r>
              <a:rPr lang="en-US" dirty="0" smtClean="0"/>
              <a:t>T(n/2</a:t>
            </a:r>
            <a:r>
              <a:rPr lang="en-US" baseline="30000" dirty="0" smtClean="0"/>
              <a:t>k</a:t>
            </a:r>
            <a:r>
              <a:rPr lang="en-US" dirty="0" smtClean="0"/>
              <a:t>) </a:t>
            </a:r>
            <a:r>
              <a:rPr lang="en-US" dirty="0"/>
              <a:t>+ </a:t>
            </a:r>
            <a:r>
              <a:rPr lang="en-US" dirty="0" smtClean="0"/>
              <a:t>kn </a:t>
            </a:r>
          </a:p>
          <a:p>
            <a:pPr marL="118872"/>
            <a:endParaRPr lang="en-US" dirty="0" smtClean="0"/>
          </a:p>
          <a:p>
            <a:pPr marL="118872"/>
            <a:r>
              <a:rPr lang="en-US" dirty="0" smtClean="0"/>
              <a:t>Solve T(n/2</a:t>
            </a:r>
            <a:r>
              <a:rPr lang="en-US" baseline="30000" dirty="0" smtClean="0"/>
              <a:t>k</a:t>
            </a:r>
            <a:r>
              <a:rPr lang="en-US" dirty="0" smtClean="0"/>
              <a:t>) till   T(1) </a:t>
            </a:r>
          </a:p>
        </p:txBody>
      </p:sp>
      <p:sp>
        <p:nvSpPr>
          <p:cNvPr id="9" name="Left Brace 8"/>
          <p:cNvSpPr/>
          <p:nvPr/>
        </p:nvSpPr>
        <p:spPr>
          <a:xfrm>
            <a:off x="755576" y="1844824"/>
            <a:ext cx="216024" cy="6480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Analysis (Best Case)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2084" y="1484784"/>
            <a:ext cx="911191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dirty="0"/>
              <a:t>Recurrence relation for quicksort in worst </a:t>
            </a:r>
            <a:r>
              <a:rPr lang="en-US" dirty="0" smtClean="0"/>
              <a:t>case</a:t>
            </a:r>
          </a:p>
          <a:p>
            <a:pPr marL="118872" indent="0">
              <a:buNone/>
            </a:pPr>
            <a:r>
              <a:rPr lang="en-US" dirty="0" smtClean="0"/>
              <a:t>T(n)  =  1                         if n = 1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2T(n/2) + n     if n &gt; 1</a:t>
            </a:r>
          </a:p>
          <a:p>
            <a:pPr marL="118872" indent="0">
              <a:buNone/>
            </a:pPr>
            <a:endParaRPr lang="en-US" dirty="0"/>
          </a:p>
          <a:p>
            <a:pPr marL="118872"/>
            <a:r>
              <a:rPr lang="en-US" dirty="0" smtClean="0"/>
              <a:t>T( n ) = 2</a:t>
            </a:r>
            <a:r>
              <a:rPr lang="en-US" baseline="30000" dirty="0" smtClean="0"/>
              <a:t>k</a:t>
            </a:r>
            <a:r>
              <a:rPr lang="en-US" dirty="0" smtClean="0"/>
              <a:t>T(n/2</a:t>
            </a:r>
            <a:r>
              <a:rPr lang="en-US" baseline="30000" dirty="0" smtClean="0"/>
              <a:t>k</a:t>
            </a:r>
            <a:r>
              <a:rPr lang="en-US" dirty="0" smtClean="0"/>
              <a:t>) + kn </a:t>
            </a:r>
          </a:p>
          <a:p>
            <a:pPr marL="118872"/>
            <a:r>
              <a:rPr lang="en-US" dirty="0" smtClean="0"/>
              <a:t>Solve T(n/2</a:t>
            </a:r>
            <a:r>
              <a:rPr lang="en-US" baseline="30000" dirty="0" smtClean="0"/>
              <a:t>k</a:t>
            </a:r>
            <a:r>
              <a:rPr lang="en-US" dirty="0" smtClean="0"/>
              <a:t>) till  it becomes  T(1) </a:t>
            </a:r>
          </a:p>
          <a:p>
            <a:pPr marL="118872"/>
            <a:r>
              <a:rPr lang="en-US" dirty="0" smtClean="0"/>
              <a:t>Therefore </a:t>
            </a:r>
            <a:r>
              <a:rPr lang="en-US" dirty="0"/>
              <a:t>T(n/2</a:t>
            </a:r>
            <a:r>
              <a:rPr lang="en-US" baseline="30000" dirty="0"/>
              <a:t>k</a:t>
            </a:r>
            <a:r>
              <a:rPr lang="en-US" dirty="0" smtClean="0"/>
              <a:t>) = T(1)</a:t>
            </a:r>
          </a:p>
          <a:p>
            <a:pPr marL="118872"/>
            <a:r>
              <a:rPr lang="en-US" dirty="0" smtClean="0"/>
              <a:t> n/2</a:t>
            </a:r>
            <a:r>
              <a:rPr lang="en-US" baseline="30000" dirty="0" smtClean="0"/>
              <a:t>k  </a:t>
            </a:r>
            <a:r>
              <a:rPr lang="en-US" dirty="0" smtClean="0"/>
              <a:t>=  1 , therefore n = 2</a:t>
            </a:r>
            <a:r>
              <a:rPr lang="en-US" baseline="30000" dirty="0" smtClean="0"/>
              <a:t>k </a:t>
            </a:r>
            <a:r>
              <a:rPr lang="en-US" dirty="0" smtClean="0"/>
              <a:t>  , </a:t>
            </a:r>
            <a:r>
              <a:rPr lang="en-US" b="1" dirty="0" smtClean="0"/>
              <a:t>thus  k = log n</a:t>
            </a:r>
          </a:p>
          <a:p>
            <a:pPr marL="118872"/>
            <a:endParaRPr lang="en-US" b="1" baseline="30000" dirty="0"/>
          </a:p>
          <a:p>
            <a:pPr marL="118872"/>
            <a:r>
              <a:rPr lang="en-US" dirty="0" smtClean="0"/>
              <a:t>T(n) = 2</a:t>
            </a:r>
            <a:r>
              <a:rPr lang="en-US" baseline="30000" dirty="0" smtClean="0"/>
              <a:t>k</a:t>
            </a:r>
            <a:r>
              <a:rPr lang="en-US" dirty="0" smtClean="0"/>
              <a:t> T(1) + kn</a:t>
            </a:r>
          </a:p>
          <a:p>
            <a:pPr marL="118872"/>
            <a:r>
              <a:rPr lang="en-US" dirty="0" smtClean="0"/>
              <a:t>         = n*1 + </a:t>
            </a:r>
            <a:r>
              <a:rPr lang="en-US" dirty="0" err="1" smtClean="0"/>
              <a:t>nlogn</a:t>
            </a:r>
            <a:endParaRPr lang="en-US" dirty="0" smtClean="0"/>
          </a:p>
          <a:p>
            <a:pPr marL="118872"/>
            <a:r>
              <a:rPr lang="en-US" dirty="0" smtClean="0"/>
              <a:t>Therefore T (n) =  </a:t>
            </a:r>
            <a:r>
              <a:rPr lang="el-GR" dirty="0" smtClean="0"/>
              <a:t>Θ</a:t>
            </a:r>
            <a:r>
              <a:rPr lang="en-US" dirty="0" smtClean="0"/>
              <a:t> 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  <a:endParaRPr lang="en-US" dirty="0"/>
          </a:p>
          <a:p>
            <a:pPr marL="118872"/>
            <a:r>
              <a:rPr lang="en-US" dirty="0" smtClean="0"/>
              <a:t>          </a:t>
            </a:r>
          </a:p>
        </p:txBody>
      </p:sp>
      <p:sp>
        <p:nvSpPr>
          <p:cNvPr id="9" name="Left Brace 8"/>
          <p:cNvSpPr/>
          <p:nvPr/>
        </p:nvSpPr>
        <p:spPr>
          <a:xfrm>
            <a:off x="755576" y="1844824"/>
            <a:ext cx="216024" cy="6480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1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55448"/>
            <a:ext cx="7931224" cy="1252728"/>
          </a:xfrm>
        </p:spPr>
        <p:txBody>
          <a:bodyPr/>
          <a:lstStyle/>
          <a:p>
            <a:r>
              <a:rPr lang="en-US" dirty="0" smtClean="0"/>
              <a:t>Merge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/>
              <a:t>The merge sort algorithm closely follows the divide-and-conquer paradigm. Intuitively, it operates as follows. </a:t>
            </a:r>
            <a:endParaRPr lang="en-US" dirty="0" smtClean="0"/>
          </a:p>
          <a:p>
            <a:r>
              <a:rPr lang="en-US" b="1" dirty="0" smtClean="0"/>
              <a:t>Divide</a:t>
            </a:r>
            <a:r>
              <a:rPr lang="en-US" dirty="0"/>
              <a:t>: Divide the n-element sequence to be sorted into two subsequences of n=2 elements each. </a:t>
            </a:r>
            <a:endParaRPr lang="en-US" dirty="0" smtClean="0"/>
          </a:p>
          <a:p>
            <a:r>
              <a:rPr lang="en-US" b="1" dirty="0" smtClean="0"/>
              <a:t>Conquer</a:t>
            </a:r>
            <a:r>
              <a:rPr lang="en-US" dirty="0"/>
              <a:t>: Sort the two subsequences recursively using merge sort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Combine</a:t>
            </a:r>
            <a:r>
              <a:rPr lang="en-US" dirty="0"/>
              <a:t>: Merge the two sorted subsequences to produce the sorted answer.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00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in day to day 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2817"/>
            <a:ext cx="8229600" cy="4824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88900" lvl="1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:</a:t>
            </a:r>
          </a:p>
          <a:p>
            <a:pPr marL="88900" lvl="1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Required : 35 minutes</a:t>
            </a:r>
          </a:p>
          <a:p>
            <a:pPr marL="88900" lvl="1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Level : Easy</a:t>
            </a:r>
          </a:p>
          <a:p>
            <a:pPr marL="88900" lvl="1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Taste : Good</a:t>
            </a:r>
          </a:p>
          <a:p>
            <a:pPr marL="88900" lvl="1" indent="0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71800" y="43554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851921" y="2625251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30338" y="962469"/>
            <a:ext cx="815646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( Algorithms)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Cook the potatoes until soft, peel and mash coarsely.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2.Chop or crush together the green chillies, garlic, ginger and the coriander leaves.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3.Using the mentioned ingredients make a thick batter.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4.Heat oil and add mustard seeds, after they crackle add the curry leaves.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5.Mix in all the rest of the tempering ingredients and add to the mashed potatoes.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6.Divide the potato mixture into equal sized portions, approximately the size of a lemon.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7.Dip each ball in the batter and deep fry until golden brown in color.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8.Serve hot with a chutney.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Output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8" y="3847018"/>
            <a:ext cx="3394720" cy="15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Merge Sort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988840"/>
            <a:ext cx="640871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80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Merge sort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84400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48880"/>
            <a:ext cx="345638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62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Merge sort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84400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04864"/>
            <a:ext cx="480586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070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55448"/>
            <a:ext cx="8208912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Recurrence Relation for Merge Sort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348880"/>
            <a:ext cx="7488832" cy="316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72" y="1628800"/>
            <a:ext cx="4095750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02" y="5756037"/>
            <a:ext cx="6548409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16" y="5595714"/>
            <a:ext cx="25431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882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55448"/>
            <a:ext cx="7715200" cy="1252728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the time complexity of Merge sort using :</a:t>
            </a:r>
          </a:p>
          <a:p>
            <a:pPr marL="118872" indent="0">
              <a:buNone/>
            </a:pPr>
            <a:endParaRPr lang="en-US" dirty="0" smtClean="0"/>
          </a:p>
          <a:p>
            <a:pPr marL="633222" indent="-514350">
              <a:buAutoNum type="arabicPeriod"/>
            </a:pPr>
            <a:r>
              <a:rPr lang="en-US" dirty="0" smtClean="0"/>
              <a:t>Master theorem</a:t>
            </a:r>
          </a:p>
          <a:p>
            <a:pPr marL="633222" indent="-514350">
              <a:buAutoNum type="arabicPeriod"/>
            </a:pPr>
            <a:r>
              <a:rPr lang="en-US" dirty="0" smtClean="0"/>
              <a:t>Using Substitution method</a:t>
            </a:r>
          </a:p>
          <a:p>
            <a:pPr marL="633222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3113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55448"/>
            <a:ext cx="7931224" cy="1252728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15616" y="2828836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https://docs.google.com/forms/d/e/1FAIpQLSdCop_NyAbz2kx09PRAHzo80h-Rm1WHupCtb-T4PXcfGcgucQ/viewform?usp=sf_link</a:t>
            </a:r>
          </a:p>
        </p:txBody>
      </p:sp>
    </p:spTree>
    <p:extLst>
      <p:ext uri="{BB962C8B-B14F-4D97-AF65-F5344CB8AC3E}">
        <p14:creationId xmlns:p14="http://schemas.microsoft.com/office/powerpoint/2010/main" val="12246682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647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4400" b="1">
                <a:latin typeface="Tahoma" panose="020B0604030504040204" pitchFamily="34" charset="0"/>
              </a:rPr>
              <a:t>References 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11560" y="1628800"/>
            <a:ext cx="792284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1.Fundamentals Of Computer Algorithms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         -E.Horowitz , S.Sahni , S.Rajasekaran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2. Fundamentals of Algorithm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	- Gilles Brassard, Paul </a:t>
            </a:r>
            <a:r>
              <a:rPr lang="en-US" sz="2400" dirty="0" smtClean="0">
                <a:latin typeface="Tahoma" panose="020B0604030504040204" pitchFamily="34" charset="0"/>
              </a:rPr>
              <a:t>Brately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3. Introduction to Algorithms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	</a:t>
            </a:r>
            <a:r>
              <a:rPr lang="en-US" sz="2400" dirty="0" smtClean="0">
                <a:latin typeface="Tahoma" panose="020B0604030504040204" pitchFamily="34" charset="0"/>
              </a:rPr>
              <a:t>- T. H. </a:t>
            </a:r>
            <a:r>
              <a:rPr lang="en-US" sz="2400" dirty="0" err="1" smtClean="0">
                <a:latin typeface="Tahoma" panose="020B0604030504040204" pitchFamily="34" charset="0"/>
              </a:rPr>
              <a:t>Cormen</a:t>
            </a:r>
            <a:r>
              <a:rPr lang="en-US" sz="2400" dirty="0" smtClean="0">
                <a:latin typeface="Tahoma" panose="020B0604030504040204" pitchFamily="34" charset="0"/>
              </a:rPr>
              <a:t> , C. E. </a:t>
            </a:r>
            <a:r>
              <a:rPr lang="en-US" sz="2400" dirty="0" err="1" smtClean="0">
                <a:latin typeface="Tahoma" panose="020B0604030504040204" pitchFamily="34" charset="0"/>
              </a:rPr>
              <a:t>Leiserson</a:t>
            </a:r>
            <a:r>
              <a:rPr lang="en-US" sz="2400" dirty="0" smtClean="0">
                <a:latin typeface="Tahoma" panose="020B0604030504040204" pitchFamily="34" charset="0"/>
              </a:rPr>
              <a:t>, R. L. </a:t>
            </a:r>
            <a:r>
              <a:rPr lang="en-US" sz="2400" dirty="0" err="1" smtClean="0">
                <a:latin typeface="Tahoma" panose="020B0604030504040204" pitchFamily="34" charset="0"/>
              </a:rPr>
              <a:t>Rivest</a:t>
            </a:r>
            <a:r>
              <a:rPr lang="en-US" sz="2400" dirty="0" smtClean="0">
                <a:latin typeface="Tahoma" panose="020B0604030504040204" pitchFamily="34" charset="0"/>
              </a:rPr>
              <a:t>,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</a:rPr>
              <a:t>           Clifford Stein</a:t>
            </a:r>
            <a:endParaRPr lang="en-US" sz="24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34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778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in day to day example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en-US" b="1" dirty="0" smtClean="0"/>
              <a:t>Analysis :</a:t>
            </a:r>
          </a:p>
          <a:p>
            <a:pPr>
              <a:buFont typeface="Wingdings 3" panose="05040102010807070707" pitchFamily="18" charset="2"/>
              <a:buNone/>
            </a:pPr>
            <a:endParaRPr lang="en-US" sz="2000" dirty="0" smtClean="0"/>
          </a:p>
          <a:p>
            <a:pPr>
              <a:buFont typeface="Wingdings 3" panose="05040102010807070707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you a good cook ?</a:t>
            </a:r>
          </a:p>
          <a:p>
            <a:pPr>
              <a:buFont typeface="Wingdings 3" panose="05040102010807070707" pitchFamily="18" charset="2"/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want to optimize 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Interactions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want to guarantee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not possible, then as close to optimal as possible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 proof that nobody can do better!</a:t>
            </a:r>
          </a:p>
        </p:txBody>
      </p:sp>
    </p:spTree>
    <p:extLst>
      <p:ext uri="{BB962C8B-B14F-4D97-AF65-F5344CB8AC3E}">
        <p14:creationId xmlns:p14="http://schemas.microsoft.com/office/powerpoint/2010/main" val="2465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efficiency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rate at which storage memory or time grows as a function of the input size is called efficiency.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It is a measure to analyze the performance of a program code for a particular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5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mtClean="0"/>
              <a:t>Several algorithms to solve the same problem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Which algorithm is “best” ?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How much </a:t>
            </a:r>
            <a:r>
              <a:rPr lang="en-US" b="1" smtClean="0"/>
              <a:t>time</a:t>
            </a:r>
            <a:r>
              <a:rPr lang="en-US" smtClean="0"/>
              <a:t> does the algorithm require ?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How much </a:t>
            </a:r>
            <a:r>
              <a:rPr lang="en-US" b="1" smtClean="0"/>
              <a:t>space</a:t>
            </a:r>
            <a:r>
              <a:rPr lang="en-US" smtClean="0"/>
              <a:t> (memory) does the algorithm occupy ?</a:t>
            </a:r>
            <a:endParaRPr lang="en-GB" smtClean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/>
              <a:t>Why do we need Efficiency?</a:t>
            </a:r>
          </a:p>
        </p:txBody>
      </p:sp>
    </p:spTree>
    <p:extLst>
      <p:ext uri="{BB962C8B-B14F-4D97-AF65-F5344CB8AC3E}">
        <p14:creationId xmlns:p14="http://schemas.microsoft.com/office/powerpoint/2010/main" val="3253051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11170</TotalTime>
  <Words>3977</Words>
  <Application>Microsoft Office PowerPoint</Application>
  <PresentationFormat>On-screen Show (4:3)</PresentationFormat>
  <Paragraphs>727</Paragraphs>
  <Slides>66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87" baseType="lpstr">
      <vt:lpstr>SimSun</vt:lpstr>
      <vt:lpstr>SimSun</vt:lpstr>
      <vt:lpstr>Arial</vt:lpstr>
      <vt:lpstr>Calibri</vt:lpstr>
      <vt:lpstr>Calibri Light</vt:lpstr>
      <vt:lpstr>Cambria Math</vt:lpstr>
      <vt:lpstr>Comic Sans MS</vt:lpstr>
      <vt:lpstr>Corbel</vt:lpstr>
      <vt:lpstr>Lucida Sans Typewriter</vt:lpstr>
      <vt:lpstr>Sylfaen</vt:lpstr>
      <vt:lpstr>Symbol</vt:lpstr>
      <vt:lpstr>Tahoma</vt:lpstr>
      <vt:lpstr>Times</vt:lpstr>
      <vt:lpstr>Times New Roman</vt:lpstr>
      <vt:lpstr>Ubuntu</vt:lpstr>
      <vt:lpstr>Verdana</vt:lpstr>
      <vt:lpstr>Wingdings</vt:lpstr>
      <vt:lpstr>Wingdings 2</vt:lpstr>
      <vt:lpstr>Wingdings 3</vt:lpstr>
      <vt:lpstr>Module</vt:lpstr>
      <vt:lpstr>Office Theme</vt:lpstr>
      <vt:lpstr>Presentation Topic  Design and Analysis of Algorithm</vt:lpstr>
      <vt:lpstr>Unit I: Introduction </vt:lpstr>
      <vt:lpstr>Objectives &amp; Outcomes of Unit 1</vt:lpstr>
      <vt:lpstr>What is Design &amp; Analysis of Algorithm</vt:lpstr>
      <vt:lpstr>Algorithm in day to day example</vt:lpstr>
      <vt:lpstr>Algorithm in day to day example</vt:lpstr>
      <vt:lpstr>Algorithm in day to day example</vt:lpstr>
      <vt:lpstr>What is efficiency ?</vt:lpstr>
      <vt:lpstr>Why do we need Efficiency?</vt:lpstr>
      <vt:lpstr>Types of Efficiency </vt:lpstr>
      <vt:lpstr>Space Complexity </vt:lpstr>
      <vt:lpstr>Why Space Complexity?</vt:lpstr>
      <vt:lpstr>Types of Space required for a program</vt:lpstr>
      <vt:lpstr>Time Complexity</vt:lpstr>
      <vt:lpstr>Why Time Complexity?</vt:lpstr>
      <vt:lpstr>Example </vt:lpstr>
      <vt:lpstr>Common Time Complexities</vt:lpstr>
      <vt:lpstr>Graphical Comparison</vt:lpstr>
      <vt:lpstr>Time comparisons of the common algorithm orders </vt:lpstr>
      <vt:lpstr>Asymptotic Notations</vt:lpstr>
      <vt:lpstr>PowerPoint Presentation</vt:lpstr>
      <vt:lpstr>Big Oh Notation (O)</vt:lpstr>
      <vt:lpstr>Example </vt:lpstr>
      <vt:lpstr>PowerPoint Presentation</vt:lpstr>
      <vt:lpstr>Omega Notation (Ω)</vt:lpstr>
      <vt:lpstr>PowerPoint Presentation</vt:lpstr>
      <vt:lpstr>PowerPoint Presentation</vt:lpstr>
      <vt:lpstr>Theta Notation (Θ)</vt:lpstr>
      <vt:lpstr>Example </vt:lpstr>
      <vt:lpstr>Cases to Consider </vt:lpstr>
      <vt:lpstr>Best Case</vt:lpstr>
      <vt:lpstr>Worst Case</vt:lpstr>
      <vt:lpstr>Average Case</vt:lpstr>
      <vt:lpstr>Sorting Algorithm Comparisons</vt:lpstr>
      <vt:lpstr>Summary</vt:lpstr>
      <vt:lpstr>  Master Theorem</vt:lpstr>
      <vt:lpstr>   Master Theorem Example Case 1</vt:lpstr>
      <vt:lpstr>   Master Theorem Example Case 1</vt:lpstr>
      <vt:lpstr>   Master Theorem Example Case 1</vt:lpstr>
      <vt:lpstr> Master Theorem Case 2</vt:lpstr>
      <vt:lpstr> Master Theorem Case 2</vt:lpstr>
      <vt:lpstr> Master Theorem Case 2</vt:lpstr>
      <vt:lpstr>Master Theorem Case 3</vt:lpstr>
      <vt:lpstr>Master Theorem Case 3</vt:lpstr>
      <vt:lpstr>Solve using Master Theorem</vt:lpstr>
      <vt:lpstr>Solution to Given problems</vt:lpstr>
      <vt:lpstr>Problem Solving Strategies</vt:lpstr>
      <vt:lpstr>Divide &amp; Conquer</vt:lpstr>
      <vt:lpstr>Control abstraction for DA&amp;C</vt:lpstr>
      <vt:lpstr>Time Complexity of DA&amp;C</vt:lpstr>
      <vt:lpstr>Quicksort</vt:lpstr>
      <vt:lpstr>Quicksort</vt:lpstr>
      <vt:lpstr>Quicksort</vt:lpstr>
      <vt:lpstr>Quick Sort Analysis (Worst Case)</vt:lpstr>
      <vt:lpstr>Quick Sort Analysis (Worst Case) by substitution</vt:lpstr>
      <vt:lpstr>Quick Sort Analysis (Best Case)</vt:lpstr>
      <vt:lpstr>Quick Sort Analysis (Best Case)</vt:lpstr>
      <vt:lpstr>Quick Sort Analysis (Best Case)</vt:lpstr>
      <vt:lpstr>Merge Sort</vt:lpstr>
      <vt:lpstr> Merge Sort Example</vt:lpstr>
      <vt:lpstr>  Merge sort </vt:lpstr>
      <vt:lpstr>  Merge sort </vt:lpstr>
      <vt:lpstr>Recurrence Relation for Merge Sort</vt:lpstr>
      <vt:lpstr>Assignment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</dc:creator>
  <cp:lastModifiedBy>Lenovo</cp:lastModifiedBy>
  <cp:revision>637</cp:revision>
  <dcterms:created xsi:type="dcterms:W3CDTF">2020-01-23T07:17:52Z</dcterms:created>
  <dcterms:modified xsi:type="dcterms:W3CDTF">2020-08-17T12:03:04Z</dcterms:modified>
</cp:coreProperties>
</file>