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67" r:id="rId3"/>
    <p:sldId id="268" r:id="rId4"/>
    <p:sldId id="269" r:id="rId5"/>
    <p:sldId id="270" r:id="rId6"/>
    <p:sldId id="257" r:id="rId7"/>
    <p:sldId id="258" r:id="rId8"/>
    <p:sldId id="259" r:id="rId9"/>
    <p:sldId id="260" r:id="rId10"/>
    <p:sldId id="263" r:id="rId11"/>
    <p:sldId id="261" r:id="rId12"/>
    <p:sldId id="266" r:id="rId13"/>
  </p:sldIdLst>
  <p:sldSz cx="9144000" cy="5143500" type="screen16x9"/>
  <p:notesSz cx="6858000" cy="9144000"/>
  <p:embeddedFontLst>
    <p:embeddedFont>
      <p:font typeface="Oswald" charset="0"/>
      <p:regular r:id="rId15"/>
      <p:bold r:id="rId16"/>
    </p:embeddedFont>
    <p:embeddedFont>
      <p:font typeface="Average"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3" d="100"/>
          <a:sy n="93" d="100"/>
        </p:scale>
        <p:origin x="-726" y="-6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a:off x="479962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4137525" y="2915950"/>
              <a:ext cx="207000" cy="207000"/>
            </a:xfrm>
            <a:prstGeom prst="ellips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671258" y="990800"/>
            <a:ext cx="7801500" cy="1730100"/>
          </a:xfrm>
          <a:prstGeom prst="rect">
            <a:avLst/>
          </a:prstGeom>
        </p:spPr>
        <p:txBody>
          <a:bodyPr wrap="square"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ubTitle" idx="1"/>
          </p:nvPr>
        </p:nvSpPr>
        <p:spPr>
          <a:xfrm>
            <a:off x="671250" y="3174876"/>
            <a:ext cx="78015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16" name="Shape 16"/>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600" cy="18906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200" cy="8610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9" name="Shape 19"/>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p:spPr>
        <p:txBody>
          <a:bodyPr wrap="square"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38" name="Shape 3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200" cy="1710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3" name="Shape 43"/>
          <p:cNvSpPr txBox="1">
            <a:spLocks noGrp="1"/>
          </p:cNvSpPr>
          <p:nvPr>
            <p:ph type="subTitle" idx="1"/>
          </p:nvPr>
        </p:nvSpPr>
        <p:spPr>
          <a:xfrm>
            <a:off x="265500" y="28452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5" name="Shape 45"/>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a:endParaRPr/>
          </a:p>
        </p:txBody>
      </p:sp>
      <p:sp>
        <p:nvSpPr>
          <p:cNvPr id="48" name="Shape 48"/>
          <p:cNvSpPr txBox="1">
            <a:spLocks noGrp="1"/>
          </p:cNvSpPr>
          <p:nvPr>
            <p:ph type="sldNum" idx="12"/>
          </p:nvPr>
        </p:nvSpPr>
        <p:spPr>
          <a:xfrm>
            <a:off x="8490250" y="4681009"/>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3"/>
              </a:buClr>
              <a:buSzPct val="100000"/>
              <a:buFont typeface="Average"/>
              <a:buChar char="●"/>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buChar char="■"/>
              <a:defRPr>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pPr lvl="0" algn="r">
                <a:spcBef>
                  <a:spcPts val="0"/>
                </a:spcBef>
                <a:buNone/>
              </a:pPr>
              <a:t>‹#›</a:t>
            </a:fld>
            <a:endParaRPr lang="en" sz="1000">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36750" y="480025"/>
            <a:ext cx="8520600" cy="572700"/>
          </a:xfrm>
          <a:prstGeom prst="rect">
            <a:avLst/>
          </a:prstGeom>
        </p:spPr>
        <p:txBody>
          <a:bodyPr wrap="square" lIns="91425" tIns="91425" rIns="91425" bIns="91425" anchor="t" anchorCtr="0">
            <a:noAutofit/>
          </a:bodyPr>
          <a:lstStyle/>
          <a:p>
            <a:pPr lvl="0" algn="ctr">
              <a:spcBef>
                <a:spcPts val="0"/>
              </a:spcBef>
              <a:buNone/>
            </a:pPr>
            <a:r>
              <a:rPr lang="en" dirty="0"/>
              <a:t>         Application to </a:t>
            </a:r>
            <a:r>
              <a:rPr lang="en" dirty="0" smtClean="0"/>
              <a:t>get On-Street Parking</a:t>
            </a:r>
            <a:endParaRPr lang="en" dirty="0"/>
          </a:p>
        </p:txBody>
      </p:sp>
      <p:sp>
        <p:nvSpPr>
          <p:cNvPr id="60" name="Shape 6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lgn="ctr" rtl="0">
              <a:spcBef>
                <a:spcPts val="0"/>
              </a:spcBef>
              <a:buNone/>
            </a:pPr>
            <a:r>
              <a:rPr lang="en" dirty="0"/>
              <a:t>Group members:</a:t>
            </a:r>
          </a:p>
          <a:p>
            <a:pPr lvl="0" algn="ctr">
              <a:lnSpc>
                <a:spcPct val="100000"/>
              </a:lnSpc>
              <a:spcBef>
                <a:spcPts val="0"/>
              </a:spcBef>
              <a:buNone/>
            </a:pPr>
            <a:r>
              <a:rPr lang="en" dirty="0" smtClean="0"/>
              <a:t>Namrata Prajapati-36</a:t>
            </a:r>
            <a:endParaRPr lang="en" dirty="0"/>
          </a:p>
          <a:p>
            <a:pPr lvl="0" algn="ctr">
              <a:lnSpc>
                <a:spcPct val="100000"/>
              </a:lnSpc>
              <a:spcBef>
                <a:spcPts val="0"/>
              </a:spcBef>
              <a:buNone/>
            </a:pPr>
            <a:r>
              <a:rPr lang="en" dirty="0" smtClean="0"/>
              <a:t>Krina Mandavia-20</a:t>
            </a:r>
            <a:endParaRPr lang="en" dirty="0"/>
          </a:p>
          <a:p>
            <a:pPr lvl="0" algn="ctr" rtl="0">
              <a:lnSpc>
                <a:spcPct val="100000"/>
              </a:lnSpc>
              <a:spcBef>
                <a:spcPts val="0"/>
              </a:spcBef>
              <a:buNone/>
            </a:pPr>
            <a:r>
              <a:rPr lang="en" dirty="0" smtClean="0"/>
              <a:t>Bhakti Palkar-23</a:t>
            </a:r>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311700" y="185975"/>
            <a:ext cx="8520600" cy="4783800"/>
          </a:xfrm>
          <a:prstGeom prst="rect">
            <a:avLst/>
          </a:prstGeom>
        </p:spPr>
        <p:txBody>
          <a:bodyPr wrap="square" lIns="91425" tIns="91425" rIns="91425" bIns="91425" anchor="t" anchorCtr="0">
            <a:noAutofit/>
          </a:bodyPr>
          <a:lstStyle/>
          <a:p>
            <a:pPr lvl="0" rtl="0">
              <a:spcBef>
                <a:spcPts val="0"/>
              </a:spcBef>
              <a:buNone/>
            </a:pPr>
            <a:r>
              <a:rPr lang="en"/>
              <a:t>Block diagram:-</a:t>
            </a:r>
          </a:p>
        </p:txBody>
      </p:sp>
      <p:pic>
        <p:nvPicPr>
          <p:cNvPr id="102" name="Shape 102" descr="Parking_block.jpg"/>
          <p:cNvPicPr preferRelativeResize="0"/>
          <p:nvPr/>
        </p:nvPicPr>
        <p:blipFill>
          <a:blip r:embed="rId3">
            <a:alphaModFix/>
          </a:blip>
          <a:stretch>
            <a:fillRect/>
          </a:stretch>
        </p:blipFill>
        <p:spPr>
          <a:xfrm>
            <a:off x="1905000" y="177701"/>
            <a:ext cx="7010400" cy="4965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dirty="0" smtClean="0"/>
              <a:t>Software </a:t>
            </a:r>
            <a:r>
              <a:rPr lang="en" dirty="0"/>
              <a:t>to be used</a:t>
            </a:r>
          </a:p>
        </p:txBody>
      </p:sp>
      <p:sp>
        <p:nvSpPr>
          <p:cNvPr id="90" name="Shape 90"/>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dirty="0"/>
              <a:t>Software Technologies</a:t>
            </a:r>
          </a:p>
          <a:p>
            <a:pPr marL="457200" lvl="0" indent="-228600" rtl="0">
              <a:spcBef>
                <a:spcPts val="0"/>
              </a:spcBef>
              <a:buAutoNum type="arabicPeriod"/>
            </a:pPr>
            <a:r>
              <a:rPr lang="en" dirty="0"/>
              <a:t>Android SDK</a:t>
            </a:r>
          </a:p>
          <a:p>
            <a:pPr marL="457200" lvl="0" indent="-228600" rtl="0">
              <a:spcBef>
                <a:spcPts val="0"/>
              </a:spcBef>
              <a:buAutoNum type="arabicPeriod"/>
            </a:pPr>
            <a:r>
              <a:rPr lang="en" dirty="0"/>
              <a:t>Android Studio</a:t>
            </a:r>
          </a:p>
          <a:p>
            <a:pPr marL="457200" lvl="0" indent="-228600" rtl="0">
              <a:spcBef>
                <a:spcPts val="0"/>
              </a:spcBef>
              <a:buAutoNum type="arabicPeriod"/>
            </a:pPr>
            <a:r>
              <a:rPr lang="en" dirty="0"/>
              <a:t>MySQL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References</a:t>
            </a:r>
          </a:p>
        </p:txBody>
      </p:sp>
      <p:sp>
        <p:nvSpPr>
          <p:cNvPr id="121" name="Shape 12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30200" rtl="0">
              <a:spcBef>
                <a:spcPts val="0"/>
              </a:spcBef>
              <a:buSzPct val="100000"/>
            </a:pPr>
            <a:r>
              <a:rPr lang="en" sz="1600"/>
              <a:t>Tooraj Rajabioun, Brandon Foster, Petros Ioannou“Intelligent Parking Assist”21st Mediterranean Conference on Control and Automation,Greece,June 2013</a:t>
            </a:r>
          </a:p>
          <a:p>
            <a:pPr lvl="0" rtl="0">
              <a:spcBef>
                <a:spcPts val="0"/>
              </a:spcBef>
              <a:buNone/>
            </a:pPr>
            <a:endParaRPr sz="1600"/>
          </a:p>
          <a:p>
            <a:pPr marL="457200" lvl="0" indent="-330200" rtl="0">
              <a:spcBef>
                <a:spcPts val="0"/>
              </a:spcBef>
              <a:buSzPct val="100000"/>
            </a:pPr>
            <a:r>
              <a:rPr lang="en" sz="1600"/>
              <a:t>Ali Ziat, Bertrand Leroy Nicolas Baskiotis and Ludovic Denoyer “Joint Prediction of Road-Traffic and Parking Occupancy Over a City With Representation Learning” 2016 IEEE 19th International Conference on Intelligent Transportation Systems (ITSC) Windsor Oceanico Hotel, Rio de Janeiro, Brazil, November 1-4, 2016</a:t>
            </a:r>
          </a:p>
          <a:p>
            <a:pPr lvl="0">
              <a:spcBef>
                <a:spcPts val="0"/>
              </a:spcBef>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9551"/>
            <a:ext cx="8520600" cy="762000"/>
          </a:xfrm>
        </p:spPr>
        <p:txBody>
          <a:bodyPr/>
          <a:lstStyle/>
          <a:p>
            <a:r>
              <a:rPr lang="en-US" dirty="0" smtClean="0"/>
              <a:t>Index</a:t>
            </a:r>
            <a:br>
              <a:rPr lang="en-US" dirty="0" smtClean="0"/>
            </a:br>
            <a:r>
              <a:rPr lang="en-US" dirty="0" smtClean="0"/>
              <a:t/>
            </a:r>
            <a:br>
              <a:rPr lang="en-US" dirty="0" smtClean="0"/>
            </a:br>
            <a:endParaRPr lang="en-US" dirty="0"/>
          </a:p>
        </p:txBody>
      </p:sp>
      <p:sp>
        <p:nvSpPr>
          <p:cNvPr id="3" name="Text Placeholder 2"/>
          <p:cNvSpPr>
            <a:spLocks noGrp="1"/>
          </p:cNvSpPr>
          <p:nvPr>
            <p:ph type="body" idx="1"/>
          </p:nvPr>
        </p:nvSpPr>
        <p:spPr>
          <a:xfrm>
            <a:off x="311700" y="895351"/>
            <a:ext cx="8520600" cy="4724400"/>
          </a:xfrm>
        </p:spPr>
        <p:txBody>
          <a:bodyPr/>
          <a:lstStyle/>
          <a:p>
            <a:r>
              <a:rPr lang="en-US" sz="1600" dirty="0" smtClean="0"/>
              <a:t>Abstract of Project</a:t>
            </a:r>
          </a:p>
          <a:p>
            <a:r>
              <a:rPr lang="en-US" sz="1600" dirty="0" smtClean="0"/>
              <a:t>Introduction to On-Street Parking</a:t>
            </a:r>
          </a:p>
          <a:p>
            <a:r>
              <a:rPr lang="en-US" sz="1600" dirty="0" smtClean="0"/>
              <a:t>Aims and Objectives</a:t>
            </a:r>
          </a:p>
          <a:p>
            <a:r>
              <a:rPr lang="en-US" sz="1600" dirty="0" smtClean="0"/>
              <a:t>Literature Survey</a:t>
            </a:r>
          </a:p>
          <a:p>
            <a:r>
              <a:rPr lang="en-US" sz="1600" dirty="0" smtClean="0"/>
              <a:t>Problem Statement</a:t>
            </a:r>
          </a:p>
          <a:p>
            <a:r>
              <a:rPr lang="en-US" sz="1600" dirty="0" smtClean="0"/>
              <a:t>Scope</a:t>
            </a:r>
          </a:p>
          <a:p>
            <a:r>
              <a:rPr lang="en-US" sz="1600" dirty="0" smtClean="0"/>
              <a:t>Block Diagram</a:t>
            </a:r>
          </a:p>
          <a:p>
            <a:r>
              <a:rPr lang="en-US" sz="1600" dirty="0" smtClean="0"/>
              <a:t>Software Used</a:t>
            </a:r>
          </a:p>
          <a:p>
            <a:r>
              <a:rPr lang="en-US" sz="1600" dirty="0" smtClean="0"/>
              <a:t>References</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a:t>
            </a:r>
            <a:br>
              <a:rPr lang="en-US" dirty="0" smtClean="0"/>
            </a:br>
            <a:endParaRPr lang="en-US" dirty="0"/>
          </a:p>
        </p:txBody>
      </p:sp>
      <p:sp>
        <p:nvSpPr>
          <p:cNvPr id="3" name="Text Placeholder 2"/>
          <p:cNvSpPr>
            <a:spLocks noGrp="1"/>
          </p:cNvSpPr>
          <p:nvPr>
            <p:ph type="body" idx="1"/>
          </p:nvPr>
        </p:nvSpPr>
        <p:spPr>
          <a:xfrm>
            <a:off x="311700" y="1152474"/>
            <a:ext cx="8527500" cy="3629075"/>
          </a:xfrm>
        </p:spPr>
        <p:txBody>
          <a:bodyPr/>
          <a:lstStyle/>
          <a:p>
            <a:r>
              <a:rPr lang="en-US" dirty="0" smtClean="0"/>
              <a:t> Parking search is a challenging task in most urban areas. The traffic resulting from drivers cruising for parking has a great effect on  the environment , increasing energy consumption and emission of CO2.</a:t>
            </a:r>
          </a:p>
          <a:p>
            <a:r>
              <a:rPr lang="en-US" dirty="0" smtClean="0"/>
              <a:t> As our country is progressing from developing to developed country status, traffic in city is one of the hectic problems all cities are facing. There is double digit growth of car owning customers e.g. in Mumbai there are 25 </a:t>
            </a:r>
            <a:r>
              <a:rPr lang="en-US" dirty="0" err="1" smtClean="0"/>
              <a:t>lakh</a:t>
            </a:r>
            <a:r>
              <a:rPr lang="en-US" dirty="0" smtClean="0"/>
              <a:t> cars .At any given point of time especially during peak hours there will be need for any car to find a parking space along road or in the enclosed premises.</a:t>
            </a:r>
          </a:p>
          <a:p>
            <a:r>
              <a:rPr lang="en-US" dirty="0" smtClean="0"/>
              <a:t> Over that finding an exact location of parking slot is also important to avoid back traffic and wasted rounds to search parking place.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09551"/>
            <a:ext cx="8520600" cy="381000"/>
          </a:xfrm>
        </p:spPr>
        <p:txBody>
          <a:bodyPr/>
          <a:lstStyle/>
          <a:p>
            <a:r>
              <a:rPr lang="en-US" dirty="0" smtClean="0"/>
              <a:t>Introduction to street parking</a:t>
            </a:r>
            <a:endParaRPr lang="en-US" dirty="0"/>
          </a:p>
        </p:txBody>
      </p:sp>
      <p:sp>
        <p:nvSpPr>
          <p:cNvPr id="3" name="Text Placeholder 2"/>
          <p:cNvSpPr>
            <a:spLocks noGrp="1"/>
          </p:cNvSpPr>
          <p:nvPr>
            <p:ph type="body" idx="1"/>
          </p:nvPr>
        </p:nvSpPr>
        <p:spPr>
          <a:xfrm>
            <a:off x="311700" y="742950"/>
            <a:ext cx="8832300" cy="4400550"/>
          </a:xfrm>
        </p:spPr>
        <p:txBody>
          <a:bodyPr/>
          <a:lstStyle/>
          <a:p>
            <a:r>
              <a:rPr lang="en-US" sz="1600" dirty="0" smtClean="0"/>
              <a:t>The answer to most parking problems is not glamorous and is not costly. The answer is better on street parking management.</a:t>
            </a:r>
          </a:p>
          <a:p>
            <a:r>
              <a:rPr lang="en-US" sz="1600" dirty="0" smtClean="0"/>
              <a:t>Good on street parking management can end on-street parking chaos. It enables streets to function more efficiently and to be better places. It makes them safer.</a:t>
            </a:r>
          </a:p>
          <a:p>
            <a:r>
              <a:rPr lang="en-US" sz="1600" dirty="0" smtClean="0"/>
              <a:t>Parking management helps local commerce, residence, bus service, bicycle users, people on foot, and vehicle users of all kinds. It enables efficient and fair use of street space. It can ease local traffic problems at low cost. </a:t>
            </a:r>
            <a:r>
              <a:rPr lang="en-US" sz="1600" dirty="0" err="1" smtClean="0"/>
              <a:t>Ofcourse</a:t>
            </a:r>
            <a:r>
              <a:rPr lang="en-US" sz="1600" dirty="0" smtClean="0"/>
              <a:t>, it eases parking conflict.</a:t>
            </a:r>
          </a:p>
          <a:p>
            <a:r>
              <a:rPr lang="en-US" sz="1600" dirty="0" smtClean="0"/>
              <a:t>On-street parking management also helps the wider off-street parking system and encourages more sustainable urban mobility.  </a:t>
            </a:r>
          </a:p>
          <a:p>
            <a:r>
              <a:rPr lang="en-US" sz="1600" dirty="0" smtClean="0"/>
              <a:t>It does all this at low cost and sometimes even make a revenue surplus.</a:t>
            </a:r>
          </a:p>
          <a:p>
            <a:r>
              <a:rPr lang="en-US" sz="1600" dirty="0" smtClean="0"/>
              <a:t>Good on-street parking management is essential for every busy area of every town.</a:t>
            </a:r>
          </a:p>
          <a:p>
            <a:endParaRPr lang="en-US" sz="1400" dirty="0" smtClean="0"/>
          </a:p>
          <a:p>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and Objectives:</a:t>
            </a:r>
            <a:endParaRPr lang="en-US" dirty="0"/>
          </a:p>
        </p:txBody>
      </p:sp>
      <p:sp>
        <p:nvSpPr>
          <p:cNvPr id="3" name="Text Placeholder 2"/>
          <p:cNvSpPr>
            <a:spLocks noGrp="1"/>
          </p:cNvSpPr>
          <p:nvPr>
            <p:ph type="body" idx="1"/>
          </p:nvPr>
        </p:nvSpPr>
        <p:spPr/>
        <p:txBody>
          <a:bodyPr/>
          <a:lstStyle/>
          <a:p>
            <a:r>
              <a:rPr lang="en-US" dirty="0" smtClean="0"/>
              <a:t>To help user find roadside parking space by showing parking slots on </a:t>
            </a:r>
            <a:r>
              <a:rPr lang="en-US" dirty="0" err="1" smtClean="0"/>
              <a:t>google</a:t>
            </a:r>
            <a:r>
              <a:rPr lang="en-US" dirty="0" smtClean="0"/>
              <a:t> map.</a:t>
            </a:r>
          </a:p>
          <a:p>
            <a:r>
              <a:rPr lang="en-US" dirty="0" smtClean="0"/>
              <a:t>To show exact range of no parking.</a:t>
            </a:r>
          </a:p>
          <a:p>
            <a:r>
              <a:rPr lang="en-US" dirty="0" smtClean="0"/>
              <a:t>Generating revenue for municipality.</a:t>
            </a:r>
          </a:p>
          <a:p>
            <a:r>
              <a:rPr lang="en-US" dirty="0" smtClean="0"/>
              <a:t> To avoid back traffic and reduce searching time.</a:t>
            </a:r>
          </a:p>
          <a:p>
            <a:r>
              <a:rPr lang="en-US" dirty="0" smtClean="0"/>
              <a:t>Balancing parking against other competing uses of space</a:t>
            </a:r>
            <a:r>
              <a:rPr lang="en-US" dirty="0" smtClean="0"/>
              <a:t>, such </a:t>
            </a:r>
            <a:r>
              <a:rPr lang="en-US" dirty="0" smtClean="0"/>
              <a:t>as </a:t>
            </a:r>
            <a:r>
              <a:rPr lang="en-US" dirty="0" smtClean="0"/>
              <a:t>pedestrian </a:t>
            </a:r>
            <a:r>
              <a:rPr lang="en-US" dirty="0" smtClean="0"/>
              <a:t>space, transit priority lanes or bicycle paths.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Problem Definition</a:t>
            </a:r>
          </a:p>
        </p:txBody>
      </p:sp>
      <p:sp>
        <p:nvSpPr>
          <p:cNvPr id="66" name="Shape 66"/>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a:spcBef>
                <a:spcPts val="0"/>
              </a:spcBef>
              <a:buNone/>
            </a:pPr>
            <a:r>
              <a:rPr lang="en" sz="1600" dirty="0">
                <a:solidFill>
                  <a:srgbClr val="FFFFFF"/>
                </a:solidFill>
              </a:rPr>
              <a:t>In metropolitan cities like Mumbai where the population is at its peak and the roads are all messed with vehicle’s and long traffics. In such over increasing population it becomes a difficult job to find a parking spot for our vehicle. Due to this the people are forced to haphazardly park their vehicle wherever they find space, which result in traffic offence like</a:t>
            </a:r>
            <a:r>
              <a:rPr lang="en" sz="1600" dirty="0">
                <a:solidFill>
                  <a:srgbClr val="000000"/>
                </a:solidFill>
              </a:rPr>
              <a:t> </a:t>
            </a:r>
            <a:r>
              <a:rPr lang="en" sz="1600" dirty="0">
                <a:solidFill>
                  <a:srgbClr val="FFFFFF"/>
                </a:solidFill>
              </a:rPr>
              <a:t>illegal, haphazard double or angular parking.</a:t>
            </a:r>
          </a:p>
          <a:p>
            <a:pPr marL="0" lvl="0" indent="0" rtl="0">
              <a:spcBef>
                <a:spcPts val="0"/>
              </a:spcBef>
              <a:buNone/>
            </a:pPr>
            <a:r>
              <a:rPr lang="en" dirty="0" smtClean="0">
                <a:solidFill>
                  <a:srgbClr val="3E3E3E"/>
                </a:solidFill>
              </a:rPr>
              <a:t>  </a:t>
            </a:r>
            <a:endParaRPr lang="en" dirty="0">
              <a:solidFill>
                <a:srgbClr val="3E3E3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Literature Review/ Background Work</a:t>
            </a:r>
          </a:p>
        </p:txBody>
      </p:sp>
      <p:sp>
        <p:nvSpPr>
          <p:cNvPr id="72" name="Shape 7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30200" rtl="0">
              <a:spcBef>
                <a:spcPts val="0"/>
              </a:spcBef>
              <a:buSzPct val="100000"/>
            </a:pPr>
            <a:r>
              <a:rPr lang="en" sz="1600"/>
              <a:t>The performance of the parking availability app improves significantly by using a prediction algorithm which is able to predict the parking availability in real-time based on a probability model of the historical parking data and real-time information.</a:t>
            </a:r>
          </a:p>
          <a:p>
            <a:pPr marL="457200" lvl="0" indent="-330200" rtl="0">
              <a:spcBef>
                <a:spcPts val="0"/>
              </a:spcBef>
              <a:buSzPct val="100000"/>
            </a:pPr>
            <a:r>
              <a:rPr lang="en" sz="1600"/>
              <a:t>The prediction algorithm is based on the development of a probabilistic model that is based on data that include the time of the day and day of the week, the location and parking capacity, the rates of vehicles occupying and leaving parking spots, time restrictions and parking rules, price, type of parking, events that disrupt parking availability etc. </a:t>
            </a:r>
          </a:p>
          <a:p>
            <a:pPr marL="457200" lvl="0" indent="-330200" rtl="0">
              <a:spcBef>
                <a:spcPts val="0"/>
              </a:spcBef>
              <a:buSzPct val="100000"/>
            </a:pPr>
            <a:r>
              <a:rPr lang="en" sz="1600"/>
              <a:t>All these elements which are used in the proposed system were found in the paper mentioned below.</a:t>
            </a:r>
          </a:p>
          <a:p>
            <a:pPr lvl="0" rtl="0">
              <a:spcBef>
                <a:spcPts val="0"/>
              </a:spcBef>
              <a:buNone/>
            </a:pPr>
            <a:r>
              <a:rPr lang="en" sz="1600"/>
              <a:t>            </a:t>
            </a:r>
            <a:r>
              <a:rPr lang="en">
                <a:solidFill>
                  <a:srgbClr val="333333"/>
                </a:solidFill>
                <a:highlight>
                  <a:srgbClr val="FFFFFF"/>
                </a:highlight>
              </a:rPr>
              <a:t>Intelligent parking assist</a:t>
            </a:r>
          </a:p>
          <a:p>
            <a:pPr lvl="0" rtl="0">
              <a:spcBef>
                <a:spcPts val="0"/>
              </a:spcBef>
              <a:buNone/>
            </a:pPr>
            <a:endParaRPr sz="1600"/>
          </a:p>
          <a:p>
            <a:pPr lvl="0" rtl="0">
              <a:spcBef>
                <a:spcPts val="0"/>
              </a:spcBef>
              <a:buNone/>
            </a:pP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      Scope</a:t>
            </a:r>
          </a:p>
        </p:txBody>
      </p:sp>
      <p:sp>
        <p:nvSpPr>
          <p:cNvPr id="78" name="Shape 78"/>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a:t>Functional Requirements</a:t>
            </a:r>
          </a:p>
          <a:p>
            <a:pPr marL="457200" lvl="0" indent="-228600" rtl="0">
              <a:spcBef>
                <a:spcPts val="0"/>
              </a:spcBef>
              <a:buAutoNum type="arabicPeriod"/>
            </a:pPr>
            <a:r>
              <a:rPr lang="en"/>
              <a:t>Parking slot location</a:t>
            </a:r>
          </a:p>
          <a:p>
            <a:pPr marL="457200" lvl="0" indent="-228600" rtl="0">
              <a:spcBef>
                <a:spcPts val="0"/>
              </a:spcBef>
              <a:buAutoNum type="arabicPeriod"/>
            </a:pPr>
            <a:r>
              <a:rPr lang="en"/>
              <a:t>Real-Time parking availability details</a:t>
            </a:r>
          </a:p>
          <a:p>
            <a:pPr marL="457200" lvl="0" indent="-228600" rtl="0">
              <a:spcBef>
                <a:spcPts val="0"/>
              </a:spcBef>
              <a:buAutoNum type="arabicPeriod"/>
            </a:pPr>
            <a:r>
              <a:rPr lang="en"/>
              <a:t>Book parking slot online</a:t>
            </a:r>
          </a:p>
          <a:p>
            <a:pPr marL="457200" lvl="0" indent="-228600" rtl="0">
              <a:spcBef>
                <a:spcPts val="0"/>
              </a:spcBef>
              <a:buAutoNum type="arabicPeriod"/>
            </a:pPr>
            <a:r>
              <a:rPr lang="en"/>
              <a:t>The booking period will be decided based on travel time from user’s destination based on current traffic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spcBef>
                <a:spcPts val="0"/>
              </a:spcBef>
              <a:buNone/>
            </a:pPr>
            <a:r>
              <a:rPr lang="en"/>
              <a:t>    Scope			</a:t>
            </a:r>
          </a:p>
        </p:txBody>
      </p:sp>
      <p:sp>
        <p:nvSpPr>
          <p:cNvPr id="84" name="Shape 8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228600" rtl="0">
              <a:spcBef>
                <a:spcPts val="0"/>
              </a:spcBef>
            </a:pPr>
            <a:r>
              <a:rPr lang="en"/>
              <a:t>Non-Functional Requirements</a:t>
            </a:r>
          </a:p>
          <a:p>
            <a:pPr marL="457200" lvl="0" indent="-228600" rtl="0">
              <a:spcBef>
                <a:spcPts val="0"/>
              </a:spcBef>
              <a:buAutoNum type="arabicPeriod"/>
            </a:pPr>
            <a:r>
              <a:rPr lang="en"/>
              <a:t>Performance</a:t>
            </a:r>
          </a:p>
          <a:p>
            <a:pPr marL="457200" lvl="0" indent="-228600" rtl="0">
              <a:spcBef>
                <a:spcPts val="0"/>
              </a:spcBef>
              <a:buAutoNum type="arabicPeriod"/>
            </a:pPr>
            <a:r>
              <a:rPr lang="en"/>
              <a:t>Reliability</a:t>
            </a:r>
          </a:p>
          <a:p>
            <a:pPr marL="457200" lvl="0" indent="-228600" rtl="0">
              <a:spcBef>
                <a:spcPts val="0"/>
              </a:spcBef>
              <a:buAutoNum type="arabicPeriod"/>
            </a:pPr>
            <a:r>
              <a:rPr lang="en"/>
              <a:t>Availability </a:t>
            </a:r>
          </a:p>
          <a:p>
            <a:pPr marL="457200" lvl="0" indent="-228600" rtl="0">
              <a:spcBef>
                <a:spcPts val="0"/>
              </a:spcBef>
              <a:buAutoNum type="arabicPeriod"/>
            </a:pPr>
            <a:r>
              <a:rPr lang="en"/>
              <a:t>Maintainability</a:t>
            </a:r>
          </a:p>
          <a:p>
            <a:pPr marL="457200" lvl="0" indent="-228600">
              <a:spcBef>
                <a:spcPts val="0"/>
              </a:spcBef>
              <a:buAutoNum type="arabicPeriod"/>
            </a:pPr>
            <a:r>
              <a:rPr lang="en"/>
              <a:t>Portability</a:t>
            </a: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723</Words>
  <PresentationFormat>On-screen Show (16:9)</PresentationFormat>
  <Paragraphs>63</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Oswald</vt:lpstr>
      <vt:lpstr>Average</vt:lpstr>
      <vt:lpstr>Slate</vt:lpstr>
      <vt:lpstr>         Application to get On-Street Parking</vt:lpstr>
      <vt:lpstr>Index  </vt:lpstr>
      <vt:lpstr>Abstract  </vt:lpstr>
      <vt:lpstr>Introduction to street parking</vt:lpstr>
      <vt:lpstr>Aims and Objectives:</vt:lpstr>
      <vt:lpstr>Problem Definition</vt:lpstr>
      <vt:lpstr>Literature Review/ Background Work</vt:lpstr>
      <vt:lpstr>      Scope</vt:lpstr>
      <vt:lpstr>    Scope   </vt:lpstr>
      <vt:lpstr>Slide 10</vt:lpstr>
      <vt:lpstr>Software to be used</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to get On-Street Parking</dc:title>
  <dc:creator>Student</dc:creator>
  <cp:lastModifiedBy>Student</cp:lastModifiedBy>
  <cp:revision>9</cp:revision>
  <dcterms:modified xsi:type="dcterms:W3CDTF">2018-07-20T06:55:13Z</dcterms:modified>
</cp:coreProperties>
</file>