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67" r:id="rId3"/>
    <p:sldId id="268" r:id="rId4"/>
    <p:sldId id="269" r:id="rId5"/>
    <p:sldId id="270" r:id="rId6"/>
    <p:sldId id="272" r:id="rId7"/>
    <p:sldId id="257" r:id="rId8"/>
    <p:sldId id="259" r:id="rId9"/>
    <p:sldId id="261" r:id="rId10"/>
    <p:sldId id="273" r:id="rId11"/>
    <p:sldId id="263" r:id="rId12"/>
    <p:sldId id="274" r:id="rId13"/>
    <p:sldId id="275" r:id="rId14"/>
    <p:sldId id="280" r:id="rId15"/>
    <p:sldId id="281" r:id="rId16"/>
    <p:sldId id="282" r:id="rId17"/>
    <p:sldId id="283" r:id="rId18"/>
    <p:sldId id="276" r:id="rId19"/>
    <p:sldId id="277" r:id="rId20"/>
    <p:sldId id="278" r:id="rId21"/>
    <p:sldId id="266" r:id="rId22"/>
    <p:sldId id="279" r:id="rId23"/>
  </p:sldIdLst>
  <p:sldSz cx="9144000" cy="5143500" type="screen16x9"/>
  <p:notesSz cx="6858000" cy="9144000"/>
  <p:embeddedFontLst>
    <p:embeddedFont>
      <p:font typeface="Average" panose="020B0604020202020204" charset="0"/>
      <p:regular r:id="rId25"/>
    </p:embeddedFont>
    <p:embeddedFont>
      <p:font typeface="Oswald"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p:cViewPr varScale="1">
        <p:scale>
          <a:sx n="96" d="100"/>
          <a:sy n="96" d="100"/>
        </p:scale>
        <p:origin x="654" y="7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2" name="Shape 12"/>
            <p:cNvSpPr/>
            <p:nvPr/>
          </p:nvSpPr>
          <p:spPr>
            <a:xfrm>
              <a:off x="4799625" y="2915950"/>
              <a:ext cx="207000" cy="2070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a:off x="4137525" y="2915950"/>
              <a:ext cx="207000" cy="2070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14" name="Shape 14"/>
          <p:cNvSpPr txBox="1">
            <a:spLocks noGrp="1"/>
          </p:cNvSpPr>
          <p:nvPr>
            <p:ph type="ctrTitle"/>
          </p:nvPr>
        </p:nvSpPr>
        <p:spPr>
          <a:xfrm>
            <a:off x="671258" y="990800"/>
            <a:ext cx="7801500" cy="1730100"/>
          </a:xfrm>
          <a:prstGeom prst="rect">
            <a:avLst/>
          </a:prstGeom>
        </p:spPr>
        <p:txBody>
          <a:bodyPr wrap="square"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5" name="Shape 15"/>
          <p:cNvSpPr txBox="1">
            <a:spLocks noGrp="1"/>
          </p:cNvSpPr>
          <p:nvPr>
            <p:ph type="subTitle" idx="1"/>
          </p:nvPr>
        </p:nvSpPr>
        <p:spPr>
          <a:xfrm>
            <a:off x="671250" y="3174876"/>
            <a:ext cx="78015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16" name="Shape 16"/>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255275"/>
            <a:ext cx="8520600" cy="18906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141250"/>
            <a:ext cx="7852200" cy="8610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9" name="Shape 19"/>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6227100" cy="4090800"/>
          </a:xfrm>
          <a:prstGeom prst="rect">
            <a:avLst/>
          </a:prstGeom>
        </p:spPr>
        <p:txBody>
          <a:bodyPr wrap="square"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38" name="Shape 38"/>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pPr lvl="0">
                <a:spcBef>
                  <a:spcPts val="0"/>
                </a:spcBef>
                <a:buNone/>
              </a:p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2" name="Shape 42"/>
          <p:cNvSpPr txBox="1">
            <a:spLocks noGrp="1"/>
          </p:cNvSpPr>
          <p:nvPr>
            <p:ph type="title"/>
          </p:nvPr>
        </p:nvSpPr>
        <p:spPr>
          <a:xfrm>
            <a:off x="265500" y="1081400"/>
            <a:ext cx="4045200" cy="1710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3" name="Shape 43"/>
          <p:cNvSpPr txBox="1">
            <a:spLocks noGrp="1"/>
          </p:cNvSpPr>
          <p:nvPr>
            <p:ph type="subTitle" idx="1"/>
          </p:nvPr>
        </p:nvSpPr>
        <p:spPr>
          <a:xfrm>
            <a:off x="265500" y="2845201"/>
            <a:ext cx="4045200" cy="1345500"/>
          </a:xfrm>
          <a:prstGeom prst="rect">
            <a:avLst/>
          </a:prstGeom>
        </p:spPr>
        <p:txBody>
          <a:bodyPr wrap="square" lIns="91425" tIns="91425" rIns="91425" bIns="91425" anchor="t" anchorCtr="0"/>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5" name="Shape 45"/>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pPr lvl="0">
                <a:spcBef>
                  <a:spcPts val="0"/>
                </a:spcBef>
                <a:buNone/>
              </a:p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accent3"/>
              </a:buClr>
              <a:buSzPct val="100000"/>
              <a:buFont typeface="Average"/>
              <a:buChar char="●"/>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pPr lvl="0" algn="r">
                <a:spcBef>
                  <a:spcPts val="0"/>
                </a:spcBef>
                <a:buNone/>
              </a:pPr>
              <a:t>‹#›</a:t>
            </a:fld>
            <a:endParaRPr lang="en" sz="1000">
              <a:solidFill>
                <a:schemeClr val="accent3"/>
              </a:solidFill>
              <a:latin typeface="Average"/>
              <a:ea typeface="Average"/>
              <a:cs typeface="Average"/>
              <a:sym typeface="Averag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36750" y="480025"/>
            <a:ext cx="8520600" cy="572700"/>
          </a:xfrm>
          <a:prstGeom prst="rect">
            <a:avLst/>
          </a:prstGeom>
        </p:spPr>
        <p:txBody>
          <a:bodyPr wrap="square" lIns="91425" tIns="91425" rIns="91425" bIns="91425" anchor="t" anchorCtr="0">
            <a:noAutofit/>
          </a:bodyPr>
          <a:lstStyle/>
          <a:p>
            <a:pPr lvl="0" algn="ctr">
              <a:spcBef>
                <a:spcPts val="0"/>
              </a:spcBef>
              <a:buNone/>
            </a:pPr>
            <a:r>
              <a:rPr lang="en" dirty="0"/>
              <a:t>     </a:t>
            </a:r>
            <a:r>
              <a:rPr lang="en-IN" dirty="0"/>
              <a:t>Android</a:t>
            </a:r>
            <a:r>
              <a:rPr lang="en" dirty="0"/>
              <a:t> Application </a:t>
            </a:r>
            <a:r>
              <a:rPr lang="en-IN" dirty="0"/>
              <a:t>for </a:t>
            </a:r>
            <a:r>
              <a:rPr lang="en" dirty="0"/>
              <a:t>On-Street Parking</a:t>
            </a:r>
          </a:p>
        </p:txBody>
      </p:sp>
      <p:sp>
        <p:nvSpPr>
          <p:cNvPr id="60" name="Shape 6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lgn="ctr" rtl="0">
              <a:spcBef>
                <a:spcPts val="0"/>
              </a:spcBef>
              <a:buNone/>
            </a:pPr>
            <a:r>
              <a:rPr lang="en" dirty="0"/>
              <a:t>Group members:</a:t>
            </a:r>
          </a:p>
          <a:p>
            <a:pPr lvl="0" algn="ctr">
              <a:lnSpc>
                <a:spcPct val="100000"/>
              </a:lnSpc>
              <a:spcBef>
                <a:spcPts val="0"/>
              </a:spcBef>
              <a:buNone/>
            </a:pPr>
            <a:r>
              <a:rPr lang="en" dirty="0"/>
              <a:t>Namrata Prajapati-36</a:t>
            </a:r>
          </a:p>
          <a:p>
            <a:pPr lvl="0" algn="ctr">
              <a:lnSpc>
                <a:spcPct val="100000"/>
              </a:lnSpc>
              <a:spcBef>
                <a:spcPts val="0"/>
              </a:spcBef>
              <a:buNone/>
            </a:pPr>
            <a:r>
              <a:rPr lang="en" dirty="0"/>
              <a:t>Krina Mandavia-20</a:t>
            </a:r>
          </a:p>
          <a:p>
            <a:pPr lvl="0" algn="ctr" rtl="0">
              <a:lnSpc>
                <a:spcPct val="100000"/>
              </a:lnSpc>
              <a:spcBef>
                <a:spcPts val="0"/>
              </a:spcBef>
              <a:buNone/>
            </a:pPr>
            <a:r>
              <a:rPr lang="en" dirty="0"/>
              <a:t>Bhakti Palkar-23</a:t>
            </a:r>
          </a:p>
          <a:p>
            <a:pPr lvl="0" algn="ctr" rtl="0">
              <a:lnSpc>
                <a:spcPct val="100000"/>
              </a:lnSpc>
              <a:spcBef>
                <a:spcPts val="0"/>
              </a:spcBef>
              <a:buNone/>
            </a:pPr>
            <a:r>
              <a:rPr lang="en" dirty="0"/>
              <a:t>Guided By</a:t>
            </a:r>
          </a:p>
          <a:p>
            <a:pPr lvl="0" algn="ctr" rtl="0">
              <a:lnSpc>
                <a:spcPct val="100000"/>
              </a:lnSpc>
              <a:spcBef>
                <a:spcPts val="0"/>
              </a:spcBef>
              <a:buNone/>
            </a:pPr>
            <a:r>
              <a:rPr lang="en-IN" dirty="0"/>
              <a:t>Prof. </a:t>
            </a:r>
            <a:r>
              <a:rPr lang="en" dirty="0"/>
              <a:t>Reena Somani</a:t>
            </a:r>
          </a:p>
          <a:p>
            <a:pPr lvl="0" algn="ctr" rtl="0">
              <a:lnSpc>
                <a:spcPct val="100000"/>
              </a:lnSpc>
              <a:spcBef>
                <a:spcPts val="0"/>
              </a:spcBef>
              <a:buNone/>
            </a:pPr>
            <a:r>
              <a:rPr lang="en" dirty="0"/>
              <a:t>Prof. Pranoti Nage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66F8-9F92-4D97-8040-4DE64AA0DCAD}"/>
              </a:ext>
            </a:extLst>
          </p:cNvPr>
          <p:cNvSpPr>
            <a:spLocks noGrp="1"/>
          </p:cNvSpPr>
          <p:nvPr>
            <p:ph type="title"/>
          </p:nvPr>
        </p:nvSpPr>
        <p:spPr/>
        <p:txBody>
          <a:bodyPr/>
          <a:lstStyle/>
          <a:p>
            <a:r>
              <a:rPr lang="en-IN" dirty="0"/>
              <a:t>Design Implementation And Analysis</a:t>
            </a:r>
          </a:p>
        </p:txBody>
      </p:sp>
      <p:sp>
        <p:nvSpPr>
          <p:cNvPr id="3" name="Text Placeholder 2">
            <a:extLst>
              <a:ext uri="{FF2B5EF4-FFF2-40B4-BE49-F238E27FC236}">
                <a16:creationId xmlns:a16="http://schemas.microsoft.com/office/drawing/2014/main" id="{6CED4954-EAA8-4127-AD62-D57A1606BC0C}"/>
              </a:ext>
            </a:extLst>
          </p:cNvPr>
          <p:cNvSpPr>
            <a:spLocks noGrp="1"/>
          </p:cNvSpPr>
          <p:nvPr>
            <p:ph type="body" idx="1"/>
          </p:nvPr>
        </p:nvSpPr>
        <p:spPr/>
        <p:txBody>
          <a:bodyPr/>
          <a:lstStyle/>
          <a:p>
            <a:pPr>
              <a:buNone/>
            </a:pPr>
            <a:r>
              <a:rPr lang="en-IN" dirty="0"/>
              <a:t>Block Diagram:</a:t>
            </a:r>
          </a:p>
          <a:p>
            <a:pPr>
              <a:buNone/>
            </a:pPr>
            <a:endParaRPr lang="en-IN" dirty="0"/>
          </a:p>
        </p:txBody>
      </p:sp>
      <p:pic>
        <p:nvPicPr>
          <p:cNvPr id="4" name="Picture 3" descr="C:\Users\DHRUMIL SHAH\Desktop\Final year project\Park Indicator\Documentation\SDD\System Architecture.PNG">
            <a:extLst>
              <a:ext uri="{FF2B5EF4-FFF2-40B4-BE49-F238E27FC236}">
                <a16:creationId xmlns:a16="http://schemas.microsoft.com/office/drawing/2014/main" id="{0B4B4154-6A03-49A5-993D-239BB3A6FA3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1017725"/>
            <a:ext cx="7010400" cy="4068625"/>
          </a:xfrm>
          <a:prstGeom prst="rect">
            <a:avLst/>
          </a:prstGeom>
          <a:noFill/>
          <a:ln>
            <a:noFill/>
          </a:ln>
        </p:spPr>
      </p:pic>
    </p:spTree>
    <p:extLst>
      <p:ext uri="{BB962C8B-B14F-4D97-AF65-F5344CB8AC3E}">
        <p14:creationId xmlns:p14="http://schemas.microsoft.com/office/powerpoint/2010/main" val="4224665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311700" y="185975"/>
            <a:ext cx="8520600" cy="4783800"/>
          </a:xfrm>
          <a:prstGeom prst="rect">
            <a:avLst/>
          </a:prstGeom>
        </p:spPr>
        <p:txBody>
          <a:bodyPr wrap="square" lIns="91425" tIns="91425" rIns="91425" bIns="91425" anchor="t" anchorCtr="0">
            <a:noAutofit/>
          </a:bodyPr>
          <a:lstStyle/>
          <a:p>
            <a:pPr lvl="0" rtl="0">
              <a:spcBef>
                <a:spcPts val="0"/>
              </a:spcBef>
              <a:buNone/>
            </a:pPr>
            <a:r>
              <a:rPr lang="en" dirty="0"/>
              <a:t>Flow Chart:-</a:t>
            </a:r>
          </a:p>
        </p:txBody>
      </p:sp>
      <p:pic>
        <p:nvPicPr>
          <p:cNvPr id="102" name="Shape 102" descr="Parking_block.jpg"/>
          <p:cNvPicPr preferRelativeResize="0"/>
          <p:nvPr/>
        </p:nvPicPr>
        <p:blipFill>
          <a:blip r:embed="rId3">
            <a:alphaModFix/>
          </a:blip>
          <a:stretch>
            <a:fillRect/>
          </a:stretch>
        </p:blipFill>
        <p:spPr>
          <a:xfrm>
            <a:off x="1981200" y="88850"/>
            <a:ext cx="7010400" cy="4965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394B-38B9-46F3-B941-E350AA46781A}"/>
              </a:ext>
            </a:extLst>
          </p:cNvPr>
          <p:cNvSpPr>
            <a:spLocks noGrp="1"/>
          </p:cNvSpPr>
          <p:nvPr>
            <p:ph type="title"/>
          </p:nvPr>
        </p:nvSpPr>
        <p:spPr>
          <a:xfrm>
            <a:off x="990600" y="1885950"/>
            <a:ext cx="8451300" cy="1288525"/>
          </a:xfrm>
        </p:spPr>
        <p:txBody>
          <a:bodyPr/>
          <a:lstStyle/>
          <a:p>
            <a:r>
              <a:rPr lang="en-IN" sz="6600" dirty="0"/>
              <a:t>Results And Discussion</a:t>
            </a:r>
          </a:p>
        </p:txBody>
      </p:sp>
    </p:spTree>
    <p:extLst>
      <p:ext uri="{BB962C8B-B14F-4D97-AF65-F5344CB8AC3E}">
        <p14:creationId xmlns:p14="http://schemas.microsoft.com/office/powerpoint/2010/main" val="1552324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EB432D-6E6A-4CCE-9986-D54DC0C941CA}"/>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81482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2509FB-8A58-423D-934E-4FECA08E2DA4}"/>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583661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C06CE4-018F-4F0D-B0A8-1ACB4E607F26}"/>
              </a:ext>
            </a:extLst>
          </p:cNvPr>
          <p:cNvPicPr>
            <a:picLocks noChangeAspect="1"/>
          </p:cNvPicPr>
          <p:nvPr/>
        </p:nvPicPr>
        <p:blipFill>
          <a:blip r:embed="rId2"/>
          <a:stretch>
            <a:fillRect/>
          </a:stretch>
        </p:blipFill>
        <p:spPr>
          <a:xfrm>
            <a:off x="0" y="0"/>
            <a:ext cx="9144000" cy="5143499"/>
          </a:xfrm>
          <a:prstGeom prst="rect">
            <a:avLst/>
          </a:prstGeom>
        </p:spPr>
      </p:pic>
    </p:spTree>
    <p:extLst>
      <p:ext uri="{BB962C8B-B14F-4D97-AF65-F5344CB8AC3E}">
        <p14:creationId xmlns:p14="http://schemas.microsoft.com/office/powerpoint/2010/main" val="3813656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54F7F4-2FF5-40D5-B848-E93F9E5BA457}"/>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647241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207412-7CFD-4D98-BDEF-678286692B1F}"/>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4100613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8C9D6-A2AB-4D11-859F-4B429FBA4B72}"/>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7C327C2F-1FCA-405E-BA81-F101C083D26F}"/>
              </a:ext>
            </a:extLst>
          </p:cNvPr>
          <p:cNvSpPr>
            <a:spLocks noGrp="1"/>
          </p:cNvSpPr>
          <p:nvPr>
            <p:ph type="body" idx="1"/>
          </p:nvPr>
        </p:nvSpPr>
        <p:spPr/>
        <p:txBody>
          <a:bodyPr/>
          <a:lstStyle/>
          <a:p>
            <a:r>
              <a:rPr lang="en-US" dirty="0"/>
              <a:t>The main objective of this project is to allow the user to view the status of any parking lots and based on the users need and requirements she/he could book a parking spot. Generally, the customers tend to go to the parking lots and then see if there is vacancy then they park their car or else they find some other location. So instead if the users already knew that the parking lot where the user is going to visit has vacancy or not and if not than from the application user could find another parking spot. So, our goal is to aid the users in finding and booking a parking spot saving their time and fuel and also relieving traffic on Mumbai roads.</a:t>
            </a:r>
            <a:endParaRPr lang="en-IN"/>
          </a:p>
          <a:p>
            <a:pPr>
              <a:buNone/>
            </a:pPr>
            <a:endParaRPr lang="en-IN"/>
          </a:p>
          <a:p>
            <a:endParaRPr lang="en-IN" dirty="0"/>
          </a:p>
        </p:txBody>
      </p:sp>
    </p:spTree>
    <p:extLst>
      <p:ext uri="{BB962C8B-B14F-4D97-AF65-F5344CB8AC3E}">
        <p14:creationId xmlns:p14="http://schemas.microsoft.com/office/powerpoint/2010/main" val="2985429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82F24-F651-4B84-A3A5-EFEE14FE28A6}"/>
              </a:ext>
            </a:extLst>
          </p:cNvPr>
          <p:cNvSpPr>
            <a:spLocks noGrp="1"/>
          </p:cNvSpPr>
          <p:nvPr>
            <p:ph type="title"/>
          </p:nvPr>
        </p:nvSpPr>
        <p:spPr/>
        <p:txBody>
          <a:bodyPr/>
          <a:lstStyle/>
          <a:p>
            <a:r>
              <a:rPr lang="en-IN" dirty="0"/>
              <a:t>Future Scope</a:t>
            </a:r>
          </a:p>
        </p:txBody>
      </p:sp>
      <p:sp>
        <p:nvSpPr>
          <p:cNvPr id="3" name="Text Placeholder 2">
            <a:extLst>
              <a:ext uri="{FF2B5EF4-FFF2-40B4-BE49-F238E27FC236}">
                <a16:creationId xmlns:a16="http://schemas.microsoft.com/office/drawing/2014/main" id="{FE08FEEF-64CD-409F-BF52-0F603878DE90}"/>
              </a:ext>
            </a:extLst>
          </p:cNvPr>
          <p:cNvSpPr>
            <a:spLocks noGrp="1"/>
          </p:cNvSpPr>
          <p:nvPr>
            <p:ph type="body" idx="1"/>
          </p:nvPr>
        </p:nvSpPr>
        <p:spPr/>
        <p:txBody>
          <a:bodyPr/>
          <a:lstStyle/>
          <a:p>
            <a:r>
              <a:rPr lang="en-US" dirty="0"/>
              <a:t>Furthermore, using this system we could study the congestion caused at prime areas of Mumbai and provide more parking lot services thereby reducing the traffic problems.</a:t>
            </a:r>
          </a:p>
          <a:p>
            <a:r>
              <a:rPr lang="en-US" dirty="0"/>
              <a:t> We could include the pass system for the customers that very often use the parking spaces by studying the data collected through the application and the website. And this data collected could be used for security purposes.</a:t>
            </a:r>
            <a:endParaRPr lang="en-IN" dirty="0"/>
          </a:p>
          <a:p>
            <a:endParaRPr lang="en-IN" dirty="0"/>
          </a:p>
        </p:txBody>
      </p:sp>
    </p:spTree>
    <p:extLst>
      <p:ext uri="{BB962C8B-B14F-4D97-AF65-F5344CB8AC3E}">
        <p14:creationId xmlns:p14="http://schemas.microsoft.com/office/powerpoint/2010/main" val="676143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6" y="-95250"/>
            <a:ext cx="8520600" cy="762000"/>
          </a:xfrm>
        </p:spPr>
        <p:txBody>
          <a:bodyPr/>
          <a:lstStyle/>
          <a:p>
            <a:r>
              <a:rPr lang="en-US" dirty="0"/>
              <a:t>Index</a:t>
            </a:r>
            <a:br>
              <a:rPr lang="en-US" dirty="0"/>
            </a:br>
            <a:br>
              <a:rPr lang="en-US" dirty="0"/>
            </a:br>
            <a:endParaRPr lang="en-US" dirty="0"/>
          </a:p>
        </p:txBody>
      </p:sp>
      <p:sp>
        <p:nvSpPr>
          <p:cNvPr id="3" name="Text Placeholder 2"/>
          <p:cNvSpPr>
            <a:spLocks noGrp="1"/>
          </p:cNvSpPr>
          <p:nvPr>
            <p:ph type="body" idx="1"/>
          </p:nvPr>
        </p:nvSpPr>
        <p:spPr>
          <a:xfrm>
            <a:off x="0" y="285750"/>
            <a:ext cx="7086600" cy="5410200"/>
          </a:xfrm>
        </p:spPr>
        <p:txBody>
          <a:bodyPr/>
          <a:lstStyle/>
          <a:p>
            <a:pPr marL="171450" lvl="1" indent="-171450">
              <a:lnSpc>
                <a:spcPct val="100000"/>
              </a:lnSpc>
              <a:buFont typeface="Wingdings" panose="05000000000000000000" pitchFamily="2" charset="2"/>
              <a:buChar char="Ø"/>
            </a:pPr>
            <a:r>
              <a:rPr lang="en-US" sz="1100" dirty="0"/>
              <a:t>Abstract of Project                                                                                                        </a:t>
            </a:r>
          </a:p>
          <a:p>
            <a:pPr marL="171450" lvl="1" indent="-171450">
              <a:lnSpc>
                <a:spcPct val="100000"/>
              </a:lnSpc>
              <a:buFont typeface="Wingdings" panose="05000000000000000000" pitchFamily="2" charset="2"/>
              <a:buChar char="Ø"/>
            </a:pPr>
            <a:r>
              <a:rPr lang="en-US" sz="1100" dirty="0"/>
              <a:t>Introduction to On-Street Parking</a:t>
            </a:r>
          </a:p>
          <a:p>
            <a:pPr marL="171450" lvl="1" indent="-171450">
              <a:lnSpc>
                <a:spcPct val="100000"/>
              </a:lnSpc>
              <a:buFont typeface="Wingdings" panose="05000000000000000000" pitchFamily="2" charset="2"/>
              <a:buChar char="Ø"/>
            </a:pPr>
            <a:r>
              <a:rPr lang="en-US" sz="1100" dirty="0"/>
              <a:t>Aims and Objectives</a:t>
            </a:r>
          </a:p>
          <a:p>
            <a:pPr marL="171450" lvl="1" indent="-171450">
              <a:lnSpc>
                <a:spcPct val="100000"/>
              </a:lnSpc>
              <a:buFont typeface="Wingdings" panose="05000000000000000000" pitchFamily="2" charset="2"/>
              <a:buChar char="Ø"/>
            </a:pPr>
            <a:r>
              <a:rPr lang="en-US" sz="1100" dirty="0"/>
              <a:t>Literature Survey</a:t>
            </a:r>
          </a:p>
          <a:p>
            <a:pPr marL="171450" lvl="1" indent="-171450">
              <a:lnSpc>
                <a:spcPct val="100000"/>
              </a:lnSpc>
              <a:buFont typeface="Wingdings" panose="05000000000000000000" pitchFamily="2" charset="2"/>
              <a:buChar char="Ø"/>
            </a:pPr>
            <a:r>
              <a:rPr lang="en-US" sz="1100" dirty="0"/>
              <a:t>Problem Statement</a:t>
            </a:r>
          </a:p>
          <a:p>
            <a:pPr marL="171450" lvl="1" indent="-171450">
              <a:lnSpc>
                <a:spcPct val="100000"/>
              </a:lnSpc>
              <a:buFont typeface="Wingdings" panose="05000000000000000000" pitchFamily="2" charset="2"/>
              <a:buChar char="Ø"/>
            </a:pPr>
            <a:r>
              <a:rPr lang="en-US" sz="1100" dirty="0"/>
              <a:t>Scope</a:t>
            </a:r>
          </a:p>
          <a:p>
            <a:pPr marL="171450" lvl="1" indent="-171450">
              <a:lnSpc>
                <a:spcPct val="100000"/>
              </a:lnSpc>
              <a:buFont typeface="Wingdings" panose="05000000000000000000" pitchFamily="2" charset="2"/>
              <a:buChar char="Ø"/>
            </a:pPr>
            <a:r>
              <a:rPr lang="en-US" sz="1100" dirty="0"/>
              <a:t>Details of hardware &amp; software</a:t>
            </a:r>
          </a:p>
          <a:p>
            <a:pPr marL="171450" lvl="1" indent="-171450">
              <a:lnSpc>
                <a:spcPct val="100000"/>
              </a:lnSpc>
              <a:buFont typeface="Wingdings" panose="05000000000000000000" pitchFamily="2" charset="2"/>
              <a:buChar char="Ø"/>
            </a:pPr>
            <a:r>
              <a:rPr lang="en-US" sz="1100" dirty="0"/>
              <a:t>Implementation </a:t>
            </a:r>
          </a:p>
          <a:p>
            <a:pPr marL="171450" lvl="1" indent="-171450">
              <a:lnSpc>
                <a:spcPct val="100000"/>
              </a:lnSpc>
              <a:buFont typeface="Wingdings" panose="05000000000000000000" pitchFamily="2" charset="2"/>
              <a:buChar char="Ø"/>
            </a:pPr>
            <a:r>
              <a:rPr lang="en-US" sz="1100" dirty="0"/>
              <a:t>Results and discussion</a:t>
            </a:r>
          </a:p>
          <a:p>
            <a:pPr marL="171450" lvl="1" indent="-171450">
              <a:lnSpc>
                <a:spcPct val="100000"/>
              </a:lnSpc>
              <a:buFont typeface="Wingdings" panose="05000000000000000000" pitchFamily="2" charset="2"/>
              <a:buChar char="Ø"/>
            </a:pPr>
            <a:r>
              <a:rPr lang="en-US" sz="1100" dirty="0"/>
              <a:t>Conclusion</a:t>
            </a:r>
          </a:p>
          <a:p>
            <a:pPr marL="171450" lvl="1" indent="-171450">
              <a:lnSpc>
                <a:spcPct val="100000"/>
              </a:lnSpc>
              <a:buFont typeface="Wingdings" panose="05000000000000000000" pitchFamily="2" charset="2"/>
              <a:buChar char="Ø"/>
            </a:pPr>
            <a:r>
              <a:rPr lang="en-US" sz="1100" dirty="0"/>
              <a:t>Future scope</a:t>
            </a:r>
          </a:p>
          <a:p>
            <a:pPr marL="171450" lvl="1" indent="-171450">
              <a:lnSpc>
                <a:spcPct val="100000"/>
              </a:lnSpc>
              <a:buFont typeface="Wingdings" panose="05000000000000000000" pitchFamily="2" charset="2"/>
              <a:buChar char="Ø"/>
            </a:pPr>
            <a:r>
              <a:rPr lang="en-US" sz="1100" dirty="0"/>
              <a:t>Publications</a:t>
            </a:r>
          </a:p>
          <a:p>
            <a:pPr marL="171450" lvl="1" indent="-171450">
              <a:lnSpc>
                <a:spcPct val="100000"/>
              </a:lnSpc>
              <a:buFont typeface="Wingdings" panose="05000000000000000000" pitchFamily="2" charset="2"/>
              <a:buChar char="Ø"/>
            </a:pPr>
            <a:r>
              <a:rPr lang="en-US" sz="1100" dirty="0"/>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8CDBC-D725-463E-A293-EC02D57BE344}"/>
              </a:ext>
            </a:extLst>
          </p:cNvPr>
          <p:cNvSpPr>
            <a:spLocks noGrp="1"/>
          </p:cNvSpPr>
          <p:nvPr>
            <p:ph type="title"/>
          </p:nvPr>
        </p:nvSpPr>
        <p:spPr/>
        <p:txBody>
          <a:bodyPr/>
          <a:lstStyle/>
          <a:p>
            <a:r>
              <a:rPr lang="en-IN" dirty="0"/>
              <a:t>Publications</a:t>
            </a:r>
          </a:p>
        </p:txBody>
      </p:sp>
      <p:graphicFrame>
        <p:nvGraphicFramePr>
          <p:cNvPr id="5" name="Table 4">
            <a:extLst>
              <a:ext uri="{FF2B5EF4-FFF2-40B4-BE49-F238E27FC236}">
                <a16:creationId xmlns:a16="http://schemas.microsoft.com/office/drawing/2014/main" id="{013AE3DD-843B-414A-A1AE-A62B3E1EB4F0}"/>
              </a:ext>
            </a:extLst>
          </p:cNvPr>
          <p:cNvGraphicFramePr>
            <a:graphicFrameLocks noGrp="1"/>
          </p:cNvGraphicFramePr>
          <p:nvPr>
            <p:extLst>
              <p:ext uri="{D42A27DB-BD31-4B8C-83A1-F6EECF244321}">
                <p14:modId xmlns:p14="http://schemas.microsoft.com/office/powerpoint/2010/main" val="2544824125"/>
              </p:ext>
            </p:extLst>
          </p:nvPr>
        </p:nvGraphicFramePr>
        <p:xfrm>
          <a:off x="838200" y="1581150"/>
          <a:ext cx="7162800" cy="2726470"/>
        </p:xfrm>
        <a:graphic>
          <a:graphicData uri="http://schemas.openxmlformats.org/drawingml/2006/table">
            <a:tbl>
              <a:tblPr firstRow="1" bandRow="1">
                <a:tableStyleId>{5C22544A-7EE6-4342-B048-85BDC9FD1C3A}</a:tableStyleId>
              </a:tblPr>
              <a:tblGrid>
                <a:gridCol w="1432560">
                  <a:extLst>
                    <a:ext uri="{9D8B030D-6E8A-4147-A177-3AD203B41FA5}">
                      <a16:colId xmlns:a16="http://schemas.microsoft.com/office/drawing/2014/main" val="2529509348"/>
                    </a:ext>
                  </a:extLst>
                </a:gridCol>
                <a:gridCol w="1432560">
                  <a:extLst>
                    <a:ext uri="{9D8B030D-6E8A-4147-A177-3AD203B41FA5}">
                      <a16:colId xmlns:a16="http://schemas.microsoft.com/office/drawing/2014/main" val="4204832376"/>
                    </a:ext>
                  </a:extLst>
                </a:gridCol>
                <a:gridCol w="1432560">
                  <a:extLst>
                    <a:ext uri="{9D8B030D-6E8A-4147-A177-3AD203B41FA5}">
                      <a16:colId xmlns:a16="http://schemas.microsoft.com/office/drawing/2014/main" val="3488601068"/>
                    </a:ext>
                  </a:extLst>
                </a:gridCol>
                <a:gridCol w="1432560">
                  <a:extLst>
                    <a:ext uri="{9D8B030D-6E8A-4147-A177-3AD203B41FA5}">
                      <a16:colId xmlns:a16="http://schemas.microsoft.com/office/drawing/2014/main" val="1952236408"/>
                    </a:ext>
                  </a:extLst>
                </a:gridCol>
                <a:gridCol w="1432560">
                  <a:extLst>
                    <a:ext uri="{9D8B030D-6E8A-4147-A177-3AD203B41FA5}">
                      <a16:colId xmlns:a16="http://schemas.microsoft.com/office/drawing/2014/main" val="1286850686"/>
                    </a:ext>
                  </a:extLst>
                </a:gridCol>
              </a:tblGrid>
              <a:tr h="928150">
                <a:tc>
                  <a:txBody>
                    <a:bodyPr/>
                    <a:lstStyle/>
                    <a:p>
                      <a:r>
                        <a:rPr lang="en-IN" dirty="0">
                          <a:solidFill>
                            <a:schemeClr val="tx1"/>
                          </a:solidFill>
                        </a:rPr>
                        <a:t>Sr. No.</a:t>
                      </a:r>
                    </a:p>
                  </a:txBody>
                  <a:tcPr/>
                </a:tc>
                <a:tc>
                  <a:txBody>
                    <a:bodyPr/>
                    <a:lstStyle/>
                    <a:p>
                      <a:r>
                        <a:rPr lang="en-IN" dirty="0">
                          <a:solidFill>
                            <a:schemeClr val="tx1"/>
                          </a:solidFill>
                        </a:rPr>
                        <a:t>Paper Title</a:t>
                      </a:r>
                    </a:p>
                  </a:txBody>
                  <a:tcPr/>
                </a:tc>
                <a:tc>
                  <a:txBody>
                    <a:bodyPr/>
                    <a:lstStyle/>
                    <a:p>
                      <a:r>
                        <a:rPr lang="en-IN" dirty="0">
                          <a:solidFill>
                            <a:schemeClr val="tx1"/>
                          </a:solidFill>
                        </a:rPr>
                        <a:t>Category</a:t>
                      </a:r>
                    </a:p>
                  </a:txBody>
                  <a:tcPr/>
                </a:tc>
                <a:tc>
                  <a:txBody>
                    <a:bodyPr/>
                    <a:lstStyle/>
                    <a:p>
                      <a:r>
                        <a:rPr lang="en-IN" dirty="0">
                          <a:solidFill>
                            <a:schemeClr val="tx1"/>
                          </a:solidFill>
                        </a:rPr>
                        <a:t>Status</a:t>
                      </a:r>
                    </a:p>
                  </a:txBody>
                  <a:tcPr/>
                </a:tc>
                <a:tc>
                  <a:txBody>
                    <a:bodyPr/>
                    <a:lstStyle/>
                    <a:p>
                      <a:r>
                        <a:rPr lang="en-IN" dirty="0">
                          <a:solidFill>
                            <a:schemeClr val="tx1"/>
                          </a:solidFill>
                        </a:rPr>
                        <a:t>Journal</a:t>
                      </a:r>
                    </a:p>
                  </a:txBody>
                  <a:tcPr/>
                </a:tc>
                <a:extLst>
                  <a:ext uri="{0D108BD9-81ED-4DB2-BD59-A6C34878D82A}">
                    <a16:rowId xmlns:a16="http://schemas.microsoft.com/office/drawing/2014/main" val="3388734132"/>
                  </a:ext>
                </a:extLst>
              </a:tr>
              <a:tr h="1129250">
                <a:tc>
                  <a:txBody>
                    <a:bodyPr/>
                    <a:lstStyle/>
                    <a:p>
                      <a:r>
                        <a:rPr lang="en-IN" b="0" dirty="0">
                          <a:solidFill>
                            <a:schemeClr val="accent6">
                              <a:lumMod val="10000"/>
                            </a:schemeClr>
                          </a:solidFill>
                        </a:rPr>
                        <a:t>1.</a:t>
                      </a:r>
                    </a:p>
                  </a:txBody>
                  <a:tcPr/>
                </a:tc>
                <a:tc>
                  <a:txBody>
                    <a:bodyPr/>
                    <a:lstStyle/>
                    <a:p>
                      <a:r>
                        <a:rPr lang="en-IN" b="0" dirty="0">
                          <a:solidFill>
                            <a:schemeClr val="accent6">
                              <a:lumMod val="10000"/>
                            </a:schemeClr>
                          </a:solidFill>
                        </a:rPr>
                        <a:t>Android  Application For On-Street Parking</a:t>
                      </a:r>
                    </a:p>
                  </a:txBody>
                  <a:tcPr/>
                </a:tc>
                <a:tc>
                  <a:txBody>
                    <a:bodyPr/>
                    <a:lstStyle/>
                    <a:p>
                      <a:r>
                        <a:rPr lang="en-IN" b="0" dirty="0">
                          <a:solidFill>
                            <a:schemeClr val="accent6">
                              <a:lumMod val="10000"/>
                            </a:schemeClr>
                          </a:solidFill>
                        </a:rPr>
                        <a:t>Research Paper</a:t>
                      </a:r>
                    </a:p>
                  </a:txBody>
                  <a:tcPr/>
                </a:tc>
                <a:tc>
                  <a:txBody>
                    <a:bodyPr/>
                    <a:lstStyle/>
                    <a:p>
                      <a:r>
                        <a:rPr lang="en-IN" b="0" dirty="0">
                          <a:solidFill>
                            <a:schemeClr val="accent6">
                              <a:lumMod val="10000"/>
                            </a:schemeClr>
                          </a:solidFill>
                        </a:rPr>
                        <a:t>Submitted for review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a:solidFill>
                            <a:schemeClr val="accent6">
                              <a:lumMod val="10000"/>
                            </a:schemeClr>
                          </a:solidFill>
                          <a:effectLst/>
                          <a:latin typeface="+mn-lt"/>
                          <a:ea typeface="+mn-ea"/>
                          <a:cs typeface="+mn-cs"/>
                          <a:sym typeface="Arial"/>
                        </a:rPr>
                        <a:t> International Conference on Innovative and Advanced Technologies in Engineering</a:t>
                      </a:r>
                      <a:br>
                        <a:rPr lang="en-US" sz="1400" b="0" i="0" u="none" strike="noStrike" cap="none" dirty="0">
                          <a:solidFill>
                            <a:schemeClr val="accent6">
                              <a:lumMod val="10000"/>
                            </a:schemeClr>
                          </a:solidFill>
                          <a:effectLst/>
                          <a:latin typeface="+mn-lt"/>
                          <a:ea typeface="+mn-ea"/>
                          <a:cs typeface="+mn-cs"/>
                          <a:sym typeface="Arial"/>
                        </a:rPr>
                      </a:br>
                      <a:endParaRPr lang="en-US" sz="1400" b="0" i="0" u="none" strike="noStrike" cap="none" dirty="0">
                        <a:solidFill>
                          <a:schemeClr val="accent6">
                            <a:lumMod val="10000"/>
                          </a:schemeClr>
                        </a:solidFill>
                        <a:effectLst/>
                        <a:latin typeface="+mn-lt"/>
                        <a:ea typeface="+mn-ea"/>
                        <a:cs typeface="+mn-cs"/>
                        <a:sym typeface="Arial"/>
                      </a:endParaRPr>
                    </a:p>
                    <a:p>
                      <a:endParaRPr lang="en-IN" b="0" dirty="0">
                        <a:solidFill>
                          <a:schemeClr val="accent6">
                            <a:lumMod val="10000"/>
                          </a:schemeClr>
                        </a:solidFill>
                      </a:endParaRPr>
                    </a:p>
                  </a:txBody>
                  <a:tcPr/>
                </a:tc>
                <a:extLst>
                  <a:ext uri="{0D108BD9-81ED-4DB2-BD59-A6C34878D82A}">
                    <a16:rowId xmlns:a16="http://schemas.microsoft.com/office/drawing/2014/main" val="4196313782"/>
                  </a:ext>
                </a:extLst>
              </a:tr>
            </a:tbl>
          </a:graphicData>
        </a:graphic>
      </p:graphicFrame>
    </p:spTree>
    <p:extLst>
      <p:ext uri="{BB962C8B-B14F-4D97-AF65-F5344CB8AC3E}">
        <p14:creationId xmlns:p14="http://schemas.microsoft.com/office/powerpoint/2010/main" val="905694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dirty="0"/>
              <a:t>References</a:t>
            </a:r>
          </a:p>
        </p:txBody>
      </p:sp>
      <p:sp>
        <p:nvSpPr>
          <p:cNvPr id="121" name="Shape 12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fontAlgn="base"/>
            <a:r>
              <a:rPr lang="en-US" sz="1600" dirty="0"/>
              <a:t> Chin-Ling Chen, Wei-Cheng Chiu,” A Recommendation Model of Smart Parking,” in IEEE 13th International Conference on Natural Computation, Fuzzy Systems and Knowledge Discovery (ICNC-FSKD 2017),2017.</a:t>
            </a:r>
            <a:endParaRPr lang="en-IN" sz="1600" dirty="0"/>
          </a:p>
          <a:p>
            <a:pPr lvl="0" fontAlgn="base"/>
            <a:r>
              <a:rPr lang="en-US" sz="1600" dirty="0"/>
              <a:t> Nastran Reza Nazra Zadeh, “Smart Urban Parking Detection System,” in 6th IEEE International Conference on Control System, Computing and Engineering,25-27 November 2016</a:t>
            </a:r>
            <a:endParaRPr lang="en-IN" sz="1600" dirty="0"/>
          </a:p>
          <a:p>
            <a:pPr lvl="0" fontAlgn="base"/>
            <a:r>
              <a:rPr lang="en-US" sz="1600" dirty="0"/>
              <a:t> Prof. R. S. Sandhya Devi, Dr. V.R. Vijay Kumar, S. Sridevi,” Application Development for Reservation Based Parking Slot Allotment and Management System Using Android,” in IEEE International Conference on Innovations in Information, Embedded and Communication Systems (ICIIECS),2017.     </a:t>
            </a:r>
            <a:endParaRPr lang="en-IN" sz="1600" dirty="0"/>
          </a:p>
          <a:p>
            <a:pPr fontAlgn="t">
              <a:buNone/>
            </a:pPr>
            <a:r>
              <a:rPr lang="en-US" dirty="0"/>
              <a:t>                           </a:t>
            </a:r>
            <a:endParaRPr lang="en-IN" dirty="0"/>
          </a:p>
          <a:p>
            <a:pPr>
              <a:buNone/>
            </a:pPr>
            <a:br>
              <a:rPr lang="en-US" dirty="0"/>
            </a:br>
            <a:endParaRPr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E0619-8C6F-44C8-BF80-2BDE9DD131BA}"/>
              </a:ext>
            </a:extLst>
          </p:cNvPr>
          <p:cNvSpPr>
            <a:spLocks noGrp="1"/>
          </p:cNvSpPr>
          <p:nvPr>
            <p:ph type="body" idx="1"/>
          </p:nvPr>
        </p:nvSpPr>
        <p:spPr>
          <a:xfrm>
            <a:off x="232050" y="361950"/>
            <a:ext cx="8679900" cy="2867075"/>
          </a:xfrm>
        </p:spPr>
        <p:txBody>
          <a:bodyPr/>
          <a:lstStyle/>
          <a:p>
            <a:pPr algn="ctr">
              <a:buNone/>
            </a:pPr>
            <a:endParaRPr lang="en-IN" dirty="0"/>
          </a:p>
          <a:p>
            <a:pPr algn="ctr">
              <a:buNone/>
            </a:pPr>
            <a:endParaRPr lang="en-IN" dirty="0"/>
          </a:p>
          <a:p>
            <a:pPr algn="ctr">
              <a:buNone/>
            </a:pPr>
            <a:endParaRPr lang="en-IN" dirty="0"/>
          </a:p>
          <a:p>
            <a:pPr algn="ctr">
              <a:buNone/>
            </a:pPr>
            <a:r>
              <a:rPr lang="en-IN" sz="6600" dirty="0"/>
              <a:t>Thank You!!!</a:t>
            </a:r>
          </a:p>
        </p:txBody>
      </p:sp>
    </p:spTree>
    <p:extLst>
      <p:ext uri="{BB962C8B-B14F-4D97-AF65-F5344CB8AC3E}">
        <p14:creationId xmlns:p14="http://schemas.microsoft.com/office/powerpoint/2010/main" val="521872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t>
            </a:r>
            <a:br>
              <a:rPr lang="en-US" dirty="0"/>
            </a:br>
            <a:endParaRPr lang="en-US" dirty="0"/>
          </a:p>
        </p:txBody>
      </p:sp>
      <p:sp>
        <p:nvSpPr>
          <p:cNvPr id="3" name="Text Placeholder 2"/>
          <p:cNvSpPr>
            <a:spLocks noGrp="1"/>
          </p:cNvSpPr>
          <p:nvPr>
            <p:ph type="body" idx="1"/>
          </p:nvPr>
        </p:nvSpPr>
        <p:spPr>
          <a:xfrm>
            <a:off x="311700" y="1152474"/>
            <a:ext cx="8527500" cy="3629075"/>
          </a:xfrm>
        </p:spPr>
        <p:txBody>
          <a:bodyPr/>
          <a:lstStyle/>
          <a:p>
            <a:pPr>
              <a:buNone/>
            </a:pPr>
            <a:r>
              <a:rPr lang="en-US" dirty="0"/>
              <a:t>Parking search is a challenging task in most urban areas. The traffic resulting from drivers cruising for parking has a great effect on  the environment , increasing energy consumption and emission of CO2 .As our country is progressing from developing to developed country status, traffic in city is one of the hectic problems all cities are facing. There is double digit growth of car owning customers e.g. in Mumbai there are 25 lakh cars .At any given point of time especially during peak hours there will be need for any car to find a parking space along road or in the enclosed premises. Over that finding an exact location of parking slot is also important to avoid back traffic and wasted rounds to search parking place.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09551"/>
            <a:ext cx="8520600" cy="381000"/>
          </a:xfrm>
        </p:spPr>
        <p:txBody>
          <a:bodyPr/>
          <a:lstStyle/>
          <a:p>
            <a:r>
              <a:rPr lang="en-US" dirty="0"/>
              <a:t>Introduction to street parking</a:t>
            </a:r>
          </a:p>
        </p:txBody>
      </p:sp>
      <p:sp>
        <p:nvSpPr>
          <p:cNvPr id="3" name="Text Placeholder 2"/>
          <p:cNvSpPr>
            <a:spLocks noGrp="1"/>
          </p:cNvSpPr>
          <p:nvPr>
            <p:ph type="body" idx="1"/>
          </p:nvPr>
        </p:nvSpPr>
        <p:spPr>
          <a:xfrm>
            <a:off x="311700" y="742950"/>
            <a:ext cx="8832300" cy="4400550"/>
          </a:xfrm>
        </p:spPr>
        <p:txBody>
          <a:bodyPr/>
          <a:lstStyle/>
          <a:p>
            <a:r>
              <a:rPr lang="en-US" sz="1400" dirty="0"/>
              <a:t> In metropolitan cities like Mumbai where the population is at its peak and the roads are all messed with vehicle’s and long traffics.</a:t>
            </a:r>
          </a:p>
          <a:p>
            <a:r>
              <a:rPr lang="en-US" sz="1400" dirty="0"/>
              <a:t> In such over increasing demand for vehicle’s it becomes a difficult job to find a parking spot for our wheel’s. Due to this the people are forced to haphazardly park their vehicle wherever they find space, which result in traffic offence like illegal, haphazard double or angular parking. </a:t>
            </a:r>
          </a:p>
          <a:p>
            <a:r>
              <a:rPr lang="en-US" sz="1400" dirty="0"/>
              <a:t> To overcome such parking crisis in Mumbai the user can use a mobile application to check availability of parking slots, which are in the vicinity of their destination. </a:t>
            </a:r>
          </a:p>
          <a:p>
            <a:r>
              <a:rPr lang="en-US" sz="1400" dirty="0"/>
              <a:t> Using that application driver can also book a parking slot. The application will provide a route for the driver from his current location to the parking slot with an estimated time considering traffic in the route.</a:t>
            </a:r>
          </a:p>
          <a:p>
            <a:r>
              <a:rPr lang="en-US" sz="1400" dirty="0"/>
              <a:t> If the driver does not reach the parking spot on time than the slot booked will stand canceled. </a:t>
            </a:r>
          </a:p>
          <a:p>
            <a:r>
              <a:rPr lang="en-US" sz="1400" dirty="0"/>
              <a:t>Thus, a simple application will help the driver to find a valid parking spot near their destination. </a:t>
            </a:r>
          </a:p>
          <a:p>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Aims and Objectives:</a:t>
            </a:r>
          </a:p>
        </p:txBody>
      </p:sp>
      <p:sp>
        <p:nvSpPr>
          <p:cNvPr id="3" name="Text Placeholder 2"/>
          <p:cNvSpPr>
            <a:spLocks noGrp="1"/>
          </p:cNvSpPr>
          <p:nvPr>
            <p:ph type="body" idx="1"/>
          </p:nvPr>
        </p:nvSpPr>
        <p:spPr/>
        <p:txBody>
          <a:bodyPr/>
          <a:lstStyle/>
          <a:p>
            <a:r>
              <a:rPr lang="en-US" dirty="0"/>
              <a:t> To help user find roadside parking space by showing parking slots on the   application.</a:t>
            </a:r>
          </a:p>
          <a:p>
            <a:r>
              <a:rPr lang="en-US" dirty="0"/>
              <a:t> To show exact range of no parking.</a:t>
            </a:r>
          </a:p>
          <a:p>
            <a:r>
              <a:rPr lang="en-US" dirty="0"/>
              <a:t> Generating revenue for municipality.</a:t>
            </a:r>
          </a:p>
          <a:p>
            <a:r>
              <a:rPr lang="en-US" dirty="0"/>
              <a:t> To avoid back traffic and reduce searching time.</a:t>
            </a:r>
          </a:p>
          <a:p>
            <a:r>
              <a:rPr lang="en-US" dirty="0"/>
              <a:t> Balancing parking against other competing uses of space, such as pedestrian space, transit priority lanes or bicycle paths.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7443B-9D87-4643-A3D2-6E4E10FB965D}"/>
              </a:ext>
            </a:extLst>
          </p:cNvPr>
          <p:cNvSpPr>
            <a:spLocks noGrp="1"/>
          </p:cNvSpPr>
          <p:nvPr>
            <p:ph type="title"/>
          </p:nvPr>
        </p:nvSpPr>
        <p:spPr>
          <a:xfrm>
            <a:off x="228600" y="135265"/>
            <a:ext cx="8520600" cy="572700"/>
          </a:xfrm>
        </p:spPr>
        <p:txBody>
          <a:bodyPr/>
          <a:lstStyle/>
          <a:p>
            <a:r>
              <a:rPr lang="en-IN" dirty="0"/>
              <a:t>Literature Survey</a:t>
            </a:r>
          </a:p>
        </p:txBody>
      </p:sp>
      <p:sp>
        <p:nvSpPr>
          <p:cNvPr id="3" name="Text Placeholder 2">
            <a:extLst>
              <a:ext uri="{FF2B5EF4-FFF2-40B4-BE49-F238E27FC236}">
                <a16:creationId xmlns:a16="http://schemas.microsoft.com/office/drawing/2014/main" id="{8561B2A9-5992-4545-9FDD-6128E8E3B313}"/>
              </a:ext>
            </a:extLst>
          </p:cNvPr>
          <p:cNvSpPr>
            <a:spLocks noGrp="1"/>
          </p:cNvSpPr>
          <p:nvPr>
            <p:ph type="body" idx="1"/>
          </p:nvPr>
        </p:nvSpPr>
        <p:spPr/>
        <p:txBody>
          <a:bodyPr/>
          <a:lstStyle/>
          <a:p>
            <a:endParaRPr lang="en-IN" dirty="0"/>
          </a:p>
        </p:txBody>
      </p:sp>
      <p:graphicFrame>
        <p:nvGraphicFramePr>
          <p:cNvPr id="4" name="Table 3">
            <a:extLst>
              <a:ext uri="{FF2B5EF4-FFF2-40B4-BE49-F238E27FC236}">
                <a16:creationId xmlns:a16="http://schemas.microsoft.com/office/drawing/2014/main" id="{D50BEE26-2257-4C4D-8C5F-653F7E890320}"/>
              </a:ext>
            </a:extLst>
          </p:cNvPr>
          <p:cNvGraphicFramePr>
            <a:graphicFrameLocks noGrp="1"/>
          </p:cNvGraphicFramePr>
          <p:nvPr>
            <p:extLst>
              <p:ext uri="{D42A27DB-BD31-4B8C-83A1-F6EECF244321}">
                <p14:modId xmlns:p14="http://schemas.microsoft.com/office/powerpoint/2010/main" val="2949147335"/>
              </p:ext>
            </p:extLst>
          </p:nvPr>
        </p:nvGraphicFramePr>
        <p:xfrm>
          <a:off x="228600" y="707965"/>
          <a:ext cx="8686800" cy="4439345"/>
        </p:xfrm>
        <a:graphic>
          <a:graphicData uri="http://schemas.openxmlformats.org/drawingml/2006/table">
            <a:tbl>
              <a:tblPr firstRow="1" bandRow="1">
                <a:tableStyleId>{7DF18680-E054-41AD-8BC1-D1AEF772440D}</a:tableStyleId>
              </a:tblPr>
              <a:tblGrid>
                <a:gridCol w="2895600">
                  <a:extLst>
                    <a:ext uri="{9D8B030D-6E8A-4147-A177-3AD203B41FA5}">
                      <a16:colId xmlns:a16="http://schemas.microsoft.com/office/drawing/2014/main" val="1123856044"/>
                    </a:ext>
                  </a:extLst>
                </a:gridCol>
                <a:gridCol w="3657600">
                  <a:extLst>
                    <a:ext uri="{9D8B030D-6E8A-4147-A177-3AD203B41FA5}">
                      <a16:colId xmlns:a16="http://schemas.microsoft.com/office/drawing/2014/main" val="1141485831"/>
                    </a:ext>
                  </a:extLst>
                </a:gridCol>
                <a:gridCol w="2133600">
                  <a:extLst>
                    <a:ext uri="{9D8B030D-6E8A-4147-A177-3AD203B41FA5}">
                      <a16:colId xmlns:a16="http://schemas.microsoft.com/office/drawing/2014/main" val="2206204662"/>
                    </a:ext>
                  </a:extLst>
                </a:gridCol>
              </a:tblGrid>
              <a:tr h="806424">
                <a:tc>
                  <a:txBody>
                    <a:bodyPr/>
                    <a:lstStyle/>
                    <a:p>
                      <a:r>
                        <a:rPr lang="en-IN" dirty="0"/>
                        <a:t>IEEE Papers</a:t>
                      </a:r>
                    </a:p>
                  </a:txBody>
                  <a:tcPr/>
                </a:tc>
                <a:tc>
                  <a:txBody>
                    <a:bodyPr/>
                    <a:lstStyle/>
                    <a:p>
                      <a:r>
                        <a:rPr lang="en-IN" dirty="0"/>
                        <a:t>Content Studied</a:t>
                      </a:r>
                    </a:p>
                  </a:txBody>
                  <a:tcPr/>
                </a:tc>
                <a:tc>
                  <a:txBody>
                    <a:bodyPr/>
                    <a:lstStyle/>
                    <a:p>
                      <a:r>
                        <a:rPr lang="en-IN" dirty="0"/>
                        <a:t>Year of Publish</a:t>
                      </a:r>
                    </a:p>
                  </a:txBody>
                  <a:tcPr/>
                </a:tc>
                <a:extLst>
                  <a:ext uri="{0D108BD9-81ED-4DB2-BD59-A6C34878D82A}">
                    <a16:rowId xmlns:a16="http://schemas.microsoft.com/office/drawing/2014/main" val="3774592100"/>
                  </a:ext>
                </a:extLst>
              </a:tr>
              <a:tr h="8541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schemeClr val="tx2">
                              <a:lumMod val="10000"/>
                            </a:schemeClr>
                          </a:solidFill>
                        </a:rPr>
                        <a:t>A Recommendation model of Smart Parking</a:t>
                      </a:r>
                    </a:p>
                    <a:p>
                      <a:endParaRPr lang="en-IN" dirty="0">
                        <a:solidFill>
                          <a:schemeClr val="tx2">
                            <a:lumMod val="10000"/>
                          </a:schemeClr>
                        </a:solidFill>
                      </a:endParaRPr>
                    </a:p>
                  </a:txBody>
                  <a:tcPr/>
                </a:tc>
                <a:tc>
                  <a:txBody>
                    <a:bodyPr/>
                    <a:lstStyle/>
                    <a:p>
                      <a:r>
                        <a:rPr lang="en-IN" b="1" dirty="0">
                          <a:solidFill>
                            <a:schemeClr val="tx2">
                              <a:lumMod val="10000"/>
                            </a:schemeClr>
                          </a:solidFill>
                        </a:rPr>
                        <a:t>An android application to help user find parking slot in urban city on his preference.[1]</a:t>
                      </a:r>
                    </a:p>
                  </a:txBody>
                  <a:tcPr/>
                </a:tc>
                <a:tc>
                  <a:txBody>
                    <a:bodyPr/>
                    <a:lstStyle/>
                    <a:p>
                      <a:r>
                        <a:rPr lang="en-IN" b="1" dirty="0">
                          <a:solidFill>
                            <a:schemeClr val="tx2">
                              <a:lumMod val="10000"/>
                            </a:schemeClr>
                          </a:solidFill>
                        </a:rPr>
                        <a:t>2017</a:t>
                      </a:r>
                    </a:p>
                  </a:txBody>
                  <a:tcPr/>
                </a:tc>
                <a:extLst>
                  <a:ext uri="{0D108BD9-81ED-4DB2-BD59-A6C34878D82A}">
                    <a16:rowId xmlns:a16="http://schemas.microsoft.com/office/drawing/2014/main" val="3872178324"/>
                  </a:ext>
                </a:extLst>
              </a:tr>
              <a:tr h="8541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schemeClr val="tx2">
                              <a:lumMod val="10000"/>
                            </a:schemeClr>
                          </a:solidFill>
                        </a:rPr>
                        <a:t>Application development for reservation based parking slot allotment and management system using android</a:t>
                      </a:r>
                    </a:p>
                    <a:p>
                      <a:endParaRPr lang="en-IN" dirty="0"/>
                    </a:p>
                  </a:txBody>
                  <a:tcPr/>
                </a:tc>
                <a:tc>
                  <a:txBody>
                    <a:bodyPr/>
                    <a:lstStyle/>
                    <a:p>
                      <a:r>
                        <a:rPr lang="en-US" b="1" dirty="0">
                          <a:solidFill>
                            <a:schemeClr val="tx2">
                              <a:lumMod val="10000"/>
                            </a:schemeClr>
                          </a:solidFill>
                        </a:rPr>
                        <a:t> The searching and allotment of parking slot based on the status of available slots, the microcontroller makes the path for the vehicle to the appropriate free slot, makes parking of the vehicle easier.[3] </a:t>
                      </a:r>
                      <a:endParaRPr lang="en-IN" b="1" dirty="0">
                        <a:solidFill>
                          <a:schemeClr val="tx2">
                            <a:lumMod val="10000"/>
                          </a:schemeClr>
                        </a:solidFill>
                      </a:endParaRPr>
                    </a:p>
                  </a:txBody>
                  <a:tcPr/>
                </a:tc>
                <a:tc>
                  <a:txBody>
                    <a:bodyPr/>
                    <a:lstStyle/>
                    <a:p>
                      <a:r>
                        <a:rPr lang="en-IN" b="1" dirty="0">
                          <a:solidFill>
                            <a:schemeClr val="tx2">
                              <a:lumMod val="10000"/>
                            </a:schemeClr>
                          </a:solidFill>
                        </a:rPr>
                        <a:t>2017</a:t>
                      </a:r>
                    </a:p>
                  </a:txBody>
                  <a:tcPr/>
                </a:tc>
                <a:extLst>
                  <a:ext uri="{0D108BD9-81ED-4DB2-BD59-A6C34878D82A}">
                    <a16:rowId xmlns:a16="http://schemas.microsoft.com/office/drawing/2014/main" val="2427476364"/>
                  </a:ext>
                </a:extLst>
              </a:tr>
              <a:tr h="14072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schemeClr val="tx2">
                              <a:lumMod val="10000"/>
                            </a:schemeClr>
                          </a:solidFill>
                        </a:rPr>
                        <a:t>Smart Urban Parking Detection System</a:t>
                      </a:r>
                    </a:p>
                    <a:p>
                      <a:endParaRPr lang="en-IN" dirty="0"/>
                    </a:p>
                  </a:txBody>
                  <a:tcPr/>
                </a:tc>
                <a:tc>
                  <a:txBody>
                    <a:bodyPr/>
                    <a:lstStyle/>
                    <a:p>
                      <a:r>
                        <a:rPr lang="en-IN" b="1" dirty="0">
                          <a:solidFill>
                            <a:schemeClr val="tx2">
                              <a:lumMod val="10000"/>
                            </a:schemeClr>
                          </a:solidFill>
                        </a:rPr>
                        <a:t>An android application using Google Maps API ,Sensors and a local server for management of parking system [2]</a:t>
                      </a:r>
                    </a:p>
                  </a:txBody>
                  <a:tcPr/>
                </a:tc>
                <a:tc>
                  <a:txBody>
                    <a:bodyPr/>
                    <a:lstStyle/>
                    <a:p>
                      <a:r>
                        <a:rPr lang="en-IN" b="1" dirty="0">
                          <a:solidFill>
                            <a:schemeClr val="tx2">
                              <a:lumMod val="10000"/>
                            </a:schemeClr>
                          </a:solidFill>
                        </a:rPr>
                        <a:t>2016</a:t>
                      </a:r>
                    </a:p>
                  </a:txBody>
                  <a:tcPr/>
                </a:tc>
                <a:extLst>
                  <a:ext uri="{0D108BD9-81ED-4DB2-BD59-A6C34878D82A}">
                    <a16:rowId xmlns:a16="http://schemas.microsoft.com/office/drawing/2014/main" val="2456811248"/>
                  </a:ext>
                </a:extLst>
              </a:tr>
            </a:tbl>
          </a:graphicData>
        </a:graphic>
      </p:graphicFrame>
    </p:spTree>
    <p:extLst>
      <p:ext uri="{BB962C8B-B14F-4D97-AF65-F5344CB8AC3E}">
        <p14:creationId xmlns:p14="http://schemas.microsoft.com/office/powerpoint/2010/main" val="1247077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dirty="0"/>
              <a:t>Problem </a:t>
            </a:r>
            <a:r>
              <a:rPr lang="en-IN" dirty="0"/>
              <a:t>Definition</a:t>
            </a:r>
            <a:endParaRPr lang="en" dirty="0"/>
          </a:p>
        </p:txBody>
      </p:sp>
      <p:sp>
        <p:nvSpPr>
          <p:cNvPr id="66" name="Shape 6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buNone/>
            </a:pPr>
            <a:r>
              <a:rPr lang="en" sz="1600" dirty="0">
                <a:solidFill>
                  <a:schemeClr val="tx1"/>
                </a:solidFill>
              </a:rPr>
              <a:t> </a:t>
            </a:r>
            <a:r>
              <a:rPr lang="en-US" sz="1600" dirty="0">
                <a:solidFill>
                  <a:schemeClr val="tx1"/>
                </a:solidFill>
              </a:rPr>
              <a:t>Our main purpose behind pursuing this idea of developing an application where users could book a parking spot just like booking movie tickets is to save people’s time and fuel and also relieve the congestion on Mumbai roads. With the help of this application users can enter their required location and based on that the application shows various parking lots nearby along with the vacancy status. The user then selects the desired parking lot, slot and the exact parking spot. Accordingly, the Google maps API provides a route to that parking lot showing the estimated time of arrival (eta). The system generates a time limit within which the user should reach the location otherwise the booking stands cancelled. The same will be notified to the customer. The time limit is generated based on the time user will take to reach the location (which also takes into account the traffic to reach the location) plus some extra time for variable reasons. Our system deals in real time and will perform real time monitoring of parking for four wheelers. </a:t>
            </a:r>
            <a:endParaRPr lang="en" sz="16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      Scope</a:t>
            </a:r>
          </a:p>
        </p:txBody>
      </p:sp>
      <p:sp>
        <p:nvSpPr>
          <p:cNvPr id="78" name="Shape 7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228600" rtl="0">
              <a:spcBef>
                <a:spcPts val="0"/>
              </a:spcBef>
            </a:pPr>
            <a:r>
              <a:rPr lang="en" dirty="0"/>
              <a:t>Functional Requirements</a:t>
            </a:r>
          </a:p>
          <a:p>
            <a:pPr marL="457200" lvl="0" indent="-228600" rtl="0">
              <a:spcBef>
                <a:spcPts val="0"/>
              </a:spcBef>
              <a:buAutoNum type="arabicPeriod"/>
            </a:pPr>
            <a:r>
              <a:rPr lang="en" dirty="0"/>
              <a:t>Parking slot location</a:t>
            </a:r>
          </a:p>
          <a:p>
            <a:pPr marL="457200" lvl="0" indent="-228600" rtl="0">
              <a:spcBef>
                <a:spcPts val="0"/>
              </a:spcBef>
              <a:buAutoNum type="arabicPeriod"/>
            </a:pPr>
            <a:r>
              <a:rPr lang="en" dirty="0"/>
              <a:t>Real-Time parking availability details</a:t>
            </a:r>
          </a:p>
          <a:p>
            <a:pPr marL="457200" lvl="0" indent="-228600" rtl="0">
              <a:spcBef>
                <a:spcPts val="0"/>
              </a:spcBef>
              <a:buAutoNum type="arabicPeriod"/>
            </a:pPr>
            <a:r>
              <a:rPr lang="en" dirty="0"/>
              <a:t>Book parking slot online</a:t>
            </a:r>
          </a:p>
          <a:p>
            <a:pPr marL="457200" lvl="0" indent="-228600" rtl="0">
              <a:spcBef>
                <a:spcPts val="0"/>
              </a:spcBef>
              <a:buAutoNum type="arabicPeriod"/>
            </a:pPr>
            <a:r>
              <a:rPr lang="en" dirty="0"/>
              <a:t>The booking period will be decided based on travel time from user’s destination based on current traffic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dirty="0"/>
              <a:t>Details of </a:t>
            </a:r>
            <a:r>
              <a:rPr lang="en-IN" dirty="0"/>
              <a:t>Software</a:t>
            </a:r>
            <a:endParaRPr lang="en" dirty="0"/>
          </a:p>
        </p:txBody>
      </p:sp>
      <p:sp>
        <p:nvSpPr>
          <p:cNvPr id="90" name="Shape 9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228600" rtl="0">
              <a:spcBef>
                <a:spcPts val="0"/>
              </a:spcBef>
            </a:pPr>
            <a:r>
              <a:rPr lang="en" dirty="0"/>
              <a:t>Software Technologies</a:t>
            </a:r>
          </a:p>
          <a:p>
            <a:pPr marL="457200" lvl="0" indent="-228600" rtl="0">
              <a:spcBef>
                <a:spcPts val="0"/>
              </a:spcBef>
              <a:buAutoNum type="arabicPeriod"/>
            </a:pPr>
            <a:r>
              <a:rPr lang="en" dirty="0"/>
              <a:t>Android SDK</a:t>
            </a:r>
          </a:p>
          <a:p>
            <a:pPr marL="457200" lvl="0" indent="-228600" rtl="0">
              <a:spcBef>
                <a:spcPts val="0"/>
              </a:spcBef>
              <a:buAutoNum type="arabicPeriod"/>
            </a:pPr>
            <a:r>
              <a:rPr lang="en" dirty="0"/>
              <a:t>Android Studio</a:t>
            </a:r>
          </a:p>
          <a:p>
            <a:pPr marL="457200" lvl="0" indent="-228600" rtl="0">
              <a:spcBef>
                <a:spcPts val="0"/>
              </a:spcBef>
              <a:buAutoNum type="arabicPeriod"/>
            </a:pPr>
            <a:r>
              <a:rPr lang="en" dirty="0"/>
              <a:t>Visual Studio</a:t>
            </a:r>
          </a:p>
          <a:p>
            <a:pPr marL="457200" lvl="0" indent="-228600" rtl="0">
              <a:spcBef>
                <a:spcPts val="0"/>
              </a:spcBef>
              <a:buAutoNum type="arabicPeriod"/>
            </a:pPr>
            <a:r>
              <a:rPr lang="en" dirty="0"/>
              <a:t>MySQL</a:t>
            </a: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608</TotalTime>
  <Words>1163</Words>
  <Application>Microsoft Office PowerPoint</Application>
  <PresentationFormat>On-screen Show (16:9)</PresentationFormat>
  <Paragraphs>94</Paragraphs>
  <Slides>22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Average</vt:lpstr>
      <vt:lpstr>Wingdings</vt:lpstr>
      <vt:lpstr>Arial</vt:lpstr>
      <vt:lpstr>Oswald</vt:lpstr>
      <vt:lpstr>Slate</vt:lpstr>
      <vt:lpstr>     Android Application for On-Street Parking</vt:lpstr>
      <vt:lpstr>Index  </vt:lpstr>
      <vt:lpstr>Abstract  </vt:lpstr>
      <vt:lpstr>Introduction to street parking</vt:lpstr>
      <vt:lpstr>Aims and Objectives:</vt:lpstr>
      <vt:lpstr>Literature Survey</vt:lpstr>
      <vt:lpstr>Problem Definition</vt:lpstr>
      <vt:lpstr>      Scope</vt:lpstr>
      <vt:lpstr>Details of Software</vt:lpstr>
      <vt:lpstr>Design Implementation And Analysis</vt:lpstr>
      <vt:lpstr>PowerPoint Presentation</vt:lpstr>
      <vt:lpstr>Results And Discussion</vt:lpstr>
      <vt:lpstr>PowerPoint Presentation</vt:lpstr>
      <vt:lpstr>PowerPoint Presentation</vt:lpstr>
      <vt:lpstr>PowerPoint Presentation</vt:lpstr>
      <vt:lpstr>PowerPoint Presentation</vt:lpstr>
      <vt:lpstr>PowerPoint Presentation</vt:lpstr>
      <vt:lpstr>Conclusion</vt:lpstr>
      <vt:lpstr>Future Scope</vt:lpstr>
      <vt:lpstr>Publications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to get On-Street Parking</dc:title>
  <dc:creator>Student</dc:creator>
  <cp:lastModifiedBy>NAMRATA PRAJAPATI</cp:lastModifiedBy>
  <cp:revision>46</cp:revision>
  <dcterms:modified xsi:type="dcterms:W3CDTF">2019-02-12T14:53:48Z</dcterms:modified>
</cp:coreProperties>
</file>