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9" r:id="rId2"/>
    <p:sldId id="260" r:id="rId3"/>
    <p:sldId id="261" r:id="rId4"/>
    <p:sldId id="282" r:id="rId5"/>
    <p:sldId id="283" r:id="rId6"/>
    <p:sldId id="262" r:id="rId7"/>
    <p:sldId id="263" r:id="rId8"/>
    <p:sldId id="264" r:id="rId9"/>
    <p:sldId id="265" r:id="rId10"/>
    <p:sldId id="284" r:id="rId11"/>
    <p:sldId id="285" r:id="rId12"/>
    <p:sldId id="266" r:id="rId13"/>
    <p:sldId id="267" r:id="rId14"/>
    <p:sldId id="268" r:id="rId15"/>
    <p:sldId id="269" r:id="rId16"/>
    <p:sldId id="270" r:id="rId17"/>
    <p:sldId id="271" r:id="rId18"/>
    <p:sldId id="272" r:id="rId19"/>
    <p:sldId id="273" r:id="rId20"/>
    <p:sldId id="274" r:id="rId21"/>
    <p:sldId id="275" r:id="rId22"/>
    <p:sldId id="286" r:id="rId23"/>
    <p:sldId id="281"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21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28190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69475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7560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22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10170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4113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73604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6048FA-06AB-4884-A69B-986B96E68A24}" type="datetime1">
              <a:rPr lang="en-US" smtClean="0"/>
              <a:t>12/19/2023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6117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0DB7ABA-0172-4F9C-889D-567164F66BCD}" type="datetime1">
              <a:rPr lang="en-US" smtClean="0"/>
              <a:t>12/19/2023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850FF-6169-4056-8077-06FFA93A5366}" type="slidenum">
              <a:rPr lang="en-US" smtClean="0"/>
              <a:t>‹#›</a:t>
            </a:fld>
            <a:endParaRPr lang="en-US" dirty="0"/>
          </a:p>
        </p:txBody>
      </p:sp>
    </p:spTree>
    <p:extLst>
      <p:ext uri="{BB962C8B-B14F-4D97-AF65-F5344CB8AC3E}">
        <p14:creationId xmlns:p14="http://schemas.microsoft.com/office/powerpoint/2010/main" val="368339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86557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E0CF6C-748E-4B7A-BC8B-3011EF78ED13}" type="datetime1">
              <a:rPr lang="en-US" smtClean="0"/>
              <a:pPr/>
              <a:t>12/19/2023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850FF-6169-4056-8077-06FFA93A5366}"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656818"/>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6AA192-8B42-7B55-B260-840285EA1A99}"/>
              </a:ext>
            </a:extLst>
          </p:cNvPr>
          <p:cNvSpPr>
            <a:spLocks noGrp="1"/>
          </p:cNvSpPr>
          <p:nvPr>
            <p:ph type="ctrTitle"/>
          </p:nvPr>
        </p:nvSpPr>
        <p:spPr>
          <a:xfrm>
            <a:off x="3836504" y="758952"/>
            <a:ext cx="8089197" cy="3566160"/>
          </a:xfrm>
        </p:spPr>
        <p:txBody>
          <a:bodyPr>
            <a:normAutofit/>
          </a:bodyPr>
          <a:lstStyle/>
          <a:p>
            <a:r>
              <a:rPr lang="en-US" dirty="0"/>
              <a:t>Credit Scoring for Lending Institutions</a:t>
            </a:r>
          </a:p>
        </p:txBody>
      </p:sp>
      <p:sp>
        <p:nvSpPr>
          <p:cNvPr id="3" name="Subtitle 2">
            <a:extLst>
              <a:ext uri="{FF2B5EF4-FFF2-40B4-BE49-F238E27FC236}">
                <a16:creationId xmlns:a16="http://schemas.microsoft.com/office/drawing/2014/main" id="{3023AF58-A915-4091-EF0B-EE2AF4BB8A2D}"/>
              </a:ext>
            </a:extLst>
          </p:cNvPr>
          <p:cNvSpPr>
            <a:spLocks noGrp="1"/>
          </p:cNvSpPr>
          <p:nvPr>
            <p:ph type="subTitle" idx="1"/>
          </p:nvPr>
        </p:nvSpPr>
        <p:spPr>
          <a:xfrm>
            <a:off x="3836504" y="4455619"/>
            <a:ext cx="7321946" cy="1643427"/>
          </a:xfrm>
        </p:spPr>
        <p:txBody>
          <a:bodyPr>
            <a:normAutofit/>
          </a:bodyPr>
          <a:lstStyle/>
          <a:p>
            <a:r>
              <a:rPr lang="en-US" sz="1400" b="0" i="0" dirty="0">
                <a:effectLst/>
                <a:latin typeface="Times New Roman" panose="02020603050405020304" pitchFamily="18" charset="0"/>
                <a:cs typeface="Times New Roman" panose="02020603050405020304" pitchFamily="18" charset="0"/>
              </a:rPr>
              <a:t>Group members</a:t>
            </a:r>
            <a:r>
              <a:rPr lang="en-US" sz="1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DIPALI AVHAD</a:t>
            </a:r>
          </a:p>
          <a:p>
            <a:pPr marL="342900" indent="-3429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BHAKTI PALKAR</a:t>
            </a:r>
            <a:endParaRPr lang="en-US" sz="1400"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AASHLESHA SHIROLE</a:t>
            </a:r>
          </a:p>
        </p:txBody>
      </p:sp>
      <p:pic>
        <p:nvPicPr>
          <p:cNvPr id="7" name="Graphic 6" descr="Market">
            <a:extLst>
              <a:ext uri="{FF2B5EF4-FFF2-40B4-BE49-F238E27FC236}">
                <a16:creationId xmlns:a16="http://schemas.microsoft.com/office/drawing/2014/main" id="{EC61CFE4-2F08-42B3-17FF-2CC1F28BD9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6" name="Rectangle 15">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52199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1D4D60-38AC-7102-C6D5-5F518BF64191}"/>
              </a:ext>
            </a:extLst>
          </p:cNvPr>
          <p:cNvPicPr>
            <a:picLocks noGrp="1" noChangeAspect="1"/>
          </p:cNvPicPr>
          <p:nvPr>
            <p:ph idx="1"/>
          </p:nvPr>
        </p:nvPicPr>
        <p:blipFill>
          <a:blip r:embed="rId2"/>
          <a:stretch>
            <a:fillRect/>
          </a:stretch>
        </p:blipFill>
        <p:spPr>
          <a:xfrm>
            <a:off x="641145" y="2136808"/>
            <a:ext cx="10909710" cy="3542097"/>
          </a:xfrm>
        </p:spPr>
      </p:pic>
    </p:spTree>
    <p:extLst>
      <p:ext uri="{BB962C8B-B14F-4D97-AF65-F5344CB8AC3E}">
        <p14:creationId xmlns:p14="http://schemas.microsoft.com/office/powerpoint/2010/main" val="61072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EFCA36-01AA-E487-308A-591E57E8DF97}"/>
              </a:ext>
            </a:extLst>
          </p:cNvPr>
          <p:cNvPicPr>
            <a:picLocks noGrp="1" noChangeAspect="1"/>
          </p:cNvPicPr>
          <p:nvPr>
            <p:ph idx="1"/>
          </p:nvPr>
        </p:nvPicPr>
        <p:blipFill>
          <a:blip r:embed="rId2"/>
          <a:stretch>
            <a:fillRect/>
          </a:stretch>
        </p:blipFill>
        <p:spPr>
          <a:xfrm>
            <a:off x="656859" y="2458275"/>
            <a:ext cx="10878282" cy="1941450"/>
          </a:xfrm>
        </p:spPr>
      </p:pic>
    </p:spTree>
    <p:extLst>
      <p:ext uri="{BB962C8B-B14F-4D97-AF65-F5344CB8AC3E}">
        <p14:creationId xmlns:p14="http://schemas.microsoft.com/office/powerpoint/2010/main" val="202829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5B2D0C-6AAE-E552-9387-2B01F79C93B8}"/>
              </a:ext>
            </a:extLst>
          </p:cNvPr>
          <p:cNvSpPr>
            <a:spLocks noGrp="1"/>
          </p:cNvSpPr>
          <p:nvPr>
            <p:ph type="title"/>
          </p:nvPr>
        </p:nvSpPr>
        <p:spPr>
          <a:xfrm>
            <a:off x="6411685" y="634946"/>
            <a:ext cx="5127171" cy="1450757"/>
          </a:xfrm>
        </p:spPr>
        <p:txBody>
          <a:bodyPr>
            <a:normAutofit/>
          </a:bodyPr>
          <a:lstStyle/>
          <a:p>
            <a:r>
              <a:rPr lang="en-US" b="1" i="0" dirty="0">
                <a:effectLst/>
                <a:latin typeface="Söhne"/>
              </a:rPr>
              <a:t>Correlation Analysis</a:t>
            </a:r>
            <a:endParaRPr lang="en-US" dirty="0"/>
          </a:p>
        </p:txBody>
      </p:sp>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826229-A134-2A99-816E-5F81EA812694}"/>
              </a:ext>
            </a:extLst>
          </p:cNvPr>
          <p:cNvSpPr>
            <a:spLocks noGrp="1"/>
          </p:cNvSpPr>
          <p:nvPr>
            <p:ph idx="1"/>
          </p:nvPr>
        </p:nvSpPr>
        <p:spPr>
          <a:xfrm>
            <a:off x="6411684" y="2198914"/>
            <a:ext cx="5127172" cy="3670180"/>
          </a:xfrm>
        </p:spPr>
        <p:txBody>
          <a:bodyPr>
            <a:normAutofit/>
          </a:bodyPr>
          <a:lstStyle/>
          <a:p>
            <a:r>
              <a:rPr lang="en-US" dirty="0"/>
              <a:t>Correlation Matrix: We've conducted a correlation analysis to understand the relationships between variables in our dataset. To make these relationships visually clear, we've employed Seaborn to create a heatmap. This analysis helps us uncover which variables are strongly related and which ones have little to no influence on each other. By understanding the correlations, we can better grasp the factors influencing credit scores and make data-driven decisions in our analysis.</a:t>
            </a:r>
          </a:p>
          <a:p>
            <a:endParaRPr lang="en-US"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2050" name="Picture 2">
            <a:extLst>
              <a:ext uri="{FF2B5EF4-FFF2-40B4-BE49-F238E27FC236}">
                <a16:creationId xmlns:a16="http://schemas.microsoft.com/office/drawing/2014/main" id="{87EA5A19-42BF-CF80-FBDA-9568494B3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72" y="634946"/>
            <a:ext cx="6027648" cy="557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10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10F37B2-DB9D-9C91-4F30-6C1FED0B38A4}"/>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latin typeface="Roboto" panose="02000000000000000000" pitchFamily="2" charset="0"/>
              </a:rPr>
              <a:t>A</a:t>
            </a:r>
            <a:r>
              <a:rPr lang="en-US" sz="4000" b="0" i="0" dirty="0">
                <a:solidFill>
                  <a:srgbClr val="FFFFFF"/>
                </a:solidFill>
                <a:effectLst/>
                <a:latin typeface="Roboto" panose="02000000000000000000" pitchFamily="2" charset="0"/>
              </a:rPr>
              <a:t>verage monthly salary for each type of credit score</a:t>
            </a:r>
            <a:endParaRPr lang="en-US" sz="4000" dirty="0">
              <a:solidFill>
                <a:srgbClr val="FFFFFF"/>
              </a:solidFill>
            </a:endParaRPr>
          </a:p>
        </p:txBody>
      </p:sp>
      <p:sp>
        <p:nvSpPr>
          <p:cNvPr id="3" name="Content Placeholder 2">
            <a:extLst>
              <a:ext uri="{FF2B5EF4-FFF2-40B4-BE49-F238E27FC236}">
                <a16:creationId xmlns:a16="http://schemas.microsoft.com/office/drawing/2014/main" id="{60535877-2DD0-D3A3-AD40-C220C79BFF67}"/>
              </a:ext>
            </a:extLst>
          </p:cNvPr>
          <p:cNvSpPr>
            <a:spLocks noGrp="1"/>
          </p:cNvSpPr>
          <p:nvPr>
            <p:ph idx="1"/>
          </p:nvPr>
        </p:nvSpPr>
        <p:spPr>
          <a:xfrm>
            <a:off x="1097279" y="2496186"/>
            <a:ext cx="5977938" cy="3652667"/>
          </a:xfrm>
        </p:spPr>
        <p:txBody>
          <a:bodyPr>
            <a:normAutofit/>
          </a:bodyPr>
          <a:lstStyle/>
          <a:p>
            <a:r>
              <a:rPr lang="en-US" sz="1800" dirty="0">
                <a:solidFill>
                  <a:srgbClr val="FFFFFF"/>
                </a:solidFill>
              </a:rPr>
              <a:t>This analysis helps us understand how the monthly in hand salary impacts the credit scores. By comparing credit scores across different monthly income, we gain valuable insights into one of the key factors influencing credit scores.</a:t>
            </a:r>
          </a:p>
          <a:p>
            <a:endParaRPr lang="en-US" sz="1800" dirty="0">
              <a:solidFill>
                <a:srgbClr val="FFFFFF"/>
              </a:solidFill>
            </a:endParaRPr>
          </a:p>
          <a:p>
            <a:endParaRPr lang="en-US" sz="1800" dirty="0">
              <a:solidFill>
                <a:srgbClr val="FFFFFF"/>
              </a:solidFill>
            </a:endParaRPr>
          </a:p>
          <a:p>
            <a:endParaRPr lang="en-US" sz="1800" dirty="0">
              <a:solidFill>
                <a:srgbClr val="FFFFFF"/>
              </a:solidFill>
            </a:endParaRPr>
          </a:p>
          <a:p>
            <a:endParaRPr lang="en-US" sz="1800" dirty="0">
              <a:solidFill>
                <a:srgbClr val="FFFFFF"/>
              </a:solidFill>
            </a:endParaRPr>
          </a:p>
          <a:p>
            <a:endParaRPr lang="en-US" sz="1800" dirty="0">
              <a:solidFill>
                <a:srgbClr val="FFFFFF"/>
              </a:solidFill>
            </a:endParaRPr>
          </a:p>
        </p:txBody>
      </p:sp>
      <p:sp>
        <p:nvSpPr>
          <p:cNvPr id="18" name="Rectangle 17">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0" name="Rectangle 19">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a:extLst>
              <a:ext uri="{FF2B5EF4-FFF2-40B4-BE49-F238E27FC236}">
                <a16:creationId xmlns:a16="http://schemas.microsoft.com/office/drawing/2014/main" id="{9EEF61C0-91FE-CA1E-8037-A3DE1D2E2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659" y="3706856"/>
            <a:ext cx="4253042" cy="29052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92E9D79-E434-9F29-9A9E-FE56C609D18A}"/>
              </a:ext>
            </a:extLst>
          </p:cNvPr>
          <p:cNvPicPr>
            <a:picLocks noChangeAspect="1"/>
          </p:cNvPicPr>
          <p:nvPr/>
        </p:nvPicPr>
        <p:blipFill>
          <a:blip r:embed="rId3"/>
          <a:stretch>
            <a:fillRect/>
          </a:stretch>
        </p:blipFill>
        <p:spPr>
          <a:xfrm>
            <a:off x="7664631" y="1347537"/>
            <a:ext cx="4525828" cy="731519"/>
          </a:xfrm>
          <a:prstGeom prst="rect">
            <a:avLst/>
          </a:prstGeom>
        </p:spPr>
      </p:pic>
    </p:spTree>
    <p:extLst>
      <p:ext uri="{BB962C8B-B14F-4D97-AF65-F5344CB8AC3E}">
        <p14:creationId xmlns:p14="http://schemas.microsoft.com/office/powerpoint/2010/main" val="18654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28EF4FB-B4E9-A80E-0A87-B9F3722A75BC}"/>
              </a:ext>
            </a:extLst>
          </p:cNvPr>
          <p:cNvSpPr>
            <a:spLocks noGrp="1"/>
          </p:cNvSpPr>
          <p:nvPr>
            <p:ph type="title"/>
          </p:nvPr>
        </p:nvSpPr>
        <p:spPr>
          <a:xfrm>
            <a:off x="492370" y="516835"/>
            <a:ext cx="3084844" cy="5772840"/>
          </a:xfrm>
        </p:spPr>
        <p:txBody>
          <a:bodyPr anchor="ctr">
            <a:normAutofit/>
          </a:bodyPr>
          <a:lstStyle/>
          <a:p>
            <a:r>
              <a:rPr lang="en-US" sz="3600" dirty="0">
                <a:solidFill>
                  <a:srgbClr val="FFFFFF"/>
                </a:solidFill>
              </a:rPr>
              <a:t>Interest Rate vs Month analysis</a:t>
            </a:r>
          </a:p>
        </p:txBody>
      </p:sp>
      <p:sp>
        <p:nvSpPr>
          <p:cNvPr id="16" name="Rectangle 15">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3F1F9314-2C59-00E8-B4D4-79237861A75C}"/>
              </a:ext>
            </a:extLst>
          </p:cNvPr>
          <p:cNvSpPr>
            <a:spLocks noGrp="1"/>
          </p:cNvSpPr>
          <p:nvPr>
            <p:ph idx="1"/>
          </p:nvPr>
        </p:nvSpPr>
        <p:spPr>
          <a:xfrm>
            <a:off x="4587613" y="684185"/>
            <a:ext cx="7438735" cy="1830416"/>
          </a:xfrm>
        </p:spPr>
        <p:txBody>
          <a:bodyPr/>
          <a:lstStyle/>
          <a:p>
            <a:pPr marL="61265" indent="-61265" defTabSz="612648">
              <a:spcBef>
                <a:spcPts val="804"/>
              </a:spcBef>
              <a:spcAft>
                <a:spcPts val="134"/>
              </a:spcAft>
            </a:pPr>
            <a:r>
              <a:rPr lang="en-US" sz="1600" kern="1200" dirty="0">
                <a:solidFill>
                  <a:schemeClr val="tx1"/>
                </a:solidFill>
                <a:latin typeface="+mn-lt"/>
                <a:ea typeface="+mn-ea"/>
                <a:cs typeface="+mn-cs"/>
              </a:rPr>
              <a:t>This interactive plot provides an engaging way to investigate how interest rates varies across months. </a:t>
            </a:r>
            <a:endParaRPr lang="en-US" dirty="0"/>
          </a:p>
        </p:txBody>
      </p:sp>
      <p:pic>
        <p:nvPicPr>
          <p:cNvPr id="4098" name="Picture 2">
            <a:extLst>
              <a:ext uri="{FF2B5EF4-FFF2-40B4-BE49-F238E27FC236}">
                <a16:creationId xmlns:a16="http://schemas.microsoft.com/office/drawing/2014/main" id="{232810E1-094C-5C54-C954-A205E8F50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338" y="2500312"/>
            <a:ext cx="6067425" cy="4352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0C418FA-3610-1ED9-9D61-F4ED52C41196}"/>
              </a:ext>
            </a:extLst>
          </p:cNvPr>
          <p:cNvPicPr>
            <a:picLocks noChangeAspect="1"/>
          </p:cNvPicPr>
          <p:nvPr/>
        </p:nvPicPr>
        <p:blipFill>
          <a:blip r:embed="rId3"/>
          <a:stretch>
            <a:fillRect/>
          </a:stretch>
        </p:blipFill>
        <p:spPr>
          <a:xfrm>
            <a:off x="5524217" y="1599393"/>
            <a:ext cx="5520649" cy="431426"/>
          </a:xfrm>
          <a:prstGeom prst="rect">
            <a:avLst/>
          </a:prstGeom>
        </p:spPr>
      </p:pic>
    </p:spTree>
    <p:extLst>
      <p:ext uri="{BB962C8B-B14F-4D97-AF65-F5344CB8AC3E}">
        <p14:creationId xmlns:p14="http://schemas.microsoft.com/office/powerpoint/2010/main" val="3515596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4637790-1FFC-4BF2-2689-788E8723BA72}"/>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rPr>
              <a:t>Percentage Distribution of Credit Score</a:t>
            </a:r>
          </a:p>
        </p:txBody>
      </p:sp>
      <p:sp>
        <p:nvSpPr>
          <p:cNvPr id="3" name="Content Placeholder 2">
            <a:extLst>
              <a:ext uri="{FF2B5EF4-FFF2-40B4-BE49-F238E27FC236}">
                <a16:creationId xmlns:a16="http://schemas.microsoft.com/office/drawing/2014/main" id="{77BED085-1404-B4A3-9396-525CEDE36F5A}"/>
              </a:ext>
            </a:extLst>
          </p:cNvPr>
          <p:cNvSpPr>
            <a:spLocks noGrp="1"/>
          </p:cNvSpPr>
          <p:nvPr>
            <p:ph idx="1"/>
          </p:nvPr>
        </p:nvSpPr>
        <p:spPr>
          <a:xfrm>
            <a:off x="1097279" y="2660262"/>
            <a:ext cx="5977938" cy="3652667"/>
          </a:xfrm>
        </p:spPr>
        <p:txBody>
          <a:bodyPr>
            <a:normAutofit/>
          </a:bodyPr>
          <a:lstStyle/>
          <a:p>
            <a:r>
              <a:rPr lang="en-US" sz="1800" dirty="0">
                <a:solidFill>
                  <a:srgbClr val="FFFFFF"/>
                </a:solidFill>
              </a:rPr>
              <a:t>We've created a pie chart </a:t>
            </a:r>
            <a:r>
              <a:rPr lang="en-US" sz="1800" dirty="0">
                <a:solidFill>
                  <a:schemeClr val="bg1"/>
                </a:solidFill>
              </a:rPr>
              <a:t>representing </a:t>
            </a:r>
            <a:r>
              <a:rPr lang="en-IN" sz="1600" b="0" i="0" dirty="0">
                <a:solidFill>
                  <a:schemeClr val="bg1"/>
                </a:solidFill>
                <a:effectLst/>
                <a:latin typeface="Söhne"/>
              </a:rPr>
              <a:t>distribution of values in the "Credit_Score" column with each slice representing the percentage of each unique value in the column.</a:t>
            </a:r>
            <a:endParaRPr lang="en-US" sz="1800" dirty="0">
              <a:solidFill>
                <a:schemeClr val="bg1"/>
              </a:solidFill>
            </a:endParaRPr>
          </a:p>
        </p:txBody>
      </p:sp>
      <p:sp>
        <p:nvSpPr>
          <p:cNvPr id="23" name="Rectangle 22">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5" name="Rectangle 24">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7B5BA37C-AECD-9886-D7CB-4632A25D58A3}"/>
              </a:ext>
            </a:extLst>
          </p:cNvPr>
          <p:cNvPicPr>
            <a:picLocks noChangeAspect="1"/>
          </p:cNvPicPr>
          <p:nvPr/>
        </p:nvPicPr>
        <p:blipFill>
          <a:blip r:embed="rId2"/>
          <a:stretch>
            <a:fillRect/>
          </a:stretch>
        </p:blipFill>
        <p:spPr>
          <a:xfrm>
            <a:off x="7772400" y="1060901"/>
            <a:ext cx="4239928" cy="1057226"/>
          </a:xfrm>
          <a:prstGeom prst="rect">
            <a:avLst/>
          </a:prstGeom>
        </p:spPr>
      </p:pic>
      <p:pic>
        <p:nvPicPr>
          <p:cNvPr id="5122" name="Picture 2">
            <a:extLst>
              <a:ext uri="{FF2B5EF4-FFF2-40B4-BE49-F238E27FC236}">
                <a16:creationId xmlns:a16="http://schemas.microsoft.com/office/drawing/2014/main" id="{5299BB30-DCE9-5A8D-A9A3-74923DA8E0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4619" y="3643640"/>
            <a:ext cx="3038124" cy="3129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ED40895-7003-3D4E-7242-969D1BD294E5}"/>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rPr>
              <a:t>Logistic Regression</a:t>
            </a:r>
          </a:p>
        </p:txBody>
      </p:sp>
      <p:pic>
        <p:nvPicPr>
          <p:cNvPr id="5" name="Content Placeholder 4">
            <a:extLst>
              <a:ext uri="{FF2B5EF4-FFF2-40B4-BE49-F238E27FC236}">
                <a16:creationId xmlns:a16="http://schemas.microsoft.com/office/drawing/2014/main" id="{A72B94D1-2E6D-84BA-2DBE-9C250F597E74}"/>
              </a:ext>
            </a:extLst>
          </p:cNvPr>
          <p:cNvPicPr>
            <a:picLocks noGrp="1" noChangeAspect="1"/>
          </p:cNvPicPr>
          <p:nvPr>
            <p:ph idx="1"/>
          </p:nvPr>
        </p:nvPicPr>
        <p:blipFill>
          <a:blip r:embed="rId2"/>
          <a:stretch>
            <a:fillRect/>
          </a:stretch>
        </p:blipFill>
        <p:spPr>
          <a:xfrm>
            <a:off x="346871" y="2471521"/>
            <a:ext cx="6728618" cy="3582770"/>
          </a:xfrm>
        </p:spPr>
      </p:pic>
      <p:sp>
        <p:nvSpPr>
          <p:cNvPr id="27" name="Rectangle 26">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9" name="Rectangle 28">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a:extLst>
              <a:ext uri="{FF2B5EF4-FFF2-40B4-BE49-F238E27FC236}">
                <a16:creationId xmlns:a16="http://schemas.microsoft.com/office/drawing/2014/main" id="{FA6FD389-8B55-C298-9072-720D55337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4307" y="3674817"/>
            <a:ext cx="3514135" cy="3072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C08602-7276-4E19-AB39-AB200994BDFE}"/>
              </a:ext>
            </a:extLst>
          </p:cNvPr>
          <p:cNvSpPr txBox="1"/>
          <p:nvPr/>
        </p:nvSpPr>
        <p:spPr>
          <a:xfrm>
            <a:off x="7979343" y="1097280"/>
            <a:ext cx="3378468" cy="830997"/>
          </a:xfrm>
          <a:prstGeom prst="rect">
            <a:avLst/>
          </a:prstGeom>
          <a:noFill/>
        </p:spPr>
        <p:txBody>
          <a:bodyPr wrap="square" rtlCol="0">
            <a:spAutoFit/>
          </a:bodyPr>
          <a:lstStyle/>
          <a:p>
            <a:r>
              <a:rPr lang="en-IN" sz="1600" dirty="0"/>
              <a:t>This model is utilized in the process of classification as well as predictive analytics.</a:t>
            </a:r>
          </a:p>
        </p:txBody>
      </p:sp>
    </p:spTree>
    <p:extLst>
      <p:ext uri="{BB962C8B-B14F-4D97-AF65-F5344CB8AC3E}">
        <p14:creationId xmlns:p14="http://schemas.microsoft.com/office/powerpoint/2010/main" val="335315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088B60A-3BE6-C6B2-3AF8-92956ADC0DF3}"/>
              </a:ext>
            </a:extLst>
          </p:cNvPr>
          <p:cNvSpPr>
            <a:spLocks noGrp="1"/>
          </p:cNvSpPr>
          <p:nvPr>
            <p:ph type="title"/>
          </p:nvPr>
        </p:nvSpPr>
        <p:spPr>
          <a:xfrm>
            <a:off x="501555" y="420341"/>
            <a:ext cx="5977937" cy="1666501"/>
          </a:xfrm>
        </p:spPr>
        <p:txBody>
          <a:bodyPr>
            <a:normAutofit/>
          </a:bodyPr>
          <a:lstStyle/>
          <a:p>
            <a:r>
              <a:rPr lang="en-US" sz="4000" dirty="0">
                <a:solidFill>
                  <a:srgbClr val="FFFFFF"/>
                </a:solidFill>
              </a:rPr>
              <a:t>KNN</a:t>
            </a:r>
          </a:p>
        </p:txBody>
      </p:sp>
      <p:pic>
        <p:nvPicPr>
          <p:cNvPr id="6" name="Content Placeholder 5">
            <a:extLst>
              <a:ext uri="{FF2B5EF4-FFF2-40B4-BE49-F238E27FC236}">
                <a16:creationId xmlns:a16="http://schemas.microsoft.com/office/drawing/2014/main" id="{BBD21A2F-E538-DD61-57E8-0BFDF231968A}"/>
              </a:ext>
            </a:extLst>
          </p:cNvPr>
          <p:cNvPicPr>
            <a:picLocks noGrp="1" noChangeAspect="1"/>
          </p:cNvPicPr>
          <p:nvPr>
            <p:ph idx="1"/>
          </p:nvPr>
        </p:nvPicPr>
        <p:blipFill>
          <a:blip r:embed="rId2"/>
          <a:stretch>
            <a:fillRect/>
          </a:stretch>
        </p:blipFill>
        <p:spPr>
          <a:xfrm>
            <a:off x="501555" y="2507183"/>
            <a:ext cx="6573933" cy="3421979"/>
          </a:xfrm>
        </p:spPr>
      </p:pic>
      <p:sp>
        <p:nvSpPr>
          <p:cNvPr id="16" name="Rectangle 15">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a:extLst>
              <a:ext uri="{FF2B5EF4-FFF2-40B4-BE49-F238E27FC236}">
                <a16:creationId xmlns:a16="http://schemas.microsoft.com/office/drawing/2014/main" id="{CBD9102C-6FD9-6019-259D-85CBA2F09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434" y="3594284"/>
            <a:ext cx="3481631" cy="30443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27137F-2AA5-E330-6AAF-A93E78AD0056}"/>
              </a:ext>
            </a:extLst>
          </p:cNvPr>
          <p:cNvSpPr txBox="1"/>
          <p:nvPr/>
        </p:nvSpPr>
        <p:spPr>
          <a:xfrm>
            <a:off x="7844589" y="673768"/>
            <a:ext cx="3845856" cy="1569660"/>
          </a:xfrm>
          <a:prstGeom prst="rect">
            <a:avLst/>
          </a:prstGeom>
          <a:noFill/>
        </p:spPr>
        <p:txBody>
          <a:bodyPr wrap="square" rtlCol="0">
            <a:spAutoFit/>
          </a:bodyPr>
          <a:lstStyle/>
          <a:p>
            <a:r>
              <a:rPr lang="en-IN" sz="1600" dirty="0"/>
              <a:t>Both classification and regression issues can be resolved using the KNN technique. Here, the approach can be applied even when the variables are categorical, although it also is advisable to normalize any numerical variables to get rid of scale inconsistencies.</a:t>
            </a:r>
          </a:p>
        </p:txBody>
      </p:sp>
    </p:spTree>
    <p:extLst>
      <p:ext uri="{BB962C8B-B14F-4D97-AF65-F5344CB8AC3E}">
        <p14:creationId xmlns:p14="http://schemas.microsoft.com/office/powerpoint/2010/main" val="1990979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3C9D1884-D2FC-5BC4-0B0B-C0E418A291CD}"/>
              </a:ext>
            </a:extLst>
          </p:cNvPr>
          <p:cNvSpPr>
            <a:spLocks noGrp="1"/>
          </p:cNvSpPr>
          <p:nvPr>
            <p:ph type="title"/>
          </p:nvPr>
        </p:nvSpPr>
        <p:spPr>
          <a:xfrm>
            <a:off x="1097256" y="395633"/>
            <a:ext cx="5977937" cy="1666501"/>
          </a:xfrm>
        </p:spPr>
        <p:txBody>
          <a:bodyPr>
            <a:normAutofit/>
          </a:bodyPr>
          <a:lstStyle/>
          <a:p>
            <a:r>
              <a:rPr lang="en-US" sz="4000" dirty="0">
                <a:solidFill>
                  <a:srgbClr val="FFFFFF"/>
                </a:solidFill>
              </a:rPr>
              <a:t>Decision Tree</a:t>
            </a:r>
          </a:p>
        </p:txBody>
      </p:sp>
      <p:pic>
        <p:nvPicPr>
          <p:cNvPr id="6" name="Content Placeholder 5">
            <a:extLst>
              <a:ext uri="{FF2B5EF4-FFF2-40B4-BE49-F238E27FC236}">
                <a16:creationId xmlns:a16="http://schemas.microsoft.com/office/drawing/2014/main" id="{BF27342A-F24B-E7F9-28DC-BF64D1D22BED}"/>
              </a:ext>
            </a:extLst>
          </p:cNvPr>
          <p:cNvPicPr>
            <a:picLocks noGrp="1" noChangeAspect="1"/>
          </p:cNvPicPr>
          <p:nvPr>
            <p:ph idx="1"/>
          </p:nvPr>
        </p:nvPicPr>
        <p:blipFill>
          <a:blip r:embed="rId2"/>
          <a:stretch>
            <a:fillRect/>
          </a:stretch>
        </p:blipFill>
        <p:spPr>
          <a:xfrm>
            <a:off x="1096963" y="2497296"/>
            <a:ext cx="5978525" cy="3131820"/>
          </a:xfrm>
        </p:spPr>
      </p:pic>
      <p:sp>
        <p:nvSpPr>
          <p:cNvPr id="16" name="Rectangle 15">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a:extLst>
              <a:ext uri="{FF2B5EF4-FFF2-40B4-BE49-F238E27FC236}">
                <a16:creationId xmlns:a16="http://schemas.microsoft.com/office/drawing/2014/main" id="{6152846D-08A6-E909-8B8F-95EBC6414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436" y="3713907"/>
            <a:ext cx="3371623" cy="29481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98AA00-4B32-1259-1B8F-0EF8A19945A2}"/>
              </a:ext>
            </a:extLst>
          </p:cNvPr>
          <p:cNvSpPr txBox="1"/>
          <p:nvPr/>
        </p:nvSpPr>
        <p:spPr>
          <a:xfrm>
            <a:off x="7960093" y="779646"/>
            <a:ext cx="3782728" cy="1569660"/>
          </a:xfrm>
          <a:prstGeom prst="rect">
            <a:avLst/>
          </a:prstGeom>
          <a:noFill/>
        </p:spPr>
        <p:txBody>
          <a:bodyPr wrap="square" rtlCol="0">
            <a:spAutoFit/>
          </a:bodyPr>
          <a:lstStyle/>
          <a:p>
            <a:r>
              <a:rPr lang="en-IN" sz="1600" dirty="0"/>
              <a:t>This model is the most successful supervised learning strategies. A decision tree is a prediction model that links an observation of an item with branch representation to an assessment of a target value with leaf representation.</a:t>
            </a:r>
          </a:p>
        </p:txBody>
      </p:sp>
    </p:spTree>
    <p:extLst>
      <p:ext uri="{BB962C8B-B14F-4D97-AF65-F5344CB8AC3E}">
        <p14:creationId xmlns:p14="http://schemas.microsoft.com/office/powerpoint/2010/main" val="2059707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4CAEA6A-07AA-82F2-2B5D-FD273F31D02E}"/>
              </a:ext>
            </a:extLst>
          </p:cNvPr>
          <p:cNvSpPr>
            <a:spLocks noGrp="1"/>
          </p:cNvSpPr>
          <p:nvPr>
            <p:ph type="title"/>
          </p:nvPr>
        </p:nvSpPr>
        <p:spPr>
          <a:xfrm>
            <a:off x="934275" y="305150"/>
            <a:ext cx="5977937" cy="1666501"/>
          </a:xfrm>
        </p:spPr>
        <p:txBody>
          <a:bodyPr>
            <a:normAutofit/>
          </a:bodyPr>
          <a:lstStyle/>
          <a:p>
            <a:r>
              <a:rPr lang="en-US" sz="4000" dirty="0">
                <a:solidFill>
                  <a:srgbClr val="FFFFFF"/>
                </a:solidFill>
              </a:rPr>
              <a:t>Voting</a:t>
            </a:r>
          </a:p>
        </p:txBody>
      </p:sp>
      <p:pic>
        <p:nvPicPr>
          <p:cNvPr id="6" name="Content Placeholder 5">
            <a:extLst>
              <a:ext uri="{FF2B5EF4-FFF2-40B4-BE49-F238E27FC236}">
                <a16:creationId xmlns:a16="http://schemas.microsoft.com/office/drawing/2014/main" id="{CA804FC7-310D-DF08-7883-0A32FF401CEA}"/>
              </a:ext>
            </a:extLst>
          </p:cNvPr>
          <p:cNvPicPr>
            <a:picLocks noGrp="1" noChangeAspect="1"/>
          </p:cNvPicPr>
          <p:nvPr>
            <p:ph idx="1"/>
          </p:nvPr>
        </p:nvPicPr>
        <p:blipFill>
          <a:blip r:embed="rId2"/>
          <a:stretch>
            <a:fillRect/>
          </a:stretch>
        </p:blipFill>
        <p:spPr>
          <a:xfrm>
            <a:off x="570172" y="2276801"/>
            <a:ext cx="5978525" cy="2240390"/>
          </a:xfrm>
        </p:spPr>
      </p:pic>
      <p:sp>
        <p:nvSpPr>
          <p:cNvPr id="16" name="Rectangle 15">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67B6A49B-7088-D2BC-0A7D-36E2C65E266E}"/>
              </a:ext>
            </a:extLst>
          </p:cNvPr>
          <p:cNvPicPr>
            <a:picLocks noChangeAspect="1"/>
          </p:cNvPicPr>
          <p:nvPr/>
        </p:nvPicPr>
        <p:blipFill>
          <a:blip r:embed="rId3"/>
          <a:stretch>
            <a:fillRect/>
          </a:stretch>
        </p:blipFill>
        <p:spPr>
          <a:xfrm>
            <a:off x="570171" y="4707753"/>
            <a:ext cx="5978525" cy="1942194"/>
          </a:xfrm>
          <a:prstGeom prst="rect">
            <a:avLst/>
          </a:prstGeom>
        </p:spPr>
      </p:pic>
      <p:pic>
        <p:nvPicPr>
          <p:cNvPr id="9220" name="Picture 4">
            <a:extLst>
              <a:ext uri="{FF2B5EF4-FFF2-40B4-BE49-F238E27FC236}">
                <a16:creationId xmlns:a16="http://schemas.microsoft.com/office/drawing/2014/main" id="{47592D7F-BD14-961D-2B68-00D03A453C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0571" y="3669057"/>
            <a:ext cx="3409025" cy="29808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6A06D3-95C1-010D-8B19-0C1798EB79A9}"/>
              </a:ext>
            </a:extLst>
          </p:cNvPr>
          <p:cNvSpPr txBox="1"/>
          <p:nvPr/>
        </p:nvSpPr>
        <p:spPr>
          <a:xfrm>
            <a:off x="7933930" y="885524"/>
            <a:ext cx="3582305" cy="1200329"/>
          </a:xfrm>
          <a:prstGeom prst="rect">
            <a:avLst/>
          </a:prstGeom>
          <a:noFill/>
        </p:spPr>
        <p:txBody>
          <a:bodyPr wrap="square" rtlCol="0">
            <a:spAutoFit/>
          </a:bodyPr>
          <a:lstStyle/>
          <a:p>
            <a:r>
              <a:rPr lang="en-IN" dirty="0"/>
              <a:t>A voting method is an ensemble learning method that combines several base models to produce final optimum solution.</a:t>
            </a:r>
          </a:p>
        </p:txBody>
      </p:sp>
    </p:spTree>
    <p:extLst>
      <p:ext uri="{BB962C8B-B14F-4D97-AF65-F5344CB8AC3E}">
        <p14:creationId xmlns:p14="http://schemas.microsoft.com/office/powerpoint/2010/main" val="341729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4239-43B5-1B1D-CB51-DF66181AA44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E1148A-A2D4-D2FC-9A6A-4E3BF900AB6E}"/>
              </a:ext>
            </a:extLst>
          </p:cNvPr>
          <p:cNvSpPr>
            <a:spLocks noGrp="1"/>
          </p:cNvSpPr>
          <p:nvPr>
            <p:ph idx="1"/>
          </p:nvPr>
        </p:nvSpPr>
        <p:spPr/>
        <p:txBody>
          <a:bodyPr/>
          <a:lstStyle/>
          <a:p>
            <a:pPr>
              <a:buFont typeface="Wingdings" panose="05000000000000000000" pitchFamily="2" charset="2"/>
              <a:buChar char="ü"/>
            </a:pPr>
            <a:r>
              <a:rPr lang="en-IN" b="0" i="0" dirty="0">
                <a:solidFill>
                  <a:srgbClr val="374151"/>
                </a:solidFill>
                <a:effectLst/>
              </a:rPr>
              <a:t>In the ever-evolving landscape of lending, accurate credit scoring is paramount for informed decision-making.</a:t>
            </a:r>
          </a:p>
          <a:p>
            <a:pPr>
              <a:buFont typeface="Wingdings" panose="05000000000000000000" pitchFamily="2" charset="2"/>
              <a:buChar char="ü"/>
            </a:pPr>
            <a:r>
              <a:rPr lang="en-IN" b="0" i="0" dirty="0">
                <a:solidFill>
                  <a:srgbClr val="374151"/>
                </a:solidFill>
                <a:effectLst/>
              </a:rPr>
              <a:t>The primary goal is to enhance decision-making accuracy, reduce risks, and optimize lending portfolios.</a:t>
            </a:r>
          </a:p>
          <a:p>
            <a:pPr>
              <a:buFont typeface="Wingdings" panose="05000000000000000000" pitchFamily="2" charset="2"/>
              <a:buChar char="ü"/>
            </a:pPr>
            <a:r>
              <a:rPr lang="en-IN" b="0" i="0" dirty="0">
                <a:solidFill>
                  <a:srgbClr val="374151"/>
                </a:solidFill>
                <a:effectLst/>
              </a:rPr>
              <a:t>Our project is dedicated to advancing the credit scoring process through the application of cutting-edge algorithms and comprehensive data analysis.</a:t>
            </a:r>
          </a:p>
          <a:p>
            <a:pPr>
              <a:buFont typeface="Wingdings" panose="05000000000000000000" pitchFamily="2" charset="2"/>
              <a:buChar char="ü"/>
            </a:pPr>
            <a:r>
              <a:rPr lang="en-IN" b="0" i="0" dirty="0">
                <a:solidFill>
                  <a:srgbClr val="374151"/>
                </a:solidFill>
                <a:effectLst/>
              </a:rPr>
              <a:t>Leveraging diverse data sources, including financial history and socio-economic factors, our objective is to create a predictive model that assesses an applicant's creditworthiness. This not only streamlines the lending process but also enhances risk management, providing lending institutes with a robust tool for optimized portfolio performance in a dynamic financial environment.</a:t>
            </a:r>
            <a:endParaRPr lang="en-US" dirty="0"/>
          </a:p>
        </p:txBody>
      </p:sp>
    </p:spTree>
    <p:extLst>
      <p:ext uri="{BB962C8B-B14F-4D97-AF65-F5344CB8AC3E}">
        <p14:creationId xmlns:p14="http://schemas.microsoft.com/office/powerpoint/2010/main" val="1082332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EDEAE60-6980-397C-5EFE-FF18193E71D9}"/>
              </a:ext>
            </a:extLst>
          </p:cNvPr>
          <p:cNvSpPr>
            <a:spLocks noGrp="1"/>
          </p:cNvSpPr>
          <p:nvPr>
            <p:ph type="title"/>
          </p:nvPr>
        </p:nvSpPr>
        <p:spPr>
          <a:xfrm>
            <a:off x="334871" y="612528"/>
            <a:ext cx="5977937" cy="1666501"/>
          </a:xfrm>
        </p:spPr>
        <p:txBody>
          <a:bodyPr>
            <a:normAutofit/>
          </a:bodyPr>
          <a:lstStyle/>
          <a:p>
            <a:r>
              <a:rPr lang="en-US" sz="4000" dirty="0">
                <a:solidFill>
                  <a:srgbClr val="FFFFFF"/>
                </a:solidFill>
              </a:rPr>
              <a:t>Random Forest</a:t>
            </a:r>
          </a:p>
        </p:txBody>
      </p:sp>
      <p:pic>
        <p:nvPicPr>
          <p:cNvPr id="6" name="Content Placeholder 5">
            <a:extLst>
              <a:ext uri="{FF2B5EF4-FFF2-40B4-BE49-F238E27FC236}">
                <a16:creationId xmlns:a16="http://schemas.microsoft.com/office/drawing/2014/main" id="{F84BC56A-394D-B916-52C3-80148E5CE79D}"/>
              </a:ext>
            </a:extLst>
          </p:cNvPr>
          <p:cNvPicPr>
            <a:picLocks noGrp="1" noChangeAspect="1"/>
          </p:cNvPicPr>
          <p:nvPr>
            <p:ph idx="1"/>
          </p:nvPr>
        </p:nvPicPr>
        <p:blipFill>
          <a:blip r:embed="rId2"/>
          <a:stretch>
            <a:fillRect/>
          </a:stretch>
        </p:blipFill>
        <p:spPr>
          <a:xfrm>
            <a:off x="334871" y="2453604"/>
            <a:ext cx="6740617" cy="3629562"/>
          </a:xfrm>
        </p:spPr>
      </p:pic>
      <p:sp>
        <p:nvSpPr>
          <p:cNvPr id="16" name="Rectangle 15">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2" name="Picture 2">
            <a:extLst>
              <a:ext uri="{FF2B5EF4-FFF2-40B4-BE49-F238E27FC236}">
                <a16:creationId xmlns:a16="http://schemas.microsoft.com/office/drawing/2014/main" id="{E94E179C-B9B1-37AD-F54B-FDB6136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2278" y="3792173"/>
            <a:ext cx="3082274" cy="2695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495F04C-790D-C914-E46E-D63EA77A6CE6}"/>
              </a:ext>
            </a:extLst>
          </p:cNvPr>
          <p:cNvSpPr txBox="1"/>
          <p:nvPr/>
        </p:nvSpPr>
        <p:spPr>
          <a:xfrm>
            <a:off x="8080562" y="955590"/>
            <a:ext cx="3513221" cy="1323439"/>
          </a:xfrm>
          <a:prstGeom prst="rect">
            <a:avLst/>
          </a:prstGeom>
          <a:noFill/>
        </p:spPr>
        <p:txBody>
          <a:bodyPr wrap="square" rtlCol="0">
            <a:spAutoFit/>
          </a:bodyPr>
          <a:lstStyle/>
          <a:p>
            <a:r>
              <a:rPr lang="en-IN" sz="1600" dirty="0"/>
              <a:t>The Random Forest Classification algorithm gathers decision trees using random selections of data and selects the classification based on the classification with the most votes.</a:t>
            </a:r>
          </a:p>
        </p:txBody>
      </p:sp>
    </p:spTree>
    <p:extLst>
      <p:ext uri="{BB962C8B-B14F-4D97-AF65-F5344CB8AC3E}">
        <p14:creationId xmlns:p14="http://schemas.microsoft.com/office/powerpoint/2010/main" val="927268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4E06AF6-CA20-EFF5-889E-4B62F3854F24}"/>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rPr>
              <a:t>Comparision</a:t>
            </a:r>
          </a:p>
        </p:txBody>
      </p:sp>
      <p:pic>
        <p:nvPicPr>
          <p:cNvPr id="6" name="Content Placeholder 5">
            <a:extLst>
              <a:ext uri="{FF2B5EF4-FFF2-40B4-BE49-F238E27FC236}">
                <a16:creationId xmlns:a16="http://schemas.microsoft.com/office/drawing/2014/main" id="{D749BBBE-C2BA-2034-7C1E-BBFA7CD02807}"/>
              </a:ext>
            </a:extLst>
          </p:cNvPr>
          <p:cNvPicPr>
            <a:picLocks noGrp="1" noChangeAspect="1"/>
          </p:cNvPicPr>
          <p:nvPr>
            <p:ph idx="1"/>
          </p:nvPr>
        </p:nvPicPr>
        <p:blipFill>
          <a:blip r:embed="rId2"/>
          <a:stretch>
            <a:fillRect/>
          </a:stretch>
        </p:blipFill>
        <p:spPr>
          <a:xfrm>
            <a:off x="85243" y="3461003"/>
            <a:ext cx="6990245" cy="1313127"/>
          </a:xfrm>
        </p:spPr>
      </p:pic>
      <p:sp>
        <p:nvSpPr>
          <p:cNvPr id="16" name="Rectangle 15">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8" name="Rectangle 17">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0A8D7AD-13A0-7832-26AF-446A3F5A5711}"/>
              </a:ext>
            </a:extLst>
          </p:cNvPr>
          <p:cNvPicPr>
            <a:picLocks noChangeAspect="1"/>
          </p:cNvPicPr>
          <p:nvPr/>
        </p:nvPicPr>
        <p:blipFill>
          <a:blip r:embed="rId3"/>
          <a:stretch>
            <a:fillRect/>
          </a:stretch>
        </p:blipFill>
        <p:spPr>
          <a:xfrm>
            <a:off x="8172436" y="3902137"/>
            <a:ext cx="2768742" cy="2514729"/>
          </a:xfrm>
          <a:prstGeom prst="rect">
            <a:avLst/>
          </a:prstGeom>
        </p:spPr>
      </p:pic>
      <p:sp>
        <p:nvSpPr>
          <p:cNvPr id="3" name="TextBox 2">
            <a:extLst>
              <a:ext uri="{FF2B5EF4-FFF2-40B4-BE49-F238E27FC236}">
                <a16:creationId xmlns:a16="http://schemas.microsoft.com/office/drawing/2014/main" id="{98D9C3A0-6524-4A9B-FEE2-830F4F9FE5D7}"/>
              </a:ext>
            </a:extLst>
          </p:cNvPr>
          <p:cNvSpPr txBox="1"/>
          <p:nvPr/>
        </p:nvSpPr>
        <p:spPr>
          <a:xfrm>
            <a:off x="8172436" y="441134"/>
            <a:ext cx="3427685" cy="3139321"/>
          </a:xfrm>
          <a:prstGeom prst="rect">
            <a:avLst/>
          </a:prstGeom>
          <a:noFill/>
        </p:spPr>
        <p:txBody>
          <a:bodyPr wrap="square" rtlCol="0">
            <a:spAutoFit/>
          </a:bodyPr>
          <a:lstStyle/>
          <a:p>
            <a:r>
              <a:rPr lang="en-IN" dirty="0"/>
              <a:t>Random Forest and KNN have the highest training scores (0.793952 and 0.803170 respectively), indicating good performance in learning from the training data.</a:t>
            </a:r>
          </a:p>
          <a:p>
            <a:r>
              <a:rPr lang="en-IN" b="0" i="0" dirty="0">
                <a:solidFill>
                  <a:srgbClr val="374151"/>
                </a:solidFill>
                <a:effectLst/>
                <a:latin typeface="Söhne"/>
              </a:rPr>
              <a:t>Among the models listed, Random Forest and KNN performs relatively better than the others in terms of both training and test scores.</a:t>
            </a:r>
            <a:endParaRPr lang="en-IN" dirty="0"/>
          </a:p>
          <a:p>
            <a:endParaRPr lang="en-IN" dirty="0"/>
          </a:p>
        </p:txBody>
      </p:sp>
    </p:spTree>
    <p:extLst>
      <p:ext uri="{BB962C8B-B14F-4D97-AF65-F5344CB8AC3E}">
        <p14:creationId xmlns:p14="http://schemas.microsoft.com/office/powerpoint/2010/main" val="193099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35F0-36D6-A198-799E-196DDC6FE0D6}"/>
              </a:ext>
            </a:extLst>
          </p:cNvPr>
          <p:cNvSpPr>
            <a:spLocks noGrp="1"/>
          </p:cNvSpPr>
          <p:nvPr>
            <p:ph type="title"/>
          </p:nvPr>
        </p:nvSpPr>
        <p:spPr/>
        <p:txBody>
          <a:bodyPr/>
          <a:lstStyle/>
          <a:p>
            <a:r>
              <a:rPr lang="en" sz="4800" dirty="0"/>
              <a:t>Important features determined by Random Forest</a:t>
            </a:r>
            <a:endParaRPr lang="en-IN" dirty="0"/>
          </a:p>
        </p:txBody>
      </p:sp>
      <p:pic>
        <p:nvPicPr>
          <p:cNvPr id="11266" name="Picture 2">
            <a:extLst>
              <a:ext uri="{FF2B5EF4-FFF2-40B4-BE49-F238E27FC236}">
                <a16:creationId xmlns:a16="http://schemas.microsoft.com/office/drawing/2014/main" id="{F0953CE4-A5C0-9C82-49E8-774704603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651" y="2097479"/>
            <a:ext cx="8195109" cy="393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954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9D56-F303-F304-984B-F269DC0560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2917033-AAAF-0290-76EE-886D1ECF5522}"/>
              </a:ext>
            </a:extLst>
          </p:cNvPr>
          <p:cNvSpPr>
            <a:spLocks noGrp="1"/>
          </p:cNvSpPr>
          <p:nvPr>
            <p:ph idx="1"/>
          </p:nvPr>
        </p:nvSpPr>
        <p:spPr>
          <a:xfrm>
            <a:off x="1097280" y="1845733"/>
            <a:ext cx="10258292" cy="4342415"/>
          </a:xfrm>
        </p:spPr>
        <p:txBody>
          <a:bodyPr>
            <a:normAutofit/>
          </a:bodyPr>
          <a:lstStyle/>
          <a:p>
            <a:pPr marL="0" lvl="0" indent="0" algn="l" rtl="0">
              <a:spcBef>
                <a:spcPts val="800"/>
              </a:spcBef>
              <a:spcAft>
                <a:spcPts val="0"/>
              </a:spcAft>
              <a:buNone/>
            </a:pPr>
            <a:r>
              <a:rPr lang="en-IN" sz="2400" dirty="0">
                <a:latin typeface="Arial"/>
                <a:ea typeface="Arial"/>
                <a:cs typeface="Arial"/>
                <a:sym typeface="Arial"/>
              </a:rPr>
              <a:t>Key Findings </a:t>
            </a:r>
          </a:p>
          <a:p>
            <a:pPr lvl="0" algn="l" rtl="0">
              <a:spcBef>
                <a:spcPts val="800"/>
              </a:spcBef>
              <a:spcAft>
                <a:spcPts val="0"/>
              </a:spcAft>
              <a:buFont typeface="Wingdings" panose="05000000000000000000" pitchFamily="2" charset="2"/>
              <a:buChar char="ü"/>
            </a:pPr>
            <a:r>
              <a:rPr lang="en-IN" sz="1800" b="0" i="0" dirty="0">
                <a:solidFill>
                  <a:srgbClr val="374151"/>
                </a:solidFill>
                <a:effectLst/>
              </a:rPr>
              <a:t>Higher annual income and monthly in-hand salary are generally associated with better credit scores.</a:t>
            </a:r>
          </a:p>
          <a:p>
            <a:pPr lvl="0" algn="l" rtl="0">
              <a:spcBef>
                <a:spcPts val="600"/>
              </a:spcBef>
              <a:spcAft>
                <a:spcPts val="0"/>
              </a:spcAft>
              <a:buFont typeface="Wingdings" panose="05000000000000000000" pitchFamily="2" charset="2"/>
              <a:buChar char="ü"/>
            </a:pPr>
            <a:r>
              <a:rPr lang="en-IN" sz="1800" b="0" i="0" dirty="0">
                <a:solidFill>
                  <a:srgbClr val="374151"/>
                </a:solidFill>
                <a:effectLst/>
              </a:rPr>
              <a:t>A lower credit utilization ratio is typically associated with higher credit scores, as it indicates responsible use of credit.</a:t>
            </a:r>
            <a:endParaRPr lang="en-IN" sz="1800" dirty="0">
              <a:solidFill>
                <a:srgbClr val="374151"/>
              </a:solidFill>
            </a:endParaRPr>
          </a:p>
          <a:p>
            <a:pPr lvl="0" algn="l" rtl="0">
              <a:spcBef>
                <a:spcPts val="600"/>
              </a:spcBef>
              <a:spcAft>
                <a:spcPts val="0"/>
              </a:spcAft>
              <a:buFont typeface="Wingdings" panose="05000000000000000000" pitchFamily="2" charset="2"/>
              <a:buChar char="ü"/>
            </a:pPr>
            <a:r>
              <a:rPr lang="en-IN" sz="1800" b="0" i="0" dirty="0">
                <a:solidFill>
                  <a:srgbClr val="374151"/>
                </a:solidFill>
                <a:effectLst/>
              </a:rPr>
              <a:t>A longer credit history with a record of timely payments is generally seen as positive by lenders.</a:t>
            </a:r>
          </a:p>
          <a:p>
            <a:pPr lvl="0" algn="l" rtl="0">
              <a:spcBef>
                <a:spcPts val="600"/>
              </a:spcBef>
              <a:spcAft>
                <a:spcPts val="0"/>
              </a:spcAft>
              <a:buFont typeface="Wingdings" panose="05000000000000000000" pitchFamily="2" charset="2"/>
              <a:buChar char="ü"/>
            </a:pPr>
            <a:r>
              <a:rPr lang="en-IN" sz="1800" b="0" i="0" dirty="0">
                <a:solidFill>
                  <a:srgbClr val="374151"/>
                </a:solidFill>
                <a:effectLst/>
              </a:rPr>
              <a:t>Consistently making on-time payments and avoiding delayed payments can positively impact credit scores.</a:t>
            </a:r>
            <a:endParaRPr lang="en-IN" sz="1800" dirty="0">
              <a:solidFill>
                <a:srgbClr val="374151"/>
              </a:solidFill>
            </a:endParaRPr>
          </a:p>
          <a:p>
            <a:pPr lvl="0" algn="l" rtl="0">
              <a:spcBef>
                <a:spcPts val="600"/>
              </a:spcBef>
              <a:spcAft>
                <a:spcPts val="0"/>
              </a:spcAft>
              <a:buFont typeface="Wingdings" panose="05000000000000000000" pitchFamily="2" charset="2"/>
              <a:buChar char="ü"/>
            </a:pPr>
            <a:r>
              <a:rPr lang="en-IN" sz="1800" dirty="0">
                <a:solidFill>
                  <a:srgbClr val="374151"/>
                </a:solidFill>
              </a:rPr>
              <a:t>H</a:t>
            </a:r>
            <a:r>
              <a:rPr lang="en-IN" sz="1800" b="0" i="0" dirty="0">
                <a:solidFill>
                  <a:srgbClr val="374151"/>
                </a:solidFill>
                <a:effectLst/>
              </a:rPr>
              <a:t>aving a moderate number of credit accounts in good standing can be seen as a positive indicator of creditworthiness.</a:t>
            </a:r>
          </a:p>
          <a:p>
            <a:pPr lvl="0" algn="l" rtl="0">
              <a:spcBef>
                <a:spcPts val="600"/>
              </a:spcBef>
              <a:spcAft>
                <a:spcPts val="0"/>
              </a:spcAft>
              <a:buFont typeface="Wingdings" panose="05000000000000000000" pitchFamily="2" charset="2"/>
              <a:buChar char="ü"/>
            </a:pPr>
            <a:r>
              <a:rPr lang="en-IN" sz="1800" b="0" i="0" dirty="0">
                <a:solidFill>
                  <a:srgbClr val="374151"/>
                </a:solidFill>
                <a:effectLst/>
              </a:rPr>
              <a:t>A high number of delayed payments or frequent credit inquiries can be viewed negatively by lenders and may lower a person's credit score.</a:t>
            </a:r>
            <a:endParaRPr lang="en-IN" sz="1800" dirty="0">
              <a:solidFill>
                <a:srgbClr val="374151"/>
              </a:solidFill>
            </a:endParaRPr>
          </a:p>
          <a:p>
            <a:pPr lvl="0" algn="l" rtl="0">
              <a:spcBef>
                <a:spcPts val="600"/>
              </a:spcBef>
              <a:spcAft>
                <a:spcPts val="0"/>
              </a:spcAft>
              <a:buFont typeface="Wingdings" panose="05000000000000000000" pitchFamily="2" charset="2"/>
              <a:buChar char="ü"/>
            </a:pPr>
            <a:r>
              <a:rPr lang="en-IN" sz="1800" b="0" i="0" dirty="0">
                <a:solidFill>
                  <a:srgbClr val="374151"/>
                </a:solidFill>
                <a:effectLst/>
              </a:rPr>
              <a:t>High levels of debt relative to income or large monthly payments can indicate financial strain and may lower a person's credit score.</a:t>
            </a:r>
          </a:p>
          <a:p>
            <a:pPr lvl="0" algn="l" rtl="0">
              <a:spcBef>
                <a:spcPts val="600"/>
              </a:spcBef>
              <a:spcAft>
                <a:spcPts val="0"/>
              </a:spcAft>
              <a:buFont typeface="Wingdings" panose="05000000000000000000" pitchFamily="2" charset="2"/>
              <a:buChar char="ü"/>
            </a:pPr>
            <a:r>
              <a:rPr lang="en-IN" sz="1800" dirty="0"/>
              <a:t>Random Forest and KNN have the highest training scores (0.793952 and 0.803170 respectively), indicating good performance in learning from the training data.</a:t>
            </a:r>
          </a:p>
        </p:txBody>
      </p:sp>
    </p:spTree>
    <p:extLst>
      <p:ext uri="{BB962C8B-B14F-4D97-AF65-F5344CB8AC3E}">
        <p14:creationId xmlns:p14="http://schemas.microsoft.com/office/powerpoint/2010/main" val="692858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5" name="Rectangle 2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26" name="Straight Connector 25">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0AA4FB8-E67B-3C74-E1CD-A02565EBC255}"/>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a:solidFill>
                  <a:schemeClr val="tx1">
                    <a:lumMod val="85000"/>
                    <a:lumOff val="15000"/>
                  </a:schemeClr>
                </a:solidFill>
              </a:rPr>
              <a:t>Thank You</a:t>
            </a:r>
          </a:p>
        </p:txBody>
      </p:sp>
      <p:sp>
        <p:nvSpPr>
          <p:cNvPr id="28" name="Rectangle 2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9" name="Rectangle 2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5640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FF34-AFB3-AFF0-3ED2-3F10E4B109C1}"/>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9595FB7-3796-DC9F-74F6-D2E4145A4235}"/>
              </a:ext>
            </a:extLst>
          </p:cNvPr>
          <p:cNvSpPr>
            <a:spLocks noGrp="1"/>
          </p:cNvSpPr>
          <p:nvPr>
            <p:ph idx="1"/>
          </p:nvPr>
        </p:nvSpPr>
        <p:spPr/>
        <p:txBody>
          <a:bodyPr>
            <a:noAutofit/>
          </a:bodyPr>
          <a:lstStyle/>
          <a:p>
            <a:pPr>
              <a:buFont typeface="Wingdings" panose="05000000000000000000" pitchFamily="2" charset="2"/>
              <a:buChar char="ü"/>
            </a:pPr>
            <a:r>
              <a:rPr lang="en-US" dirty="0"/>
              <a:t>Data Attributes: The dataset comprises essential attributes that play a crucial role in understanding credit scoring model. </a:t>
            </a:r>
          </a:p>
          <a:p>
            <a:pPr>
              <a:buFont typeface="Wingdings" panose="05000000000000000000" pitchFamily="2" charset="2"/>
              <a:buChar char="ü"/>
            </a:pPr>
            <a:r>
              <a:rPr lang="en-US" dirty="0"/>
              <a:t>These attributes include:</a:t>
            </a:r>
          </a:p>
          <a:p>
            <a:pPr marL="0" indent="0">
              <a:buNone/>
            </a:pPr>
            <a:r>
              <a:rPr lang="en-IN" dirty="0"/>
              <a:t>Demographic Details, Financial Information, Loan and Credit Details, Credit Profile, Payment and EMI Details, Monthly Balance and Credit Score</a:t>
            </a:r>
            <a:endParaRPr lang="en-US" dirty="0"/>
          </a:p>
          <a:p>
            <a:pPr>
              <a:buFont typeface="Wingdings" panose="05000000000000000000" pitchFamily="2" charset="2"/>
              <a:buChar char="ü"/>
            </a:pPr>
            <a:r>
              <a:rPr lang="en-US" dirty="0"/>
              <a:t>Data Dimensions: </a:t>
            </a:r>
          </a:p>
          <a:p>
            <a:pPr marL="0" indent="0">
              <a:buNone/>
            </a:pPr>
            <a:r>
              <a:rPr lang="en-US" dirty="0"/>
              <a:t>	1. This dataset contains a total of 100000 rows and 28 columns. </a:t>
            </a:r>
          </a:p>
          <a:p>
            <a:pPr marL="0" indent="0">
              <a:buNone/>
            </a:pPr>
            <a:r>
              <a:rPr lang="en-US" dirty="0"/>
              <a:t>	2. These dimensions reflect the size of the dataset and the number of data points and attributes available for our analysis.</a:t>
            </a:r>
          </a:p>
        </p:txBody>
      </p:sp>
    </p:spTree>
    <p:extLst>
      <p:ext uri="{BB962C8B-B14F-4D97-AF65-F5344CB8AC3E}">
        <p14:creationId xmlns:p14="http://schemas.microsoft.com/office/powerpoint/2010/main" val="145162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95FB7-3796-DC9F-74F6-D2E4145A4235}"/>
              </a:ext>
            </a:extLst>
          </p:cNvPr>
          <p:cNvSpPr>
            <a:spLocks noGrp="1"/>
          </p:cNvSpPr>
          <p:nvPr>
            <p:ph idx="1"/>
          </p:nvPr>
        </p:nvSpPr>
        <p:spPr>
          <a:xfrm>
            <a:off x="1203160" y="1449759"/>
            <a:ext cx="11357810" cy="4979916"/>
          </a:xfrm>
        </p:spPr>
        <p:txBody>
          <a:bodyPr>
            <a:noAutofit/>
          </a:bodyPr>
          <a:lstStyle/>
          <a:p>
            <a:pPr marL="0" indent="0" algn="l">
              <a:buNone/>
            </a:pPr>
            <a:endParaRPr lang="en-IN" sz="1800" b="0" i="0" dirty="0">
              <a:solidFill>
                <a:srgbClr val="374151"/>
              </a:solidFill>
              <a:effectLst/>
            </a:endParaRPr>
          </a:p>
          <a:p>
            <a:pPr algn="l">
              <a:buFont typeface="+mj-lt"/>
              <a:buAutoNum type="arabicPeriod"/>
            </a:pPr>
            <a:r>
              <a:rPr lang="en-IN" sz="1800" b="1" i="0" dirty="0">
                <a:solidFill>
                  <a:srgbClr val="374151"/>
                </a:solidFill>
                <a:effectLst/>
                <a:ea typeface="Calibri" panose="020F0502020204030204" pitchFamily="34" charset="0"/>
                <a:cs typeface="Calibri" panose="020F0502020204030204" pitchFamily="34" charset="0"/>
              </a:rPr>
              <a:t>ID:</a:t>
            </a:r>
            <a:r>
              <a:rPr lang="en-IN" sz="1800" b="0" i="0" dirty="0">
                <a:solidFill>
                  <a:srgbClr val="374151"/>
                </a:solidFill>
                <a:effectLst/>
                <a:ea typeface="Calibri" panose="020F0502020204030204" pitchFamily="34" charset="0"/>
                <a:cs typeface="Calibri" panose="020F0502020204030204" pitchFamily="34" charset="0"/>
              </a:rPr>
              <a:t> Unique identifier for each record.</a:t>
            </a:r>
          </a:p>
          <a:p>
            <a:pPr algn="l">
              <a:buFont typeface="+mj-lt"/>
              <a:buAutoNum type="arabicPeriod"/>
            </a:pPr>
            <a:r>
              <a:rPr lang="en-IN" sz="1800" b="1" i="0" dirty="0">
                <a:solidFill>
                  <a:srgbClr val="374151"/>
                </a:solidFill>
                <a:effectLst/>
                <a:ea typeface="Calibri" panose="020F0502020204030204" pitchFamily="34" charset="0"/>
                <a:cs typeface="Calibri" panose="020F0502020204030204" pitchFamily="34" charset="0"/>
              </a:rPr>
              <a:t>Customer_ID:</a:t>
            </a:r>
            <a:r>
              <a:rPr lang="en-IN" sz="1800" b="0" i="0" dirty="0">
                <a:solidFill>
                  <a:srgbClr val="374151"/>
                </a:solidFill>
                <a:effectLst/>
                <a:ea typeface="Calibri" panose="020F0502020204030204" pitchFamily="34" charset="0"/>
                <a:cs typeface="Calibri" panose="020F0502020204030204" pitchFamily="34" charset="0"/>
              </a:rPr>
              <a:t> Identification for individual customers.</a:t>
            </a:r>
          </a:p>
          <a:p>
            <a:pPr algn="l">
              <a:buFont typeface="+mj-lt"/>
              <a:buAutoNum type="arabicPeriod"/>
            </a:pPr>
            <a:r>
              <a:rPr lang="en-IN" sz="1800" b="1" i="0" dirty="0">
                <a:solidFill>
                  <a:srgbClr val="374151"/>
                </a:solidFill>
                <a:effectLst/>
                <a:ea typeface="Calibri" panose="020F0502020204030204" pitchFamily="34" charset="0"/>
                <a:cs typeface="Calibri" panose="020F0502020204030204" pitchFamily="34" charset="0"/>
              </a:rPr>
              <a:t>Month:</a:t>
            </a:r>
            <a:r>
              <a:rPr lang="en-IN" sz="1800" b="0" i="0" dirty="0">
                <a:solidFill>
                  <a:srgbClr val="374151"/>
                </a:solidFill>
                <a:effectLst/>
                <a:ea typeface="Calibri" panose="020F0502020204030204" pitchFamily="34" charset="0"/>
                <a:cs typeface="Calibri" panose="020F0502020204030204" pitchFamily="34" charset="0"/>
              </a:rPr>
              <a:t> Timeframe of data collection.</a:t>
            </a:r>
          </a:p>
          <a:p>
            <a:pPr algn="l">
              <a:buFont typeface="+mj-lt"/>
              <a:buAutoNum type="arabicPeriod"/>
            </a:pPr>
            <a:r>
              <a:rPr lang="en-IN" sz="1800" b="1" i="0" dirty="0">
                <a:solidFill>
                  <a:srgbClr val="374151"/>
                </a:solidFill>
                <a:effectLst/>
                <a:ea typeface="Calibri" panose="020F0502020204030204" pitchFamily="34" charset="0"/>
                <a:cs typeface="Calibri" panose="020F0502020204030204" pitchFamily="34" charset="0"/>
              </a:rPr>
              <a:t>Demographic Details:</a:t>
            </a:r>
            <a:endParaRPr lang="en-IN" sz="1800" b="0" i="0" dirty="0">
              <a:solidFill>
                <a:srgbClr val="374151"/>
              </a:solidFill>
              <a:effectLst/>
              <a:ea typeface="Calibri" panose="020F0502020204030204" pitchFamily="34" charset="0"/>
              <a:cs typeface="Calibri" panose="020F0502020204030204" pitchFamily="34" charset="0"/>
            </a:endParaRPr>
          </a:p>
          <a:p>
            <a:pPr marL="742950" lvl="1" indent="-285750" algn="l">
              <a:buFont typeface="+mj-lt"/>
              <a:buAutoNum type="arabicPeriod"/>
            </a:pPr>
            <a:r>
              <a:rPr lang="en-IN" b="1" i="0" dirty="0">
                <a:solidFill>
                  <a:srgbClr val="374151"/>
                </a:solidFill>
                <a:effectLst/>
                <a:ea typeface="Calibri" panose="020F0502020204030204" pitchFamily="34" charset="0"/>
                <a:cs typeface="Calibri" panose="020F0502020204030204" pitchFamily="34" charset="0"/>
              </a:rPr>
              <a:t>Name, Age, SSN, Occupation:</a:t>
            </a:r>
            <a:r>
              <a:rPr lang="en-IN" b="0" i="0" dirty="0">
                <a:solidFill>
                  <a:srgbClr val="374151"/>
                </a:solidFill>
                <a:effectLst/>
                <a:ea typeface="Calibri" panose="020F0502020204030204" pitchFamily="34" charset="0"/>
                <a:cs typeface="Calibri" panose="020F0502020204030204" pitchFamily="34" charset="0"/>
              </a:rPr>
              <a:t> Personal and professional information.</a:t>
            </a:r>
          </a:p>
          <a:p>
            <a:pPr algn="l">
              <a:buFont typeface="+mj-lt"/>
              <a:buAutoNum type="arabicPeriod"/>
            </a:pPr>
            <a:r>
              <a:rPr lang="en-IN" b="1" i="0" dirty="0">
                <a:solidFill>
                  <a:srgbClr val="374151"/>
                </a:solidFill>
                <a:effectLst/>
                <a:ea typeface="Calibri" panose="020F0502020204030204" pitchFamily="34" charset="0"/>
                <a:cs typeface="Calibri" panose="020F0502020204030204" pitchFamily="34" charset="0"/>
              </a:rPr>
              <a:t>Financial Information:</a:t>
            </a:r>
            <a:endParaRPr lang="en-IN" b="0" i="0" dirty="0">
              <a:solidFill>
                <a:srgbClr val="374151"/>
              </a:solidFill>
              <a:effectLst/>
              <a:ea typeface="Calibri" panose="020F0502020204030204" pitchFamily="34" charset="0"/>
              <a:cs typeface="Calibri" panose="020F0502020204030204" pitchFamily="34" charset="0"/>
            </a:endParaRPr>
          </a:p>
          <a:p>
            <a:pPr marL="742950" lvl="1" indent="-285750" algn="l">
              <a:buFont typeface="+mj-lt"/>
              <a:buAutoNum type="arabicPeriod"/>
            </a:pPr>
            <a:r>
              <a:rPr lang="en-IN" b="1" i="0" dirty="0">
                <a:solidFill>
                  <a:srgbClr val="374151"/>
                </a:solidFill>
                <a:effectLst/>
                <a:ea typeface="Calibri" panose="020F0502020204030204" pitchFamily="34" charset="0"/>
                <a:cs typeface="Calibri" panose="020F0502020204030204" pitchFamily="34" charset="0"/>
              </a:rPr>
              <a:t>Annual_Income, Monthly_Inhand_Salary:</a:t>
            </a:r>
            <a:r>
              <a:rPr lang="en-IN" b="0" i="0" dirty="0">
                <a:solidFill>
                  <a:srgbClr val="374151"/>
                </a:solidFill>
                <a:effectLst/>
                <a:ea typeface="Calibri" panose="020F0502020204030204" pitchFamily="34" charset="0"/>
                <a:cs typeface="Calibri" panose="020F0502020204030204" pitchFamily="34" charset="0"/>
              </a:rPr>
              <a:t> Key indicators of financial health.</a:t>
            </a:r>
          </a:p>
          <a:p>
            <a:pPr marL="742950" lvl="1" indent="-285750" algn="l">
              <a:buFont typeface="+mj-lt"/>
              <a:buAutoNum type="arabicPeriod"/>
            </a:pPr>
            <a:r>
              <a:rPr lang="en-IN" b="1" i="0" dirty="0">
                <a:solidFill>
                  <a:srgbClr val="374151"/>
                </a:solidFill>
                <a:effectLst/>
                <a:ea typeface="Calibri" panose="020F0502020204030204" pitchFamily="34" charset="0"/>
                <a:cs typeface="Calibri" panose="020F0502020204030204" pitchFamily="34" charset="0"/>
              </a:rPr>
              <a:t>Num_Bank_Accounts, Num_Credit_Card:</a:t>
            </a:r>
            <a:r>
              <a:rPr lang="en-IN" b="0" i="0" dirty="0">
                <a:solidFill>
                  <a:srgbClr val="374151"/>
                </a:solidFill>
                <a:effectLst/>
                <a:ea typeface="Calibri" panose="020F0502020204030204" pitchFamily="34" charset="0"/>
                <a:cs typeface="Calibri" panose="020F0502020204030204" pitchFamily="34" charset="0"/>
              </a:rPr>
              <a:t> Count of banking and credit accounts.</a:t>
            </a:r>
          </a:p>
          <a:p>
            <a:pPr algn="l">
              <a:buFont typeface="+mj-lt"/>
              <a:buAutoNum type="arabicPeriod"/>
            </a:pPr>
            <a:r>
              <a:rPr lang="en-IN" sz="1800" b="1" i="0" dirty="0">
                <a:solidFill>
                  <a:srgbClr val="374151"/>
                </a:solidFill>
                <a:effectLst/>
                <a:ea typeface="Calibri" panose="020F0502020204030204" pitchFamily="34" charset="0"/>
                <a:cs typeface="Calibri" panose="020F0502020204030204" pitchFamily="34" charset="0"/>
              </a:rPr>
              <a:t>Loan and Credit Details:</a:t>
            </a:r>
            <a:endParaRPr lang="en-IN" sz="1800" b="0" i="0" dirty="0">
              <a:solidFill>
                <a:srgbClr val="374151"/>
              </a:solidFill>
              <a:effectLst/>
              <a:ea typeface="Calibri" panose="020F0502020204030204" pitchFamily="34" charset="0"/>
              <a:cs typeface="Calibri" panose="020F0502020204030204" pitchFamily="34" charset="0"/>
            </a:endParaRPr>
          </a:p>
          <a:p>
            <a:pPr marL="742950" lvl="1" indent="-285750" algn="l">
              <a:buFont typeface="+mj-lt"/>
              <a:buAutoNum type="arabicPeriod"/>
            </a:pPr>
            <a:r>
              <a:rPr lang="en-IN" b="1" i="0" dirty="0">
                <a:solidFill>
                  <a:srgbClr val="374151"/>
                </a:solidFill>
                <a:effectLst/>
                <a:ea typeface="Calibri" panose="020F0502020204030204" pitchFamily="34" charset="0"/>
                <a:cs typeface="Calibri" panose="020F0502020204030204" pitchFamily="34" charset="0"/>
              </a:rPr>
              <a:t>Interest_Rate, Num_of_Loan, Type_of_Loan:</a:t>
            </a:r>
            <a:r>
              <a:rPr lang="en-IN" b="0" i="0" dirty="0">
                <a:solidFill>
                  <a:srgbClr val="374151"/>
                </a:solidFill>
                <a:effectLst/>
                <a:ea typeface="Calibri" panose="020F0502020204030204" pitchFamily="34" charset="0"/>
                <a:cs typeface="Calibri" panose="020F0502020204030204" pitchFamily="34" charset="0"/>
              </a:rPr>
              <a:t> Parameters related to loans.</a:t>
            </a:r>
          </a:p>
          <a:p>
            <a:pPr marL="742950" lvl="1" indent="-285750" algn="l">
              <a:buFont typeface="+mj-lt"/>
              <a:buAutoNum type="arabicPeriod"/>
            </a:pPr>
            <a:r>
              <a:rPr lang="en-IN" b="1" i="0" dirty="0">
                <a:solidFill>
                  <a:srgbClr val="374151"/>
                </a:solidFill>
                <a:effectLst/>
                <a:ea typeface="Calibri" panose="020F0502020204030204" pitchFamily="34" charset="0"/>
                <a:cs typeface="Calibri" panose="020F0502020204030204" pitchFamily="34" charset="0"/>
              </a:rPr>
              <a:t>Delay_from_due_date, Num_of_Delayed_Payment:</a:t>
            </a:r>
            <a:r>
              <a:rPr lang="en-IN" b="0" i="0" dirty="0">
                <a:solidFill>
                  <a:srgbClr val="374151"/>
                </a:solidFill>
                <a:effectLst/>
                <a:ea typeface="Calibri" panose="020F0502020204030204" pitchFamily="34" charset="0"/>
                <a:cs typeface="Calibri" panose="020F0502020204030204" pitchFamily="34" charset="0"/>
              </a:rPr>
              <a:t> Instances of payment delays.</a:t>
            </a:r>
          </a:p>
          <a:p>
            <a:pPr marL="742950" lvl="1" indent="-285750">
              <a:buFont typeface="+mj-lt"/>
              <a:buAutoNum type="arabicPeriod"/>
            </a:pPr>
            <a:r>
              <a:rPr lang="en-IN" b="1" i="0" dirty="0">
                <a:solidFill>
                  <a:srgbClr val="374151"/>
                </a:solidFill>
                <a:effectLst/>
              </a:rPr>
              <a:t>Changed_Credit_Limit, Num_Credit_Inquiries:</a:t>
            </a:r>
            <a:r>
              <a:rPr lang="en-IN" b="0" i="0" dirty="0">
                <a:solidFill>
                  <a:srgbClr val="374151"/>
                </a:solidFill>
                <a:effectLst/>
              </a:rPr>
              <a:t> Credit limit changes and inquiries.</a:t>
            </a:r>
          </a:p>
          <a:p>
            <a:pPr marL="742950" lvl="1" indent="-285750" algn="l">
              <a:buFont typeface="+mj-lt"/>
              <a:buAutoNum type="arabicPeriod"/>
            </a:pPr>
            <a:endParaRPr lang="en-IN" b="0" i="0" dirty="0">
              <a:solidFill>
                <a:srgbClr val="374151"/>
              </a:solidFill>
              <a:effectLst/>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B94BE51-A886-40A2-23C9-F26F93095C0D}"/>
              </a:ext>
            </a:extLst>
          </p:cNvPr>
          <p:cNvSpPr txBox="1"/>
          <p:nvPr/>
        </p:nvSpPr>
        <p:spPr>
          <a:xfrm>
            <a:off x="1078029" y="1034261"/>
            <a:ext cx="8037095" cy="830997"/>
          </a:xfrm>
          <a:prstGeom prst="rect">
            <a:avLst/>
          </a:prstGeom>
          <a:noFill/>
        </p:spPr>
        <p:txBody>
          <a:bodyPr wrap="square" rtlCol="0">
            <a:spAutoFit/>
          </a:bodyPr>
          <a:lstStyle/>
          <a:p>
            <a:r>
              <a:rPr lang="en-IN" sz="4800" dirty="0">
                <a:latin typeface="Calibri Light" panose="020F0302020204030204" pitchFamily="34" charset="0"/>
                <a:ea typeface="Calibri Light" panose="020F0302020204030204" pitchFamily="34" charset="0"/>
                <a:cs typeface="Calibri Light" panose="020F0302020204030204" pitchFamily="34" charset="0"/>
              </a:rPr>
              <a:t>Dataset Overview</a:t>
            </a:r>
          </a:p>
        </p:txBody>
      </p:sp>
    </p:spTree>
    <p:extLst>
      <p:ext uri="{BB962C8B-B14F-4D97-AF65-F5344CB8AC3E}">
        <p14:creationId xmlns:p14="http://schemas.microsoft.com/office/powerpoint/2010/main" val="118086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2A2D1-5C81-0C65-A27A-861F5347759C}"/>
              </a:ext>
            </a:extLst>
          </p:cNvPr>
          <p:cNvSpPr>
            <a:spLocks noGrp="1"/>
          </p:cNvSpPr>
          <p:nvPr>
            <p:ph idx="1"/>
          </p:nvPr>
        </p:nvSpPr>
        <p:spPr>
          <a:xfrm>
            <a:off x="1203157" y="664143"/>
            <a:ext cx="10058400" cy="5330079"/>
          </a:xfrm>
        </p:spPr>
        <p:txBody>
          <a:bodyPr/>
          <a:lstStyle/>
          <a:p>
            <a:pPr algn="l">
              <a:buFont typeface="+mj-lt"/>
              <a:buAutoNum type="arabicPeriod"/>
            </a:pPr>
            <a:endParaRPr lang="en-IN" b="0" i="0" dirty="0">
              <a:solidFill>
                <a:srgbClr val="374151"/>
              </a:solidFill>
              <a:effectLst/>
              <a:latin typeface="Söhne"/>
            </a:endParaRPr>
          </a:p>
          <a:p>
            <a:pPr algn="l">
              <a:buFont typeface="+mj-lt"/>
              <a:buAutoNum type="arabicPeriod"/>
            </a:pPr>
            <a:endParaRPr lang="en-IN" dirty="0">
              <a:solidFill>
                <a:srgbClr val="374151"/>
              </a:solidFill>
              <a:latin typeface="Söhne"/>
            </a:endParaRPr>
          </a:p>
          <a:p>
            <a:pPr algn="l">
              <a:buFont typeface="+mj-lt"/>
              <a:buAutoNum type="arabicPeriod"/>
            </a:pPr>
            <a:endParaRPr lang="en-IN" b="0" i="0" dirty="0">
              <a:solidFill>
                <a:srgbClr val="374151"/>
              </a:solidFill>
              <a:effectLst/>
              <a:latin typeface="Söhne"/>
            </a:endParaRPr>
          </a:p>
          <a:p>
            <a:pPr marL="0" indent="0" algn="l">
              <a:buNone/>
            </a:pPr>
            <a:r>
              <a:rPr lang="en-IN" b="1" i="0" dirty="0">
                <a:solidFill>
                  <a:schemeClr val="accent1"/>
                </a:solidFill>
                <a:effectLst/>
                <a:latin typeface="Söhne"/>
              </a:rPr>
              <a:t>7</a:t>
            </a:r>
            <a:r>
              <a:rPr lang="en-IN" sz="1800" b="1" i="0" dirty="0">
                <a:solidFill>
                  <a:schemeClr val="accent1"/>
                </a:solidFill>
                <a:effectLst/>
              </a:rPr>
              <a:t>.</a:t>
            </a:r>
            <a:r>
              <a:rPr lang="en-IN" sz="1800" b="1" i="0" dirty="0">
                <a:solidFill>
                  <a:srgbClr val="374151"/>
                </a:solidFill>
                <a:effectLst/>
              </a:rPr>
              <a:t> Credit Profile:</a:t>
            </a:r>
            <a:endParaRPr lang="en-IN" sz="1800" b="0" i="0" dirty="0">
              <a:solidFill>
                <a:srgbClr val="374151"/>
              </a:solidFill>
              <a:effectLst/>
            </a:endParaRPr>
          </a:p>
          <a:p>
            <a:pPr marL="742950" lvl="1" indent="-285750" algn="l">
              <a:buFont typeface="+mj-lt"/>
              <a:buAutoNum type="arabicPeriod"/>
            </a:pPr>
            <a:r>
              <a:rPr lang="en-IN" b="1" i="0" dirty="0">
                <a:solidFill>
                  <a:srgbClr val="374151"/>
                </a:solidFill>
                <a:effectLst/>
              </a:rPr>
              <a:t>Credit_Mix, Outstanding_Debt:</a:t>
            </a:r>
            <a:r>
              <a:rPr lang="en-IN" b="0" i="0" dirty="0">
                <a:solidFill>
                  <a:srgbClr val="374151"/>
                </a:solidFill>
                <a:effectLst/>
              </a:rPr>
              <a:t> Variety of credit and current outstanding debt.</a:t>
            </a:r>
          </a:p>
          <a:p>
            <a:pPr marL="742950" lvl="1" indent="-285750" algn="l">
              <a:buFont typeface="+mj-lt"/>
              <a:buAutoNum type="arabicPeriod"/>
            </a:pPr>
            <a:r>
              <a:rPr lang="en-IN" b="1" i="0" dirty="0">
                <a:solidFill>
                  <a:srgbClr val="374151"/>
                </a:solidFill>
                <a:effectLst/>
              </a:rPr>
              <a:t>Credit_Utilization_Ratio, Credit_History_Age:</a:t>
            </a:r>
            <a:r>
              <a:rPr lang="en-IN" b="0" i="0" dirty="0">
                <a:solidFill>
                  <a:srgbClr val="374151"/>
                </a:solidFill>
                <a:effectLst/>
              </a:rPr>
              <a:t> Utilization ratio and credit history age.</a:t>
            </a:r>
          </a:p>
          <a:p>
            <a:pPr marL="0" indent="0" algn="l">
              <a:buNone/>
            </a:pPr>
            <a:r>
              <a:rPr lang="en-IN" sz="1800" b="1" i="0" dirty="0">
                <a:solidFill>
                  <a:schemeClr val="accent1"/>
                </a:solidFill>
                <a:effectLst/>
              </a:rPr>
              <a:t>8.</a:t>
            </a:r>
            <a:r>
              <a:rPr lang="en-IN" sz="1800" b="1" i="0" dirty="0">
                <a:solidFill>
                  <a:srgbClr val="374151"/>
                </a:solidFill>
                <a:effectLst/>
              </a:rPr>
              <a:t> Payment and EMI Details:</a:t>
            </a:r>
            <a:endParaRPr lang="en-IN" sz="1800" b="0" i="0" dirty="0">
              <a:solidFill>
                <a:srgbClr val="374151"/>
              </a:solidFill>
              <a:effectLst/>
            </a:endParaRPr>
          </a:p>
          <a:p>
            <a:pPr marL="742950" lvl="1" indent="-285750" algn="l">
              <a:buFont typeface="+mj-lt"/>
              <a:buAutoNum type="arabicPeriod"/>
            </a:pPr>
            <a:r>
              <a:rPr lang="en-IN" b="1" i="0" dirty="0">
                <a:solidFill>
                  <a:srgbClr val="374151"/>
                </a:solidFill>
                <a:effectLst/>
              </a:rPr>
              <a:t>Payment_of_Min_Amount, Total_EMI_per_month:</a:t>
            </a:r>
            <a:r>
              <a:rPr lang="en-IN" b="0" i="0" dirty="0">
                <a:solidFill>
                  <a:srgbClr val="374151"/>
                </a:solidFill>
                <a:effectLst/>
              </a:rPr>
              <a:t> Adherence to minimum payments and total monthly EMI.</a:t>
            </a:r>
          </a:p>
          <a:p>
            <a:pPr marL="742950" lvl="1" indent="-285750" algn="l">
              <a:buFont typeface="+mj-lt"/>
              <a:buAutoNum type="arabicPeriod"/>
            </a:pPr>
            <a:r>
              <a:rPr lang="en-IN" b="1" i="0" dirty="0">
                <a:solidFill>
                  <a:srgbClr val="374151"/>
                </a:solidFill>
                <a:effectLst/>
              </a:rPr>
              <a:t>Amount_invested_monthly, Payment_Behaviour:</a:t>
            </a:r>
            <a:r>
              <a:rPr lang="en-IN" b="0" i="0" dirty="0">
                <a:solidFill>
                  <a:srgbClr val="374151"/>
                </a:solidFill>
                <a:effectLst/>
              </a:rPr>
              <a:t> Monthly investments and payment behavior.</a:t>
            </a:r>
          </a:p>
          <a:p>
            <a:pPr marL="0" indent="0" algn="l">
              <a:buNone/>
            </a:pPr>
            <a:r>
              <a:rPr lang="en-IN" sz="1800" b="1" i="0" dirty="0">
                <a:solidFill>
                  <a:schemeClr val="accent1"/>
                </a:solidFill>
                <a:effectLst/>
              </a:rPr>
              <a:t>9. </a:t>
            </a:r>
            <a:r>
              <a:rPr lang="en-IN" sz="1800" b="1" i="0" dirty="0">
                <a:solidFill>
                  <a:srgbClr val="374151"/>
                </a:solidFill>
                <a:effectLst/>
              </a:rPr>
              <a:t>Monthly Balance and Credit Score:</a:t>
            </a:r>
            <a:endParaRPr lang="en-IN" sz="1800" b="0" i="0" dirty="0">
              <a:solidFill>
                <a:srgbClr val="374151"/>
              </a:solidFill>
              <a:effectLst/>
            </a:endParaRPr>
          </a:p>
          <a:p>
            <a:pPr marL="742950" lvl="1" indent="-285750" algn="l">
              <a:buFont typeface="+mj-lt"/>
              <a:buAutoNum type="arabicPeriod"/>
            </a:pPr>
            <a:r>
              <a:rPr lang="en-IN" b="1" i="0" dirty="0">
                <a:solidFill>
                  <a:srgbClr val="374151"/>
                </a:solidFill>
                <a:effectLst/>
              </a:rPr>
              <a:t>Monthly_Balance, Credit_Score:</a:t>
            </a:r>
            <a:r>
              <a:rPr lang="en-IN" b="0" i="0" dirty="0">
                <a:solidFill>
                  <a:srgbClr val="374151"/>
                </a:solidFill>
                <a:effectLst/>
              </a:rPr>
              <a:t> Monthly financial balance and credit score.</a:t>
            </a:r>
          </a:p>
          <a:p>
            <a:pPr marL="0" indent="0">
              <a:buNone/>
            </a:pPr>
            <a:endParaRPr lang="en-IN" dirty="0"/>
          </a:p>
        </p:txBody>
      </p:sp>
    </p:spTree>
    <p:extLst>
      <p:ext uri="{BB962C8B-B14F-4D97-AF65-F5344CB8AC3E}">
        <p14:creationId xmlns:p14="http://schemas.microsoft.com/office/powerpoint/2010/main" val="1420592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611AB0-C3E6-65E8-E797-02AD402C3144}"/>
              </a:ext>
            </a:extLst>
          </p:cNvPr>
          <p:cNvSpPr>
            <a:spLocks noGrp="1"/>
          </p:cNvSpPr>
          <p:nvPr>
            <p:ph type="title"/>
          </p:nvPr>
        </p:nvSpPr>
        <p:spPr>
          <a:xfrm>
            <a:off x="642256" y="642257"/>
            <a:ext cx="3417677" cy="5226837"/>
          </a:xfrm>
        </p:spPr>
        <p:txBody>
          <a:bodyPr anchor="t">
            <a:normAutofit/>
          </a:bodyPr>
          <a:lstStyle/>
          <a:p>
            <a:r>
              <a:rPr lang="en-US" sz="4400" dirty="0"/>
              <a:t>Data preprocessing</a:t>
            </a:r>
          </a:p>
        </p:txBody>
      </p:sp>
      <p:sp>
        <p:nvSpPr>
          <p:cNvPr id="3" name="Content Placeholder 2">
            <a:extLst>
              <a:ext uri="{FF2B5EF4-FFF2-40B4-BE49-F238E27FC236}">
                <a16:creationId xmlns:a16="http://schemas.microsoft.com/office/drawing/2014/main" id="{A299BA65-4E24-41C7-9D6D-AC95BFD6C5FF}"/>
              </a:ext>
            </a:extLst>
          </p:cNvPr>
          <p:cNvSpPr>
            <a:spLocks noGrp="1"/>
          </p:cNvSpPr>
          <p:nvPr>
            <p:ph idx="1"/>
          </p:nvPr>
        </p:nvSpPr>
        <p:spPr>
          <a:xfrm>
            <a:off x="4713512" y="642258"/>
            <a:ext cx="6847117" cy="3091682"/>
          </a:xfrm>
        </p:spPr>
        <p:txBody>
          <a:bodyPr>
            <a:normAutofit/>
          </a:bodyPr>
          <a:lstStyle/>
          <a:p>
            <a:pPr>
              <a:buFont typeface="Wingdings" panose="05000000000000000000" pitchFamily="2" charset="2"/>
              <a:buChar char="ü"/>
            </a:pPr>
            <a:r>
              <a:rPr lang="en-IN" dirty="0"/>
              <a:t>Prior to analysis, the dataset underwent thorough cleaning and preprocessing to handle missing values, outliers, and ensure consistency. This ensures the integrity and reliability of our credit scoring model.</a:t>
            </a:r>
          </a:p>
          <a:p>
            <a:pPr>
              <a:buFont typeface="Wingdings" panose="05000000000000000000" pitchFamily="2" charset="2"/>
              <a:buChar char="ü"/>
            </a:pPr>
            <a:r>
              <a:rPr lang="en-US" dirty="0"/>
              <a:t>Subsequently, we filled the missing values in the column with the calculated mode using </a:t>
            </a:r>
            <a:r>
              <a:rPr lang="it-IT" b="1" dirty="0"/>
              <a:t>data[‘ColumnName’].fillna(data[' ColumnName'].mode()[0])</a:t>
            </a:r>
            <a:endParaRPr lang="en-US" b="1" dirty="0"/>
          </a:p>
          <a:p>
            <a:pPr>
              <a:buFont typeface="Wingdings" panose="05000000000000000000" pitchFamily="2" charset="2"/>
              <a:buChar char="ü"/>
            </a:pPr>
            <a:r>
              <a:rPr lang="en-US" dirty="0"/>
              <a:t>This step ensured that our dataset was complete and ready for analysis.</a:t>
            </a:r>
          </a:p>
        </p:txBody>
      </p:sp>
      <p:sp>
        <p:nvSpPr>
          <p:cNvPr id="19" name="Rectangle 18">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0" name="Rectangle 19">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6" name="Picture 5">
            <a:extLst>
              <a:ext uri="{FF2B5EF4-FFF2-40B4-BE49-F238E27FC236}">
                <a16:creationId xmlns:a16="http://schemas.microsoft.com/office/drawing/2014/main" id="{FCCA996B-2C46-9505-CBC0-0BACCE92A58A}"/>
              </a:ext>
            </a:extLst>
          </p:cNvPr>
          <p:cNvPicPr>
            <a:picLocks noChangeAspect="1"/>
          </p:cNvPicPr>
          <p:nvPr/>
        </p:nvPicPr>
        <p:blipFill>
          <a:blip r:embed="rId2"/>
          <a:stretch>
            <a:fillRect/>
          </a:stretch>
        </p:blipFill>
        <p:spPr>
          <a:xfrm>
            <a:off x="4976261" y="3733940"/>
            <a:ext cx="6774188" cy="2343948"/>
          </a:xfrm>
          <a:prstGeom prst="rect">
            <a:avLst/>
          </a:prstGeom>
        </p:spPr>
      </p:pic>
    </p:spTree>
    <p:extLst>
      <p:ext uri="{BB962C8B-B14F-4D97-AF65-F5344CB8AC3E}">
        <p14:creationId xmlns:p14="http://schemas.microsoft.com/office/powerpoint/2010/main" val="2673854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C247-8019-F2C6-585F-7BA5299F3881}"/>
              </a:ext>
            </a:extLst>
          </p:cNvPr>
          <p:cNvSpPr>
            <a:spLocks noGrp="1"/>
          </p:cNvSpPr>
          <p:nvPr>
            <p:ph type="title"/>
          </p:nvPr>
        </p:nvSpPr>
        <p:spPr/>
        <p:txBody>
          <a:bodyPr/>
          <a:lstStyle/>
          <a:p>
            <a:r>
              <a:rPr lang="en-US" dirty="0"/>
              <a:t>Exploratory Data Analysis (EDA) Libraries</a:t>
            </a:r>
          </a:p>
        </p:txBody>
      </p:sp>
      <p:sp>
        <p:nvSpPr>
          <p:cNvPr id="3" name="Content Placeholder 2">
            <a:extLst>
              <a:ext uri="{FF2B5EF4-FFF2-40B4-BE49-F238E27FC236}">
                <a16:creationId xmlns:a16="http://schemas.microsoft.com/office/drawing/2014/main" id="{33803600-6045-E9A0-85A2-39C09065EFBA}"/>
              </a:ext>
            </a:extLst>
          </p:cNvPr>
          <p:cNvSpPr>
            <a:spLocks noGrp="1"/>
          </p:cNvSpPr>
          <p:nvPr>
            <p:ph idx="1"/>
          </p:nvPr>
        </p:nvSpPr>
        <p:spPr/>
        <p:txBody>
          <a:bodyPr/>
          <a:lstStyle/>
          <a:p>
            <a:pPr>
              <a:buFont typeface="Wingdings" panose="05000000000000000000" pitchFamily="2" charset="2"/>
              <a:buChar char="ü"/>
            </a:pPr>
            <a:r>
              <a:rPr lang="en-US" dirty="0"/>
              <a:t>Data Exploration with Pandas</a:t>
            </a:r>
          </a:p>
          <a:p>
            <a:pPr>
              <a:buFont typeface="Wingdings" panose="05000000000000000000" pitchFamily="2" charset="2"/>
              <a:buChar char="ü"/>
            </a:pPr>
            <a:r>
              <a:rPr lang="en-US" dirty="0"/>
              <a:t>Visual Insights with Matplotlib</a:t>
            </a:r>
          </a:p>
          <a:p>
            <a:pPr>
              <a:buFont typeface="Wingdings" panose="05000000000000000000" pitchFamily="2" charset="2"/>
              <a:buChar char="ü"/>
            </a:pPr>
            <a:r>
              <a:rPr lang="en-US" dirty="0"/>
              <a:t>Enhanced Visualizations with Seaborn</a:t>
            </a:r>
          </a:p>
          <a:p>
            <a:pPr>
              <a:buFont typeface="Wingdings" panose="05000000000000000000" pitchFamily="2" charset="2"/>
              <a:buChar char="ü"/>
            </a:pPr>
            <a:r>
              <a:rPr lang="en-US" dirty="0"/>
              <a:t>Interactive Exploration using Plotly Express</a:t>
            </a:r>
          </a:p>
          <a:p>
            <a:pPr>
              <a:buFont typeface="Wingdings" panose="05000000000000000000" pitchFamily="2" charset="2"/>
              <a:buChar char="ü"/>
            </a:pPr>
            <a:r>
              <a:rPr lang="en-US" dirty="0"/>
              <a:t>Uncovering Key Insights through Visualization</a:t>
            </a:r>
          </a:p>
          <a:p>
            <a:pPr marL="0" indent="0">
              <a:buNone/>
            </a:pPr>
            <a:r>
              <a:rPr lang="en-US" dirty="0"/>
              <a:t>Together, these libraries enable our exploratory data analysis, giving us important insights into the factors affecting credit score.</a:t>
            </a:r>
          </a:p>
        </p:txBody>
      </p:sp>
    </p:spTree>
    <p:extLst>
      <p:ext uri="{BB962C8B-B14F-4D97-AF65-F5344CB8AC3E}">
        <p14:creationId xmlns:p14="http://schemas.microsoft.com/office/powerpoint/2010/main" val="675523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678E-908C-358F-002E-5F8665559ED0}"/>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006E321C-C438-9D3D-7F35-E8DEB3C4D942}"/>
              </a:ext>
            </a:extLst>
          </p:cNvPr>
          <p:cNvSpPr>
            <a:spLocks noGrp="1"/>
          </p:cNvSpPr>
          <p:nvPr>
            <p:ph idx="1"/>
          </p:nvPr>
        </p:nvSpPr>
        <p:spPr/>
        <p:txBody>
          <a:bodyPr/>
          <a:lstStyle/>
          <a:p>
            <a:r>
              <a:rPr lang="en-US" dirty="0"/>
              <a:t>Displaying Important Variables: </a:t>
            </a:r>
          </a:p>
          <a:p>
            <a:r>
              <a:rPr lang="en-US" dirty="0"/>
              <a:t>We've made use of data visualization to help us understand our dataset better. Ten important factors have been carefully chosen by us such as Annual Income, Num_Credit_Card, Interest Rate and so on.</a:t>
            </a:r>
          </a:p>
          <a:p>
            <a:r>
              <a:rPr lang="en-US" dirty="0"/>
              <a:t>Distribution Insights: </a:t>
            </a:r>
          </a:p>
          <a:p>
            <a:r>
              <a:rPr lang="en-US" dirty="0"/>
              <a:t>We have revealed the distribution of these variables using a grid of twenty visualizations. Bar charts provide information on the frequency of categorical variables, and histograms have been used to display the distributions of numerical qualities.</a:t>
            </a:r>
          </a:p>
          <a:p>
            <a:endParaRPr lang="en-US" dirty="0"/>
          </a:p>
        </p:txBody>
      </p:sp>
    </p:spTree>
    <p:extLst>
      <p:ext uri="{BB962C8B-B14F-4D97-AF65-F5344CB8AC3E}">
        <p14:creationId xmlns:p14="http://schemas.microsoft.com/office/powerpoint/2010/main" val="884412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7949-88F8-2BB3-086B-F28E698F7F90}"/>
              </a:ext>
            </a:extLst>
          </p:cNvPr>
          <p:cNvSpPr>
            <a:spLocks noGrp="1"/>
          </p:cNvSpPr>
          <p:nvPr>
            <p:ph type="title"/>
          </p:nvPr>
        </p:nvSpPr>
        <p:spPr/>
        <p:txBody>
          <a:bodyPr/>
          <a:lstStyle/>
          <a:p>
            <a:r>
              <a:rPr lang="en-US" b="0" i="0" dirty="0">
                <a:solidFill>
                  <a:schemeClr val="tx1"/>
                </a:solidFill>
                <a:effectLst/>
                <a:latin typeface="Roboto" panose="020F0502020204030204" pitchFamily="2" charset="0"/>
              </a:rPr>
              <a:t>Visualization of Variable Distributions in Dataset</a:t>
            </a:r>
            <a:endParaRPr lang="en-US" dirty="0">
              <a:solidFill>
                <a:schemeClr val="tx1"/>
              </a:solidFill>
            </a:endParaRPr>
          </a:p>
        </p:txBody>
      </p:sp>
      <p:pic>
        <p:nvPicPr>
          <p:cNvPr id="7" name="Content Placeholder 6">
            <a:extLst>
              <a:ext uri="{FF2B5EF4-FFF2-40B4-BE49-F238E27FC236}">
                <a16:creationId xmlns:a16="http://schemas.microsoft.com/office/drawing/2014/main" id="{69179726-345D-6219-13A9-A7A903C85D92}"/>
              </a:ext>
            </a:extLst>
          </p:cNvPr>
          <p:cNvPicPr>
            <a:picLocks noGrp="1" noChangeAspect="1"/>
          </p:cNvPicPr>
          <p:nvPr>
            <p:ph idx="1"/>
          </p:nvPr>
        </p:nvPicPr>
        <p:blipFill>
          <a:blip r:embed="rId2"/>
          <a:stretch>
            <a:fillRect/>
          </a:stretch>
        </p:blipFill>
        <p:spPr>
          <a:xfrm>
            <a:off x="793145" y="2203581"/>
            <a:ext cx="10605709" cy="3427198"/>
          </a:xfrm>
        </p:spPr>
      </p:pic>
    </p:spTree>
    <p:extLst>
      <p:ext uri="{BB962C8B-B14F-4D97-AF65-F5344CB8AC3E}">
        <p14:creationId xmlns:p14="http://schemas.microsoft.com/office/powerpoint/2010/main" val="3883965461"/>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1291</TotalTime>
  <Words>1249</Words>
  <Application>Microsoft Office PowerPoint</Application>
  <PresentationFormat>Widescreen</PresentationFormat>
  <Paragraphs>95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Roboto</vt:lpstr>
      <vt:lpstr>Söhne</vt:lpstr>
      <vt:lpstr>Times New Roman</vt:lpstr>
      <vt:lpstr>Wingdings</vt:lpstr>
      <vt:lpstr>Retrospect</vt:lpstr>
      <vt:lpstr>Credit Scoring for Lending Institutions</vt:lpstr>
      <vt:lpstr>Introduction</vt:lpstr>
      <vt:lpstr>Data Collection</vt:lpstr>
      <vt:lpstr>PowerPoint Presentation</vt:lpstr>
      <vt:lpstr>PowerPoint Presentation</vt:lpstr>
      <vt:lpstr>Data preprocessing</vt:lpstr>
      <vt:lpstr>Exploratory Data Analysis (EDA) Libraries</vt:lpstr>
      <vt:lpstr>Data Visualization</vt:lpstr>
      <vt:lpstr>Visualization of Variable Distributions in Dataset</vt:lpstr>
      <vt:lpstr>PowerPoint Presentation</vt:lpstr>
      <vt:lpstr>PowerPoint Presentation</vt:lpstr>
      <vt:lpstr>Correlation Analysis</vt:lpstr>
      <vt:lpstr>Average monthly salary for each type of credit score</vt:lpstr>
      <vt:lpstr>Interest Rate vs Month analysis</vt:lpstr>
      <vt:lpstr>Percentage Distribution of Credit Score</vt:lpstr>
      <vt:lpstr>Logistic Regression</vt:lpstr>
      <vt:lpstr>KNN</vt:lpstr>
      <vt:lpstr>Decision Tree</vt:lpstr>
      <vt:lpstr>Voting</vt:lpstr>
      <vt:lpstr>Random Forest</vt:lpstr>
      <vt:lpstr>Comparision</vt:lpstr>
      <vt:lpstr>Important features determined by Random Forest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market analysis</dc:title>
  <dc:creator>DHWARAKESH RAVI SHANKAR</dc:creator>
  <cp:lastModifiedBy>Bhakti Palkar</cp:lastModifiedBy>
  <cp:revision>105</cp:revision>
  <dcterms:created xsi:type="dcterms:W3CDTF">2023-10-29T00:44:09Z</dcterms:created>
  <dcterms:modified xsi:type="dcterms:W3CDTF">2023-12-19T22:55:50Z</dcterms:modified>
</cp:coreProperties>
</file>