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3.jpg" /><Relationship Id="rId2" Type="http://schemas.openxmlformats.org/officeDocument/2006/relationships/image" Target="../media/image2.pn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4.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7.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1430078"/>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505200" y="1430078"/>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843087" y="613792"/>
            <a:ext cx="12011024" cy="940001"/>
          </a:xfrm>
          <a:prstGeom prst="rect">
            <a:avLst/>
          </a:prstGeom>
        </p:spPr>
        <p:txBody>
          <a:bodyPr vert="horz" wrap="square" lIns="0" tIns="16510" rIns="0" bIns="0" rtlCol="0">
            <a:spAutoFit/>
          </a:bodyPr>
          <a:lstStyle/>
          <a:p>
            <a:pPr marL="3213735">
              <a:spcBef>
                <a:spcPts val="130"/>
              </a:spcBef>
            </a:pPr>
            <a:r>
              <a:rPr lang="en-US" sz="3000" b="1" u="sng">
                <a:solidFill>
                  <a:srgbClr val="0F0F0F"/>
                </a:solidFill>
                <a:latin typeface="Times New Roman" panose="02020603050405020304" pitchFamily="18" charset="0"/>
                <a:cs typeface="Times New Roman" panose="02020603050405020304" pitchFamily="18" charset="0"/>
              </a:rPr>
              <a:t>EMPLOYEE DATA ANALYSIS USING EXCEL</a:t>
            </a:r>
            <a:r>
              <a:rPr lang="en-US" sz="3000" b="1" i="0" u="sng">
                <a:solidFill>
                  <a:srgbClr val="0F0F0F"/>
                </a:solidFill>
                <a:effectLst/>
                <a:latin typeface="Times New Roman" panose="02020603050405020304" pitchFamily="18" charset="0"/>
                <a:cs typeface="Times New Roman" panose="02020603050405020304" pitchFamily="18" charset="0"/>
              </a:rPr>
              <a:t> </a:t>
            </a:r>
            <a:br>
              <a:rPr lang="en-US" sz="3000" b="1" i="0" u="sng">
                <a:solidFill>
                  <a:srgbClr val="0F0F0F"/>
                </a:solidFill>
                <a:effectLst/>
                <a:latin typeface="Times New Roman" panose="02020603050405020304" pitchFamily="18" charset="0"/>
                <a:cs typeface="Times New Roman" panose="02020603050405020304" pitchFamily="18" charset="0"/>
              </a:rPr>
            </a:br>
            <a:endParaRPr lang="en-US" sz="3000" u="sng" spc="15">
              <a:latin typeface="Times New Roman" panose="02020603050405020304" pitchFamily="18" charset="0"/>
              <a:cs typeface="Times New Roman" panose="02020603050405020304" pitchFamily="18" charset="0"/>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sp>
        <p:nvSpPr>
          <p:cNvPr id="14" name="TextBox 13">
            <a:extLst>
              <a:ext uri="{FF2B5EF4-FFF2-40B4-BE49-F238E27FC236}">
                <a16:creationId xmlns:a16="http://schemas.microsoft.com/office/drawing/2014/main" id="{D55ADE35-C35B-07C1-F5AA-C33B3DDB802E}"/>
              </a:ext>
            </a:extLst>
          </p:cNvPr>
          <p:cNvSpPr txBox="1"/>
          <p:nvPr/>
        </p:nvSpPr>
        <p:spPr>
          <a:xfrm>
            <a:off x="1747837" y="3318698"/>
            <a:ext cx="8610600" cy="1938992"/>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STUDENT </a:t>
            </a:r>
            <a:r>
              <a:rPr lang="en-IN" sz="2400" b="1">
                <a:latin typeface="Times New Roman" panose="02020603050405020304" pitchFamily="18" charset="0"/>
                <a:cs typeface="Times New Roman" panose="02020603050405020304" pitchFamily="18" charset="0"/>
              </a:rPr>
              <a:t>NAME </a:t>
            </a:r>
            <a:r>
              <a:rPr lang="en-US" sz="2400" b="1">
                <a:latin typeface="Times New Roman" panose="02020603050405020304" pitchFamily="18" charset="0"/>
                <a:cs typeface="Times New Roman" panose="02020603050405020304" pitchFamily="18" charset="0"/>
              </a:rPr>
              <a:t>:</a:t>
            </a:r>
            <a:r>
              <a:rPr lang="en-US" sz="2400">
                <a:latin typeface="Times New Roman" panose="02020603050405020304" pitchFamily="18" charset="0"/>
                <a:cs typeface="Times New Roman" panose="02020603050405020304" pitchFamily="18" charset="0"/>
              </a:rPr>
              <a:t> </a:t>
            </a:r>
            <a:r>
              <a:rPr lang="en-IN" sz="2400">
                <a:latin typeface="Times New Roman" panose="02020603050405020304" pitchFamily="18" charset="0"/>
                <a:cs typeface="Times New Roman" panose="02020603050405020304" pitchFamily="18" charset="0"/>
              </a:rPr>
              <a:t>BHALASARASWATHI S.P</a:t>
            </a:r>
            <a:endParaRPr lang="en-US" sz="2400">
              <a:latin typeface="Times New Roman" panose="02020603050405020304" pitchFamily="18" charset="0"/>
              <a:cs typeface="Times New Roman" panose="02020603050405020304" pitchFamily="18" charset="0"/>
            </a:endParaRPr>
          </a:p>
          <a:p>
            <a:r>
              <a:rPr lang="en-US" sz="2400" b="1">
                <a:latin typeface="Times New Roman" panose="02020603050405020304" pitchFamily="18" charset="0"/>
                <a:cs typeface="Times New Roman" panose="02020603050405020304" pitchFamily="18" charset="0"/>
              </a:rPr>
              <a:t>REGISTER </a:t>
            </a:r>
            <a:r>
              <a:rPr lang="en-IN" sz="2400" b="1">
                <a:latin typeface="Times New Roman" panose="02020603050405020304" pitchFamily="18" charset="0"/>
                <a:cs typeface="Times New Roman" panose="02020603050405020304" pitchFamily="18" charset="0"/>
              </a:rPr>
              <a:t>NO </a:t>
            </a:r>
            <a:r>
              <a:rPr lang="en-US" sz="2400" b="1">
                <a:latin typeface="Times New Roman" panose="02020603050405020304" pitchFamily="18" charset="0"/>
                <a:cs typeface="Times New Roman" panose="02020603050405020304" pitchFamily="18" charset="0"/>
              </a:rPr>
              <a:t>:</a:t>
            </a:r>
            <a:r>
              <a:rPr lang="en-US" sz="2400">
                <a:latin typeface="Times New Roman" panose="02020603050405020304" pitchFamily="18" charset="0"/>
                <a:cs typeface="Times New Roman" panose="02020603050405020304" pitchFamily="18" charset="0"/>
              </a:rPr>
              <a:t> </a:t>
            </a:r>
            <a:r>
              <a:rPr lang="en-IN" sz="2400">
                <a:latin typeface="Times New Roman" panose="02020603050405020304" pitchFamily="18" charset="0"/>
                <a:cs typeface="Times New Roman" panose="02020603050405020304" pitchFamily="18" charset="0"/>
              </a:rPr>
              <a:t>312209187</a:t>
            </a:r>
            <a:endParaRPr lang="en-US" sz="2400">
              <a:latin typeface="Times New Roman" panose="02020603050405020304" pitchFamily="18" charset="0"/>
              <a:cs typeface="Times New Roman" panose="02020603050405020304" pitchFamily="18" charset="0"/>
            </a:endParaRPr>
          </a:p>
          <a:p>
            <a:r>
              <a:rPr lang="en-US" sz="2400" b="1">
                <a:latin typeface="Times New Roman" panose="02020603050405020304" pitchFamily="18" charset="0"/>
                <a:cs typeface="Times New Roman" panose="02020603050405020304" pitchFamily="18" charset="0"/>
              </a:rPr>
              <a:t>DEPARTMENT</a:t>
            </a:r>
            <a:r>
              <a:rPr lang="en-IN" sz="2400" b="1">
                <a:latin typeface="Times New Roman" panose="02020603050405020304" pitchFamily="18" charset="0"/>
                <a:cs typeface="Times New Roman" panose="02020603050405020304" pitchFamily="18" charset="0"/>
              </a:rPr>
              <a:t> </a:t>
            </a:r>
            <a:r>
              <a:rPr lang="en-US" sz="2400" b="1">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B.COM </a:t>
            </a:r>
            <a:r>
              <a:rPr lang="en-IN" sz="2400">
                <a:latin typeface="Times New Roman" panose="02020603050405020304" pitchFamily="18" charset="0"/>
                <a:cs typeface="Times New Roman" panose="02020603050405020304" pitchFamily="18" charset="0"/>
              </a:rPr>
              <a:t>BANK MANAGEMENT</a:t>
            </a:r>
            <a:endParaRPr lang="en-US" sz="2400">
              <a:latin typeface="Times New Roman" panose="02020603050405020304" pitchFamily="18" charset="0"/>
              <a:cs typeface="Times New Roman" panose="02020603050405020304" pitchFamily="18" charset="0"/>
            </a:endParaRPr>
          </a:p>
          <a:p>
            <a:r>
              <a:rPr lang="en-US" sz="2400" b="1">
                <a:latin typeface="Times New Roman" panose="02020603050405020304" pitchFamily="18" charset="0"/>
                <a:cs typeface="Times New Roman" panose="02020603050405020304" pitchFamily="18" charset="0"/>
              </a:rPr>
              <a:t>COLLEGE</a:t>
            </a:r>
            <a:r>
              <a:rPr lang="en-IN" sz="2400" b="1">
                <a:latin typeface="Times New Roman" panose="02020603050405020304" pitchFamily="18" charset="0"/>
                <a:cs typeface="Times New Roman" panose="02020603050405020304" pitchFamily="18" charset="0"/>
              </a:rPr>
              <a:t> </a:t>
            </a:r>
            <a:r>
              <a:rPr lang="en-US" sz="2400" b="1">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ANNA ADARSH COLLEGE FOR WOMEN</a:t>
            </a:r>
          </a:p>
          <a:p>
            <a:r>
              <a:rPr lang="en-US" sz="2400">
                <a:latin typeface="Times New Roman" panose="02020603050405020304" pitchFamily="18" charset="0"/>
                <a:cs typeface="Times New Roman" panose="02020603050405020304" pitchFamily="18" charset="0"/>
              </a:rPr>
              <a:t>           </a:t>
            </a:r>
            <a:endParaRPr lang="en-IN"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62000" y="443357"/>
            <a:ext cx="8480425" cy="5633593"/>
          </a:xfrm>
          <a:prstGeom prst="rect">
            <a:avLst/>
          </a:prstGeom>
        </p:spPr>
        <p:txBody>
          <a:bodyPr vert="horz" wrap="square" lIns="0" tIns="13335" rIns="0" bIns="0" rtlCol="0">
            <a:spAutoFit/>
          </a:bodyPr>
          <a:lstStyle/>
          <a:p>
            <a:pPr marL="12700">
              <a:lnSpc>
                <a:spcPct val="100000"/>
              </a:lnSpc>
              <a:spcBef>
                <a:spcPts val="105"/>
              </a:spcBef>
            </a:pPr>
            <a:r>
              <a:rPr lang="en-US" sz="4400" b="1" u="sng" spc="15">
                <a:latin typeface="+mj-lt"/>
                <a:cs typeface="Trebuchet MS"/>
              </a:rPr>
              <a:t>M</a:t>
            </a:r>
            <a:r>
              <a:rPr lang="en-US" sz="4400" b="1" u="sng">
                <a:latin typeface="+mj-lt"/>
                <a:cs typeface="Trebuchet MS"/>
              </a:rPr>
              <a:t>O</a:t>
            </a:r>
            <a:r>
              <a:rPr lang="en-US" sz="4400" b="1" u="sng" spc="-15">
                <a:latin typeface="+mj-lt"/>
                <a:cs typeface="Trebuchet MS"/>
              </a:rPr>
              <a:t>D</a:t>
            </a:r>
            <a:r>
              <a:rPr lang="en-US" sz="4400" b="1" u="sng" spc="-35">
                <a:latin typeface="+mj-lt"/>
                <a:cs typeface="Trebuchet MS"/>
              </a:rPr>
              <a:t>E</a:t>
            </a:r>
            <a:r>
              <a:rPr lang="en-US" sz="4400" b="1" u="sng" spc="-30">
                <a:latin typeface="+mj-lt"/>
                <a:cs typeface="Trebuchet MS"/>
              </a:rPr>
              <a:t>LL</a:t>
            </a:r>
            <a:r>
              <a:rPr lang="en-US" sz="4400" b="1" u="sng" spc="-5">
                <a:latin typeface="+mj-lt"/>
                <a:cs typeface="Trebuchet MS"/>
              </a:rPr>
              <a:t>I</a:t>
            </a:r>
            <a:r>
              <a:rPr lang="en-US" sz="4400" b="1" u="sng" spc="30">
                <a:latin typeface="+mj-lt"/>
                <a:cs typeface="Trebuchet MS"/>
              </a:rPr>
              <a:t>N</a:t>
            </a:r>
            <a:r>
              <a:rPr lang="en-US" sz="4400" b="1" u="sng" spc="5">
                <a:latin typeface="+mj-lt"/>
                <a:cs typeface="Trebuchet MS"/>
              </a:rPr>
              <a:t>G</a:t>
            </a:r>
            <a:endParaRPr lang="en-US" sz="4400" b="1" u="sng">
              <a:latin typeface="+mj-lt"/>
              <a:cs typeface="Trebuchet MS"/>
            </a:endParaRPr>
          </a:p>
          <a:p>
            <a:pPr>
              <a:lnSpc>
                <a:spcPct val="150000"/>
              </a:lnSpc>
            </a:pPr>
            <a:r>
              <a:rPr lang="en-US" b="1"/>
              <a:t>DATA COLLECTION </a:t>
            </a:r>
            <a:r>
              <a:rPr lang="en-US"/>
              <a:t>:</a:t>
            </a:r>
          </a:p>
          <a:p>
            <a:pPr marL="457200" indent="-457200">
              <a:lnSpc>
                <a:spcPct val="150000"/>
              </a:lnSpc>
              <a:buFont typeface="+mj-lt"/>
              <a:buAutoNum type="arabicPeriod"/>
            </a:pPr>
            <a:r>
              <a:rPr lang="en-US"/>
              <a:t>Downloaded the dataset from edunet dashboard</a:t>
            </a:r>
          </a:p>
          <a:p>
            <a:pPr marL="457200" indent="-457200">
              <a:lnSpc>
                <a:spcPct val="150000"/>
              </a:lnSpc>
              <a:buFont typeface="+mj-lt"/>
              <a:buAutoNum type="arabicPeriod"/>
            </a:pPr>
            <a:r>
              <a:rPr lang="en-US"/>
              <a:t>Opened the data in excel</a:t>
            </a:r>
          </a:p>
          <a:p>
            <a:pPr marL="457200" indent="-457200">
              <a:lnSpc>
                <a:spcPct val="150000"/>
              </a:lnSpc>
              <a:buFont typeface="+mj-lt"/>
              <a:buAutoNum type="arabicPeriod"/>
            </a:pPr>
            <a:r>
              <a:rPr lang="en-US"/>
              <a:t>Saved the file in desktop as an(.xls) file</a:t>
            </a:r>
          </a:p>
          <a:p>
            <a:pPr>
              <a:lnSpc>
                <a:spcPct val="150000"/>
              </a:lnSpc>
            </a:pPr>
            <a:r>
              <a:rPr lang="en-US" b="1"/>
              <a:t>FEATURE COLLECTION :</a:t>
            </a:r>
          </a:p>
          <a:p>
            <a:pPr marL="457200" indent="-457200">
              <a:lnSpc>
                <a:spcPct val="150000"/>
              </a:lnSpc>
              <a:buFont typeface="+mj-lt"/>
              <a:buAutoNum type="arabicPeriod"/>
            </a:pPr>
            <a:r>
              <a:rPr lang="en-US"/>
              <a:t>Used conditional formatting</a:t>
            </a:r>
          </a:p>
          <a:p>
            <a:pPr marL="457200" indent="-457200">
              <a:lnSpc>
                <a:spcPct val="150000"/>
              </a:lnSpc>
              <a:buFont typeface="+mj-lt"/>
              <a:buAutoNum type="arabicPeriod"/>
            </a:pPr>
            <a:r>
              <a:rPr lang="en-US"/>
              <a:t>Used fill color option</a:t>
            </a:r>
          </a:p>
          <a:p>
            <a:pPr marL="457200" indent="-457200">
              <a:lnSpc>
                <a:spcPct val="150000"/>
              </a:lnSpc>
              <a:buFont typeface="+mj-lt"/>
              <a:buAutoNum type="arabicPeriod"/>
            </a:pPr>
            <a:r>
              <a:rPr lang="en-US"/>
              <a:t>Used  filter option to separate blanks in the column</a:t>
            </a:r>
          </a:p>
          <a:p>
            <a:pPr>
              <a:lnSpc>
                <a:spcPct val="150000"/>
              </a:lnSpc>
            </a:pPr>
            <a:r>
              <a:rPr lang="en-US" b="1"/>
              <a:t>DATA CLEANING :</a:t>
            </a:r>
          </a:p>
          <a:p>
            <a:pPr marL="457200" indent="-457200">
              <a:lnSpc>
                <a:spcPct val="150000"/>
              </a:lnSpc>
              <a:buFont typeface="+mj-lt"/>
              <a:buAutoNum type="arabicPeriod"/>
            </a:pPr>
            <a:r>
              <a:rPr lang="en-US"/>
              <a:t>Filtering the data according to our needs</a:t>
            </a:r>
          </a:p>
          <a:p>
            <a:pPr marL="457200" indent="-457200">
              <a:lnSpc>
                <a:spcPct val="150000"/>
              </a:lnSpc>
              <a:buFont typeface="+mj-lt"/>
              <a:buAutoNum type="arabicPeriod"/>
            </a:pPr>
            <a:r>
              <a:rPr lang="en-US"/>
              <a:t>Making the data into a structured data</a:t>
            </a:r>
          </a:p>
          <a:p>
            <a:pPr marL="457200" indent="-457200">
              <a:lnSpc>
                <a:spcPct val="150000"/>
              </a:lnSpc>
              <a:buFont typeface="+mj-lt"/>
              <a:buAutoNum type="arabicPeriod"/>
            </a:pPr>
            <a:r>
              <a:rPr lang="en-US"/>
              <a:t>Separating the important columns</a:t>
            </a: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u="sng"/>
              <a:t>R</a:t>
            </a:r>
            <a:r>
              <a:rPr u="sng" spc="-40"/>
              <a:t>E</a:t>
            </a:r>
            <a:r>
              <a:rPr u="sng" spc="15"/>
              <a:t>S</a:t>
            </a:r>
            <a:r>
              <a:rPr u="sng" spc="-30"/>
              <a:t>U</a:t>
            </a:r>
            <a:r>
              <a:rPr u="sng" spc="-405"/>
              <a:t>L</a:t>
            </a:r>
            <a:r>
              <a:rPr u="sng"/>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4" name="Picture 3">
            <a:extLst>
              <a:ext uri="{FF2B5EF4-FFF2-40B4-BE49-F238E27FC236}">
                <a16:creationId xmlns:a16="http://schemas.microsoft.com/office/drawing/2014/main" id="{F0620E47-9FA9-1854-6894-1F01DF2D4B52}"/>
              </a:ext>
            </a:extLst>
          </p:cNvPr>
          <p:cNvPicPr>
            <a:picLocks noChangeAspect="1"/>
          </p:cNvPicPr>
          <p:nvPr/>
        </p:nvPicPr>
        <p:blipFill>
          <a:blip r:embed="rId2"/>
          <a:stretch>
            <a:fillRect/>
          </a:stretch>
        </p:blipFill>
        <p:spPr>
          <a:xfrm>
            <a:off x="1447800" y="1429298"/>
            <a:ext cx="6824746" cy="479184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20087F-A6B3-FCC3-CDEB-C8375AD47FF7}"/>
              </a:ext>
            </a:extLst>
          </p:cNvPr>
          <p:cNvSpPr>
            <a:spLocks noGrp="1"/>
          </p:cNvSpPr>
          <p:nvPr>
            <p:ph type="title"/>
          </p:nvPr>
        </p:nvSpPr>
        <p:spPr/>
        <p:txBody>
          <a:bodyPr/>
          <a:lstStyle/>
          <a:p>
            <a:r>
              <a:rPr lang="en-US" u="sng"/>
              <a:t>CONCLUSION</a:t>
            </a:r>
          </a:p>
        </p:txBody>
      </p:sp>
      <p:sp>
        <p:nvSpPr>
          <p:cNvPr id="5" name="TextBox 4">
            <a:extLst>
              <a:ext uri="{FF2B5EF4-FFF2-40B4-BE49-F238E27FC236}">
                <a16:creationId xmlns:a16="http://schemas.microsoft.com/office/drawing/2014/main" id="{AF1004AC-20B0-25D5-ED23-77E7E59E3AD1}"/>
              </a:ext>
            </a:extLst>
          </p:cNvPr>
          <p:cNvSpPr txBox="1"/>
          <p:nvPr/>
        </p:nvSpPr>
        <p:spPr>
          <a:xfrm>
            <a:off x="755332" y="1447800"/>
            <a:ext cx="8464868" cy="4893647"/>
          </a:xfrm>
          <a:prstGeom prst="rect">
            <a:avLst/>
          </a:prstGeom>
          <a:noFill/>
        </p:spPr>
        <p:txBody>
          <a:bodyPr wrap="square" rtlCol="0">
            <a:spAutoFit/>
          </a:bodyPr>
          <a:lstStyle/>
          <a:p>
            <a:pPr algn="l"/>
            <a:r>
              <a:rPr lang="en-IN" sz="2600">
                <a:latin typeface="Times New Roman" panose="02020603050405020304" pitchFamily="18" charset="0"/>
                <a:cs typeface="Times New Roman" panose="02020603050405020304" pitchFamily="18" charset="0"/>
              </a:rPr>
              <a:t>In conclusion, Employee Performance Analysis is a crucial process that enables organizations to assess and improve their workforce’s effectiveness. By systematically evaluating various performance metrics, companies can identify top performers, address areas needing improvement, and make informed decisions about promotions, training, and resource allocation. This analysis not only helps in enhancing productivity and employee satisfaction but also aligns individual performance with organizational goals, ultimately driving business success. Utilizing tools like Excel for this analysis further streamlines the process, making it more efficient and accessible for organizations of all sizes.</a:t>
            </a:r>
            <a:endParaRPr lang="en-US" sz="2600">
              <a:latin typeface="Times New Roman" panose="02020603050405020304" pitchFamily="18" charset="0"/>
              <a:cs typeface="Times New Roman" panose="02020603050405020304" pitchFamily="18" charset="0"/>
            </a:endParaRPr>
          </a:p>
        </p:txBody>
      </p:sp>
      <p:sp>
        <p:nvSpPr>
          <p:cNvPr id="6" name="object 15">
            <a:extLst>
              <a:ext uri="{FF2B5EF4-FFF2-40B4-BE49-F238E27FC236}">
                <a16:creationId xmlns:a16="http://schemas.microsoft.com/office/drawing/2014/main" id="{7D030419-6224-B477-AD8B-47D22D0A27A2}"/>
              </a:ext>
            </a:extLst>
          </p:cNvPr>
          <p:cNvSpPr/>
          <p:nvPr/>
        </p:nvSpPr>
        <p:spPr>
          <a:xfrm>
            <a:off x="10563225" y="6218722"/>
            <a:ext cx="457200" cy="478453"/>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chemeClr val="tx2"/>
          </a:solidFill>
        </p:spPr>
        <p:txBody>
          <a:bodyPr wrap="square" lIns="0" tIns="0" rIns="0" bIns="0" rtlCol="0"/>
          <a:lstStyle/>
          <a:p>
            <a:endParaRPr>
              <a:highlight>
                <a:srgbClr val="008000"/>
              </a:highlight>
            </a:endParaRPr>
          </a:p>
        </p:txBody>
      </p:sp>
      <p:sp>
        <p:nvSpPr>
          <p:cNvPr id="7" name="object 15">
            <a:extLst>
              <a:ext uri="{FF2B5EF4-FFF2-40B4-BE49-F238E27FC236}">
                <a16:creationId xmlns:a16="http://schemas.microsoft.com/office/drawing/2014/main" id="{0A93E3A9-A4CE-9269-1756-2BA0762FA1E2}"/>
              </a:ext>
            </a:extLst>
          </p:cNvPr>
          <p:cNvSpPr/>
          <p:nvPr/>
        </p:nvSpPr>
        <p:spPr>
          <a:xfrm>
            <a:off x="11110912" y="6294793"/>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0070C0"/>
          </a:solidFill>
        </p:spPr>
        <p:txBody>
          <a:bodyPr wrap="square" lIns="0" tIns="0" rIns="0" bIns="0" rtlCol="0"/>
          <a:lstStyle/>
          <a:p>
            <a:endParaRPr>
              <a:highlight>
                <a:srgbClr val="008000"/>
              </a:highlight>
            </a:endParaRPr>
          </a:p>
        </p:txBody>
      </p:sp>
      <p:sp>
        <p:nvSpPr>
          <p:cNvPr id="8" name="object 15">
            <a:extLst>
              <a:ext uri="{FF2B5EF4-FFF2-40B4-BE49-F238E27FC236}">
                <a16:creationId xmlns:a16="http://schemas.microsoft.com/office/drawing/2014/main" id="{D6B64867-812C-E609-292F-ACF2A7DA79F9}"/>
              </a:ext>
            </a:extLst>
          </p:cNvPr>
          <p:cNvSpPr/>
          <p:nvPr/>
        </p:nvSpPr>
        <p:spPr>
          <a:xfrm>
            <a:off x="11563349" y="6351584"/>
            <a:ext cx="247651" cy="305159"/>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chemeClr val="tx2"/>
          </a:solidFill>
        </p:spPr>
        <p:txBody>
          <a:bodyPr wrap="square" lIns="0" tIns="0" rIns="0" bIns="0" rtlCol="0"/>
          <a:lstStyle/>
          <a:p>
            <a:endParaRPr>
              <a:highlight>
                <a:srgbClr val="008000"/>
              </a:highlight>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5736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u="sng" spc="5"/>
              <a:t>PROJECT</a:t>
            </a:r>
            <a:r>
              <a:rPr sz="4250" u="sng" spc="-85"/>
              <a:t> </a:t>
            </a:r>
            <a:r>
              <a:rPr sz="4250" u="sng" spc="25"/>
              <a:t>TITLE</a:t>
            </a:r>
            <a:endParaRPr sz="4250" u="sng"/>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10843641" y="5095706"/>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highlight>
                <a:srgbClr val="008000"/>
              </a:highlight>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sp>
        <p:nvSpPr>
          <p:cNvPr id="21" name="object 21"/>
          <p:cNvSpPr txBox="1">
            <a:spLocks noGrp="1"/>
          </p:cNvSpPr>
          <p:nvPr>
            <p:ph type="title"/>
          </p:nvPr>
        </p:nvSpPr>
        <p:spPr>
          <a:xfrm>
            <a:off x="1639252" y="464346"/>
            <a:ext cx="2357120" cy="758190"/>
          </a:xfrm>
          <a:prstGeom prst="rect">
            <a:avLst/>
          </a:prstGeom>
        </p:spPr>
        <p:txBody>
          <a:bodyPr vert="horz" wrap="square" lIns="0" tIns="13335" rIns="0" bIns="0" rtlCol="0">
            <a:spAutoFit/>
          </a:bodyPr>
          <a:lstStyle/>
          <a:p>
            <a:pPr marL="12700">
              <a:lnSpc>
                <a:spcPct val="100000"/>
              </a:lnSpc>
              <a:spcBef>
                <a:spcPts val="105"/>
              </a:spcBef>
            </a:pPr>
            <a:r>
              <a:rPr u="sng" spc="25"/>
              <a:t>A</a:t>
            </a:r>
            <a:r>
              <a:rPr u="sng" spc="-5"/>
              <a:t>G</a:t>
            </a:r>
            <a:r>
              <a:rPr u="sng" spc="-35"/>
              <a:t>E</a:t>
            </a:r>
            <a:r>
              <a:rPr u="sng" spc="15"/>
              <a:t>N</a:t>
            </a:r>
            <a:r>
              <a:rPr u="sng"/>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23" name="TextBox 22">
            <a:extLst>
              <a:ext uri="{FF2B5EF4-FFF2-40B4-BE49-F238E27FC236}">
                <a16:creationId xmlns:a16="http://schemas.microsoft.com/office/drawing/2014/main" id="{D0827FA3-A9D4-0FE5-45BE-664C8C920E82}"/>
              </a:ext>
            </a:extLst>
          </p:cNvPr>
          <p:cNvSpPr txBox="1"/>
          <p:nvPr/>
        </p:nvSpPr>
        <p:spPr>
          <a:xfrm>
            <a:off x="2802446" y="1275729"/>
            <a:ext cx="5029200" cy="4401205"/>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Dataset Description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Discussion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10" name="object 10"/>
          <p:cNvSpPr txBox="1">
            <a:spLocks noGrp="1"/>
          </p:cNvSpPr>
          <p:nvPr>
            <p:ph type="sldNum" sz="quarter" idx="7"/>
          </p:nvPr>
        </p:nvSpPr>
        <p:spPr>
          <a:xfrm>
            <a:off x="11353418" y="6473337"/>
            <a:ext cx="151129" cy="191770"/>
          </a:xfrm>
        </p:spPr>
        <p:txBody>
          <a:bodyPr vert="horz" wrap="square" lIns="0" tIns="6985" rIns="0" bIns="0" rtlCol="0">
            <a:spAutoFit/>
          </a:bodyPr>
          <a:lstStyle/>
          <a:p>
            <a:fld id="{81D60167-4931-47E6-BA6A-407CBD079E47}" type="slidenum">
              <a:rPr lang="en-US" dirty="0"/>
              <a:pPr/>
              <a:t>4</a:t>
            </a:fld>
            <a:endParaRPr lang="en-US"/>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6" name="TextBox 5">
            <a:extLst>
              <a:ext uri="{FF2B5EF4-FFF2-40B4-BE49-F238E27FC236}">
                <a16:creationId xmlns:a16="http://schemas.microsoft.com/office/drawing/2014/main" id="{DE0374D7-08C2-1ED0-01A1-ED71B75E38E1}"/>
              </a:ext>
            </a:extLst>
          </p:cNvPr>
          <p:cNvSpPr txBox="1"/>
          <p:nvPr/>
        </p:nvSpPr>
        <p:spPr>
          <a:xfrm>
            <a:off x="755331" y="1582340"/>
            <a:ext cx="7092862" cy="4524315"/>
          </a:xfrm>
          <a:prstGeom prst="rect">
            <a:avLst/>
          </a:prstGeom>
          <a:noFill/>
        </p:spPr>
        <p:txBody>
          <a:bodyPr wrap="square" rtlCol="0">
            <a:spAutoFit/>
          </a:bodyPr>
          <a:lstStyle/>
          <a:p>
            <a:pPr algn="l"/>
            <a:r>
              <a:rPr lang="en-IN" sz="2400">
                <a:latin typeface="Times New Roman" panose="02020603050405020304" pitchFamily="18" charset="0"/>
                <a:cs typeface="Times New Roman" panose="02020603050405020304" pitchFamily="18" charset="0"/>
              </a:rPr>
              <a:t>Conducting an Employee Performance Analysis using Excel helps students like me to develop essential Excel and data analysis skills, while providing insight into key performance metrics and HR analytics. It allows me to apply theoretical knowledge to practical scenarios, enhancing my problem-solving and critical thinking abilities. The project also helps to strengthen my ability to organize and present data effectively. Ultimately, this experience prepares me for careers in data-driven roles and boosts my employability by showcasing my analytical capabilities.</a:t>
            </a:r>
            <a:br>
              <a:rPr lang="en-IN" sz="2400">
                <a:latin typeface="Times New Roman" panose="02020603050405020304" pitchFamily="18" charset="0"/>
                <a:cs typeface="Times New Roman" panose="02020603050405020304" pitchFamily="18" charset="0"/>
              </a:rPr>
            </a:br>
            <a:endParaRPr lang="en-US" sz="2400">
              <a:latin typeface="Times New Roman" panose="02020603050405020304" pitchFamily="18" charset="0"/>
              <a:cs typeface="Times New Roman" panose="02020603050405020304" pitchFamily="18" charset="0"/>
            </a:endParaRPr>
          </a:p>
        </p:txBody>
      </p:sp>
      <p:sp>
        <p:nvSpPr>
          <p:cNvPr id="11" name="Title 10">
            <a:extLst>
              <a:ext uri="{FF2B5EF4-FFF2-40B4-BE49-F238E27FC236}">
                <a16:creationId xmlns:a16="http://schemas.microsoft.com/office/drawing/2014/main" id="{667F23E9-7A32-40B7-63E8-B2117EF0E236}"/>
              </a:ext>
            </a:extLst>
          </p:cNvPr>
          <p:cNvSpPr>
            <a:spLocks noGrp="1"/>
          </p:cNvSpPr>
          <p:nvPr>
            <p:ph type="title"/>
          </p:nvPr>
        </p:nvSpPr>
        <p:spPr/>
        <p:txBody>
          <a:bodyPr/>
          <a:lstStyle/>
          <a:p>
            <a:r>
              <a:rPr lang="en-IN" u="sng"/>
              <a:t>PROBLEM STATEMENT</a:t>
            </a:r>
            <a:endParaRPr lang="en-US" u="sng"/>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914400" y="619830"/>
            <a:ext cx="7825740" cy="5410455"/>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u="sng" spc="5"/>
              <a:t>PROJECT	</a:t>
            </a:r>
            <a:r>
              <a:rPr sz="4250" u="sng" spc="-20"/>
              <a:t>OVERVIEW</a:t>
            </a:r>
            <a:br>
              <a:rPr lang="en-US" sz="4250" u="sng" spc="-20"/>
            </a:br>
            <a:br>
              <a:rPr lang="en-US" sz="2000" b="0" spc="-20"/>
            </a:br>
            <a:r>
              <a:rPr lang="en-IN" sz="2400" b="0" spc="-20"/>
              <a:t>The Employee Performance Analysis using Excel project involves analyzing employee data to assess key performance indicators such as productivity, efficiency, and contribution to the organization. Students like me use Excel to organize and analyze this data through formulas, pivot tables, and charts, identifying trends, patterns, and areas needing improvement. The project also includes creating visual reports and dashboards to present the findings clearly. This hands-on experience helps me to develop data analysis, problem-solving, and presentation skills, preparing me for roles in HR analytics, business management, and related fields</a:t>
            </a:r>
            <a:r>
              <a:rPr lang="en-IN" sz="2000" b="0" spc="-20"/>
              <a:t>.</a:t>
            </a:r>
            <a:endParaRPr sz="2000" b="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914400" y="316466"/>
            <a:ext cx="7757795" cy="509114"/>
          </a:xfrm>
          <a:prstGeom prst="rect">
            <a:avLst/>
          </a:prstGeom>
        </p:spPr>
        <p:txBody>
          <a:bodyPr vert="horz" wrap="square" lIns="0" tIns="16510" rIns="0" bIns="0" rtlCol="0">
            <a:spAutoFit/>
          </a:bodyPr>
          <a:lstStyle/>
          <a:p>
            <a:pPr marL="12700">
              <a:lnSpc>
                <a:spcPct val="100000"/>
              </a:lnSpc>
              <a:spcBef>
                <a:spcPts val="130"/>
              </a:spcBef>
            </a:pPr>
            <a:r>
              <a:rPr sz="3200" u="sng" spc="25"/>
              <a:t>W</a:t>
            </a:r>
            <a:r>
              <a:rPr sz="3200" u="sng" spc="-20"/>
              <a:t>H</a:t>
            </a:r>
            <a:r>
              <a:rPr sz="3200" u="sng" spc="20"/>
              <a:t>O</a:t>
            </a:r>
            <a:r>
              <a:rPr sz="3200" u="sng" spc="-235"/>
              <a:t> </a:t>
            </a:r>
            <a:r>
              <a:rPr sz="3200" u="sng" spc="-10"/>
              <a:t>AR</a:t>
            </a:r>
            <a:r>
              <a:rPr sz="3200" u="sng" spc="15"/>
              <a:t>E</a:t>
            </a:r>
            <a:r>
              <a:rPr sz="3200" u="sng" spc="-35"/>
              <a:t> </a:t>
            </a:r>
            <a:r>
              <a:rPr sz="3200" u="sng" spc="-10"/>
              <a:t>T</a:t>
            </a:r>
            <a:r>
              <a:rPr sz="3200" u="sng" spc="-15"/>
              <a:t>H</a:t>
            </a:r>
            <a:r>
              <a:rPr sz="3200" u="sng" spc="15"/>
              <a:t>E</a:t>
            </a:r>
            <a:r>
              <a:rPr sz="3200" u="sng" spc="-35"/>
              <a:t> </a:t>
            </a:r>
            <a:r>
              <a:rPr sz="3200" u="sng" spc="-20"/>
              <a:t>E</a:t>
            </a:r>
            <a:r>
              <a:rPr sz="3200" u="sng" spc="30"/>
              <a:t>N</a:t>
            </a:r>
            <a:r>
              <a:rPr sz="3200" u="sng" spc="15"/>
              <a:t>D</a:t>
            </a:r>
            <a:r>
              <a:rPr sz="3200" u="sng" spc="-45"/>
              <a:t> </a:t>
            </a:r>
            <a:r>
              <a:rPr sz="3200" u="sng"/>
              <a:t>U</a:t>
            </a:r>
            <a:r>
              <a:rPr sz="3200" u="sng" spc="10"/>
              <a:t>S</a:t>
            </a:r>
            <a:r>
              <a:rPr sz="3200" u="sng" spc="-25"/>
              <a:t>E</a:t>
            </a:r>
            <a:r>
              <a:rPr sz="3200" u="sng" spc="-10"/>
              <a:t>R</a:t>
            </a:r>
            <a:r>
              <a:rPr sz="3200" u="sng" spc="5"/>
              <a:t>S?</a:t>
            </a:r>
            <a:endParaRPr sz="2000" b="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
        <p:nvSpPr>
          <p:cNvPr id="3" name="TextBox 2">
            <a:extLst>
              <a:ext uri="{FF2B5EF4-FFF2-40B4-BE49-F238E27FC236}">
                <a16:creationId xmlns:a16="http://schemas.microsoft.com/office/drawing/2014/main" id="{D66ED30C-505A-432F-0BD9-2901713FE93A}"/>
              </a:ext>
            </a:extLst>
          </p:cNvPr>
          <p:cNvSpPr txBox="1"/>
          <p:nvPr/>
        </p:nvSpPr>
        <p:spPr>
          <a:xfrm>
            <a:off x="798020" y="1143000"/>
            <a:ext cx="6821980" cy="6247864"/>
          </a:xfrm>
          <a:prstGeom prst="rect">
            <a:avLst/>
          </a:prstGeom>
          <a:noFill/>
        </p:spPr>
        <p:txBody>
          <a:bodyPr wrap="square" rtlCol="0">
            <a:spAutoFit/>
          </a:bodyPr>
          <a:lstStyle/>
          <a:p>
            <a:r>
              <a:rPr lang="en-US" sz="2000" b="0" spc="5">
                <a:latin typeface="Times New Roman" panose="02020603050405020304" pitchFamily="18" charset="0"/>
                <a:cs typeface="Times New Roman" panose="02020603050405020304" pitchFamily="18" charset="0"/>
              </a:rPr>
              <a:t>The End Users Of Employee Data Analysis Typically Include:</a:t>
            </a:r>
            <a:br>
              <a:rPr lang="en-US" sz="2000" b="0" spc="5">
                <a:latin typeface="Times New Roman" panose="02020603050405020304" pitchFamily="18" charset="0"/>
                <a:cs typeface="Times New Roman" panose="02020603050405020304" pitchFamily="18" charset="0"/>
              </a:rPr>
            </a:br>
            <a:endParaRPr lang="en-US" sz="2000" b="0" spc="5">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b="0" spc="5">
                <a:latin typeface="Times New Roman" panose="02020603050405020304" pitchFamily="18" charset="0"/>
                <a:cs typeface="Times New Roman" panose="02020603050405020304" pitchFamily="18" charset="0"/>
              </a:rPr>
              <a:t>Human Resource Professionals</a:t>
            </a:r>
            <a:br>
              <a:rPr lang="en-US" sz="2000" b="0" spc="5">
                <a:latin typeface="Times New Roman" panose="02020603050405020304" pitchFamily="18" charset="0"/>
                <a:cs typeface="Times New Roman" panose="02020603050405020304" pitchFamily="18" charset="0"/>
              </a:rPr>
            </a:br>
            <a:endParaRPr lang="en-US" sz="2000" b="0" spc="5">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b="0" spc="5">
                <a:latin typeface="Times New Roman" panose="02020603050405020304" pitchFamily="18" charset="0"/>
                <a:cs typeface="Times New Roman" panose="02020603050405020304" pitchFamily="18" charset="0"/>
              </a:rPr>
              <a:t>Managers And Team Leaders</a:t>
            </a:r>
            <a:br>
              <a:rPr lang="en-US" sz="2000" b="0" spc="5">
                <a:latin typeface="Times New Roman" panose="02020603050405020304" pitchFamily="18" charset="0"/>
                <a:cs typeface="Times New Roman" panose="02020603050405020304" pitchFamily="18" charset="0"/>
              </a:rPr>
            </a:br>
            <a:endParaRPr lang="en-US" sz="2000" b="0" spc="5">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b="0" spc="5">
                <a:latin typeface="Times New Roman" panose="02020603050405020304" pitchFamily="18" charset="0"/>
                <a:cs typeface="Times New Roman" panose="02020603050405020304" pitchFamily="18" charset="0"/>
              </a:rPr>
              <a:t>Executives And Senior Management</a:t>
            </a:r>
            <a:br>
              <a:rPr lang="en-US" sz="2000" b="0" spc="5">
                <a:latin typeface="Times New Roman" panose="02020603050405020304" pitchFamily="18" charset="0"/>
                <a:cs typeface="Times New Roman" panose="02020603050405020304" pitchFamily="18" charset="0"/>
              </a:rPr>
            </a:br>
            <a:endParaRPr lang="en-US" sz="2000" b="0" spc="5">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b="0" spc="5">
                <a:latin typeface="Times New Roman" panose="02020603050405020304" pitchFamily="18" charset="0"/>
                <a:cs typeface="Times New Roman" panose="02020603050405020304" pitchFamily="18" charset="0"/>
              </a:rPr>
              <a:t>Employees and Employers</a:t>
            </a:r>
          </a:p>
          <a:p>
            <a:pPr marL="285750" indent="-285750">
              <a:buFont typeface="Wingdings" panose="05000000000000000000" pitchFamily="2" charset="2"/>
              <a:buChar char="Ø"/>
            </a:pPr>
            <a:endParaRPr lang="en-US" sz="2000" spc="5">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b="0" spc="5">
                <a:latin typeface="Times New Roman" panose="02020603050405020304" pitchFamily="18" charset="0"/>
                <a:cs typeface="Times New Roman" panose="02020603050405020304" pitchFamily="18" charset="0"/>
              </a:rPr>
              <a:t>Data Analysts</a:t>
            </a:r>
            <a:br>
              <a:rPr lang="en-US" sz="2000" b="0" spc="5">
                <a:latin typeface="Times New Roman" panose="02020603050405020304" pitchFamily="18" charset="0"/>
                <a:cs typeface="Times New Roman" panose="02020603050405020304" pitchFamily="18" charset="0"/>
              </a:rPr>
            </a:br>
            <a:endParaRPr lang="en-US" sz="2000" b="0" spc="5">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b="0" spc="5">
                <a:latin typeface="Times New Roman" panose="02020603050405020304" pitchFamily="18" charset="0"/>
                <a:cs typeface="Times New Roman" panose="02020603050405020304" pitchFamily="18" charset="0"/>
              </a:rPr>
              <a:t>Industries</a:t>
            </a:r>
          </a:p>
          <a:p>
            <a:pPr marL="285750" indent="-285750">
              <a:buFont typeface="Wingdings" panose="05000000000000000000" pitchFamily="2" charset="2"/>
              <a:buChar char="Ø"/>
            </a:pPr>
            <a:endParaRPr lang="en-US" sz="2000" spc="5">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b="0" spc="5">
                <a:latin typeface="Times New Roman" panose="02020603050405020304" pitchFamily="18" charset="0"/>
                <a:cs typeface="Times New Roman" panose="02020603050405020304" pitchFamily="18" charset="0"/>
              </a:rPr>
              <a:t>IT Sector</a:t>
            </a:r>
          </a:p>
          <a:p>
            <a:pPr marL="285750" indent="-285750">
              <a:buFont typeface="Wingdings" panose="05000000000000000000" pitchFamily="2" charset="2"/>
              <a:buChar char="Ø"/>
            </a:pPr>
            <a:endParaRPr lang="en-US" sz="2000" spc="5">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spc="5">
                <a:latin typeface="Times New Roman" panose="02020603050405020304" pitchFamily="18" charset="0"/>
                <a:cs typeface="Times New Roman" panose="02020603050405020304" pitchFamily="18" charset="0"/>
              </a:rPr>
              <a:t>Business Units</a:t>
            </a:r>
          </a:p>
          <a:p>
            <a:pPr marL="285750" indent="-285750">
              <a:buFont typeface="Wingdings" panose="05000000000000000000" pitchFamily="2" charset="2"/>
              <a:buChar char="Ø"/>
            </a:pPr>
            <a:endParaRPr lang="en-US" sz="2000" b="0" spc="5">
              <a:latin typeface="Times New Roman" panose="02020603050405020304" pitchFamily="18" charset="0"/>
              <a:cs typeface="Times New Roman" panose="02020603050405020304" pitchFamily="18" charset="0"/>
            </a:endParaRPr>
          </a:p>
          <a:p>
            <a:br>
              <a:rPr lang="en-US" sz="2000" b="0" spc="5">
                <a:latin typeface="Times New Roman" panose="02020603050405020304" pitchFamily="18" charset="0"/>
                <a:cs typeface="Times New Roman" panose="02020603050405020304" pitchFamily="18" charset="0"/>
              </a:rPr>
            </a:br>
            <a:endParaRPr lang="en-IN"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04800" y="972779"/>
            <a:ext cx="9763125" cy="4722447"/>
          </a:xfrm>
          <a:prstGeom prst="rect">
            <a:avLst/>
          </a:prstGeom>
        </p:spPr>
        <p:txBody>
          <a:bodyPr vert="horz" wrap="square" lIns="0" tIns="13335" rIns="0" bIns="0" rtlCol="0">
            <a:spAutoFit/>
          </a:bodyPr>
          <a:lstStyle/>
          <a:p>
            <a:pPr marL="12700">
              <a:lnSpc>
                <a:spcPct val="100000"/>
              </a:lnSpc>
              <a:spcBef>
                <a:spcPts val="105"/>
              </a:spcBef>
            </a:pPr>
            <a:r>
              <a:rPr lang="en-US" sz="3600" u="sng" spc="10"/>
              <a:t>O</a:t>
            </a:r>
            <a:r>
              <a:rPr lang="en-US" sz="3600" u="sng" spc="25"/>
              <a:t>U</a:t>
            </a:r>
            <a:r>
              <a:rPr lang="en-US" sz="3600" u="sng"/>
              <a:t>R</a:t>
            </a:r>
            <a:r>
              <a:rPr lang="en-US" sz="3600" u="sng" spc="5"/>
              <a:t> </a:t>
            </a:r>
            <a:r>
              <a:rPr lang="en-US" sz="3600" u="sng" spc="25"/>
              <a:t>S</a:t>
            </a:r>
            <a:r>
              <a:rPr lang="en-US" sz="3600" u="sng" spc="10"/>
              <a:t>O</a:t>
            </a:r>
            <a:r>
              <a:rPr lang="en-US" sz="3600" u="sng" spc="25"/>
              <a:t>LU</a:t>
            </a:r>
            <a:r>
              <a:rPr lang="en-US" sz="3600" u="sng" spc="-35"/>
              <a:t>T</a:t>
            </a:r>
            <a:r>
              <a:rPr lang="en-US" sz="3600" u="sng" spc="-30"/>
              <a:t>I</a:t>
            </a:r>
            <a:r>
              <a:rPr lang="en-US" sz="3600" u="sng" spc="10"/>
              <a:t>O</a:t>
            </a:r>
            <a:r>
              <a:rPr lang="en-US" sz="3600" u="sng"/>
              <a:t>N</a:t>
            </a:r>
            <a:r>
              <a:rPr lang="en-US" sz="3600" u="sng" spc="-345"/>
              <a:t> </a:t>
            </a:r>
            <a:r>
              <a:rPr lang="en-US" sz="3600" u="sng" spc="-35"/>
              <a:t>A</a:t>
            </a:r>
            <a:r>
              <a:rPr lang="en-US" sz="3600" u="sng" spc="-5"/>
              <a:t>N</a:t>
            </a:r>
            <a:r>
              <a:rPr lang="en-US" sz="3600" u="sng"/>
              <a:t>D</a:t>
            </a:r>
            <a:r>
              <a:rPr lang="en-US" sz="3600" u="sng" spc="35"/>
              <a:t> </a:t>
            </a:r>
            <a:r>
              <a:rPr lang="en-US" sz="3600" u="sng" spc="-30"/>
              <a:t>I</a:t>
            </a:r>
            <a:r>
              <a:rPr lang="en-US" sz="3600" u="sng" spc="-35"/>
              <a:t>T</a:t>
            </a:r>
            <a:r>
              <a:rPr lang="en-US" sz="3600" u="sng"/>
              <a:t>S</a:t>
            </a:r>
            <a:r>
              <a:rPr lang="en-US" sz="3600" u="sng" spc="60"/>
              <a:t> </a:t>
            </a:r>
            <a:r>
              <a:rPr lang="en-US" sz="3600" u="sng" spc="-295"/>
              <a:t>V</a:t>
            </a:r>
            <a:r>
              <a:rPr lang="en-US" sz="3600" u="sng" spc="-35"/>
              <a:t>A</a:t>
            </a:r>
            <a:r>
              <a:rPr lang="en-US" sz="3600" u="sng" spc="25"/>
              <a:t>LU</a:t>
            </a:r>
            <a:r>
              <a:rPr lang="en-US" sz="3600" u="sng"/>
              <a:t>E</a:t>
            </a:r>
            <a:r>
              <a:rPr lang="en-US" sz="3600" u="sng" spc="-65"/>
              <a:t> </a:t>
            </a:r>
            <a:r>
              <a:rPr lang="en-US" sz="3600" u="sng" spc="-15"/>
              <a:t>P</a:t>
            </a:r>
            <a:r>
              <a:rPr lang="en-US" sz="3600" u="sng" spc="-30"/>
              <a:t>R</a:t>
            </a:r>
            <a:r>
              <a:rPr lang="en-US" sz="3600" u="sng" spc="10"/>
              <a:t>O</a:t>
            </a:r>
            <a:r>
              <a:rPr lang="en-US" sz="3600" u="sng" spc="-15"/>
              <a:t>P</a:t>
            </a:r>
            <a:r>
              <a:rPr lang="en-US" sz="3600" u="sng" spc="10"/>
              <a:t>O</a:t>
            </a:r>
            <a:r>
              <a:rPr lang="en-US" sz="3600" u="sng" spc="25"/>
              <a:t>S</a:t>
            </a:r>
            <a:r>
              <a:rPr lang="en-US" sz="3600" u="sng" spc="-30"/>
              <a:t>I</a:t>
            </a:r>
            <a:r>
              <a:rPr lang="en-US" sz="3600" u="sng" spc="-35"/>
              <a:t>T</a:t>
            </a:r>
            <a:r>
              <a:rPr lang="en-US" sz="3600" u="sng" spc="-30"/>
              <a:t>I</a:t>
            </a:r>
            <a:r>
              <a:rPr lang="en-US" sz="3600" u="sng" spc="10"/>
              <a:t>O</a:t>
            </a:r>
            <a:r>
              <a:rPr lang="en-US" sz="3600" u="sng"/>
              <a:t>N</a:t>
            </a:r>
            <a:br>
              <a:rPr lang="en-US" sz="3600"/>
            </a:br>
            <a:r>
              <a:rPr lang="en-US" sz="3600"/>
              <a:t>                  </a:t>
            </a:r>
            <a:r>
              <a:rPr lang="en-US" sz="1800"/>
              <a:t>CONDITIONAL</a:t>
            </a:r>
            <a:r>
              <a:rPr lang="en-US" sz="1800" u="sng"/>
              <a:t> </a:t>
            </a:r>
            <a:r>
              <a:rPr lang="en-US" sz="1800"/>
              <a:t>FORMATING </a:t>
            </a:r>
            <a:r>
              <a:rPr lang="en-US" sz="1800" b="0"/>
              <a:t>: It Is Used To Highlight The Bank </a:t>
            </a:r>
            <a:br>
              <a:rPr lang="en-US" sz="1800" b="0"/>
            </a:br>
            <a:r>
              <a:rPr lang="en-US" sz="1800" b="0"/>
              <a:t>                                                                             Values In Exit Date.</a:t>
            </a:r>
            <a:br>
              <a:rPr lang="en-US" sz="1800" b="0"/>
            </a:br>
            <a:r>
              <a:rPr lang="en-US" sz="1800" b="0"/>
              <a:t>                                      </a:t>
            </a:r>
            <a:br>
              <a:rPr lang="en-US" sz="1800" b="0"/>
            </a:br>
            <a:r>
              <a:rPr lang="en-US" sz="1800" b="0"/>
              <a:t>                                     </a:t>
            </a:r>
            <a:r>
              <a:rPr lang="en-US" sz="1800"/>
              <a:t>FILTER </a:t>
            </a:r>
            <a:r>
              <a:rPr lang="en-US" sz="1800" b="0"/>
              <a:t>: It Is Used To Filter The Bank Values By Using Filter By       </a:t>
            </a:r>
            <a:br>
              <a:rPr lang="en-US" sz="1800" b="0"/>
            </a:br>
            <a:r>
              <a:rPr lang="en-US" sz="1800" b="0"/>
              <a:t>                                                  Using Colors</a:t>
            </a:r>
            <a:br>
              <a:rPr lang="en-US" sz="1800" b="0"/>
            </a:br>
            <a:br>
              <a:rPr lang="en-US" sz="1800" b="0"/>
            </a:br>
            <a:r>
              <a:rPr lang="en-US" sz="1800" b="0"/>
              <a:t>                                      </a:t>
            </a:r>
            <a:r>
              <a:rPr lang="en-US" sz="1800"/>
              <a:t>PIVOT TABLE </a:t>
            </a:r>
            <a:r>
              <a:rPr lang="en-US" sz="1800" b="0"/>
              <a:t>: Pivot Tables In Excel Are Used To Summarize,</a:t>
            </a:r>
            <a:br>
              <a:rPr lang="en-US" sz="1800" b="0"/>
            </a:br>
            <a:r>
              <a:rPr lang="en-US" sz="1800" b="0"/>
              <a:t>                                                            Analyze, And Explore Large Datasets By </a:t>
            </a:r>
            <a:br>
              <a:rPr lang="en-US" sz="1800" b="0"/>
            </a:br>
            <a:r>
              <a:rPr lang="en-US" sz="1800" b="0"/>
              <a:t>                                                            Automatically Organizing Data Into A </a:t>
            </a:r>
            <a:br>
              <a:rPr lang="en-US" sz="1800" b="0"/>
            </a:br>
            <a:r>
              <a:rPr lang="en-US" sz="1800" b="0"/>
              <a:t>                                                             Structured Format.</a:t>
            </a:r>
            <a:br>
              <a:rPr lang="en-US" sz="1800" b="0"/>
            </a:br>
            <a:r>
              <a:rPr lang="en-US" sz="1800" b="0"/>
              <a:t>                                   </a:t>
            </a:r>
            <a:br>
              <a:rPr lang="en-US" sz="1800" b="0"/>
            </a:br>
            <a:r>
              <a:rPr lang="en-US" sz="1800" b="0"/>
              <a:t>                                      </a:t>
            </a:r>
            <a:r>
              <a:rPr lang="en-US" sz="1800"/>
              <a:t>CHARTS </a:t>
            </a:r>
            <a:r>
              <a:rPr lang="en-US" sz="1800" b="0"/>
              <a:t>: It Is Used To Show The Analysis In A Proper </a:t>
            </a:r>
            <a:br>
              <a:rPr lang="en-US" sz="1800" b="0"/>
            </a:br>
            <a:r>
              <a:rPr lang="en-US" sz="1800" b="0"/>
              <a:t>                                                    Chart Format.</a:t>
            </a:r>
            <a:br>
              <a:rPr lang="en-US" sz="1800" b="0"/>
            </a:br>
            <a:r>
              <a:rPr lang="en-US" sz="1800" b="0"/>
              <a:t>                                                                             </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381000" y="407435"/>
            <a:ext cx="10681335" cy="6043129"/>
          </a:xfrm>
        </p:spPr>
        <p:txBody>
          <a:bodyPr/>
          <a:lstStyle/>
          <a:p>
            <a:pPr>
              <a:lnSpc>
                <a:spcPct val="150000"/>
              </a:lnSpc>
            </a:pPr>
            <a:r>
              <a:rPr lang="en-IN" sz="4400" u="sng"/>
              <a:t>DATASET DESCRIPTION </a:t>
            </a:r>
            <a:br>
              <a:rPr lang="en-IN"/>
            </a:br>
            <a:r>
              <a:rPr lang="en-US" sz="1800"/>
              <a:t>Employee ID </a:t>
            </a:r>
            <a:r>
              <a:rPr lang="en-US" sz="1800" b="0"/>
              <a:t>: Unique identifier for each employee in the organization</a:t>
            </a:r>
            <a:r>
              <a:rPr lang="en-IN" sz="1800" b="0"/>
              <a:t>. Described in numbers</a:t>
            </a:r>
            <a:br>
              <a:rPr lang="en-IN" sz="1800" b="0"/>
            </a:br>
            <a:r>
              <a:rPr lang="en-IN" sz="1800"/>
              <a:t>First name </a:t>
            </a:r>
            <a:r>
              <a:rPr lang="en-IN" sz="1800" b="0"/>
              <a:t>: First name of the employee in text</a:t>
            </a:r>
            <a:br>
              <a:rPr lang="en-IN" sz="1800" b="0"/>
            </a:br>
            <a:r>
              <a:rPr lang="en-US" sz="1800"/>
              <a:t>Last name </a:t>
            </a:r>
            <a:r>
              <a:rPr lang="en-US" sz="1800" b="0"/>
              <a:t>: Last name of the employee in text</a:t>
            </a:r>
            <a:br>
              <a:rPr lang="en-US" sz="1800" b="0"/>
            </a:br>
            <a:r>
              <a:rPr lang="en-US" sz="1800"/>
              <a:t>Business unit </a:t>
            </a:r>
            <a:r>
              <a:rPr lang="en-US" sz="1800" b="0"/>
              <a:t>: The specific business unit or department to which the employee belongs, in text.</a:t>
            </a:r>
            <a:br>
              <a:rPr lang="en-US" sz="1800" b="0"/>
            </a:br>
            <a:r>
              <a:rPr lang="en-US" sz="1800"/>
              <a:t>Employee status </a:t>
            </a:r>
            <a:r>
              <a:rPr lang="en-US" sz="1800" b="0"/>
              <a:t>: The current employment status of the employee i.e. active, on leave, terminated.</a:t>
            </a:r>
            <a:br>
              <a:rPr lang="en-US" sz="1800" b="0"/>
            </a:br>
            <a:r>
              <a:rPr lang="en-US" sz="1800"/>
              <a:t>Employee type </a:t>
            </a:r>
            <a:r>
              <a:rPr lang="en-US" sz="1800" b="0"/>
              <a:t>: The type of employment the employee has full-time, part-time, contract.</a:t>
            </a:r>
            <a:br>
              <a:rPr lang="en-US" sz="1800" b="0"/>
            </a:br>
            <a:r>
              <a:rPr lang="en-US" sz="1800"/>
              <a:t>Gender code </a:t>
            </a:r>
            <a:r>
              <a:rPr lang="en-US" sz="1800" b="0"/>
              <a:t>: A code representing the gender of the employee, M for male, F for female, N for</a:t>
            </a:r>
            <a:br>
              <a:rPr lang="en-US" sz="1800" b="0"/>
            </a:br>
            <a:r>
              <a:rPr lang="en-US" sz="1800" b="0"/>
              <a:t> non-binary.</a:t>
            </a:r>
            <a:br>
              <a:rPr lang="en-US" sz="1800" b="0"/>
            </a:br>
            <a:r>
              <a:rPr lang="en-US" sz="1800"/>
              <a:t>Performance score </a:t>
            </a:r>
            <a:r>
              <a:rPr lang="en-US" sz="1800" b="0"/>
              <a:t>: A score indicating the employee’s performance level i.e. excellent, satisfactory, needs improvement.</a:t>
            </a:r>
            <a:br>
              <a:rPr lang="en-US" sz="1800" b="0"/>
            </a:br>
            <a:r>
              <a:rPr lang="en-US" sz="1800"/>
              <a:t>Current employee rating </a:t>
            </a:r>
            <a:r>
              <a:rPr lang="en-US" sz="1800" b="0"/>
              <a:t>: The current rating or evaluation of the employee’s overall performance.</a:t>
            </a:r>
            <a:br>
              <a:rPr lang="en-US" sz="1800" b="0"/>
            </a:br>
            <a:endParaRPr lang="en-IN" sz="1800" b="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609600" y="651420"/>
            <a:ext cx="8480425" cy="2155718"/>
          </a:xfrm>
          <a:prstGeom prst="rect">
            <a:avLst/>
          </a:prstGeom>
        </p:spPr>
        <p:txBody>
          <a:bodyPr vert="horz" wrap="square" lIns="0" tIns="16510" rIns="0" bIns="0" rtlCol="0">
            <a:spAutoFit/>
          </a:bodyPr>
          <a:lstStyle/>
          <a:p>
            <a:pPr marL="12700">
              <a:lnSpc>
                <a:spcPct val="100000"/>
              </a:lnSpc>
              <a:spcBef>
                <a:spcPts val="130"/>
              </a:spcBef>
            </a:pPr>
            <a:r>
              <a:rPr lang="en-IN" sz="4250" u="sng" spc="15"/>
              <a:t>THE</a:t>
            </a:r>
            <a:r>
              <a:rPr lang="en-IN" sz="4250" u="sng" spc="20"/>
              <a:t> "</a:t>
            </a:r>
            <a:r>
              <a:rPr lang="en-IN" sz="4250" u="sng" spc="10"/>
              <a:t>WOW"</a:t>
            </a:r>
            <a:r>
              <a:rPr lang="en-IN" sz="4250" u="sng" spc="85"/>
              <a:t> </a:t>
            </a:r>
            <a:r>
              <a:rPr lang="en-IN" sz="4250" u="sng" spc="10"/>
              <a:t>IN</a:t>
            </a:r>
            <a:r>
              <a:rPr lang="en-IN" sz="4250" u="sng" spc="-5"/>
              <a:t> </a:t>
            </a:r>
            <a:r>
              <a:rPr lang="en-IN" sz="4250" u="sng" spc="15"/>
              <a:t>OUR</a:t>
            </a:r>
            <a:r>
              <a:rPr lang="en-IN" sz="4250" u="sng" spc="-10"/>
              <a:t> </a:t>
            </a:r>
            <a:r>
              <a:rPr lang="en-IN" sz="4250" u="sng" spc="20"/>
              <a:t>SOLUTION</a:t>
            </a:r>
            <a:br>
              <a:rPr lang="en-US" sz="4250" spc="20"/>
            </a:br>
            <a:br>
              <a:rPr lang="en-US" sz="4250" spc="20"/>
            </a:br>
            <a:r>
              <a:rPr lang="en-US" sz="1800" b="0" spc="20"/>
              <a:t>FORMULA USED FOR FINDING THE PERFORMANCE LEVEL OF EMPLOYEES</a:t>
            </a:r>
            <a:br>
              <a:rPr lang="en-US" sz="1800" b="0" spc="20"/>
            </a:br>
            <a:br>
              <a:rPr lang="en-US" sz="1800" b="0" spc="20"/>
            </a:br>
            <a:r>
              <a:rPr lang="en-US" sz="1800" b="0" spc="20"/>
              <a:t>=IFS(Z8&gt;=5,"VERY HIGH",Z8&gt;=4,"HIGH",Z8&gt;=3,"MED",TRUE,"LOW")</a:t>
            </a:r>
            <a:endParaRPr sz="4250" b="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a:solidFill>
                <a:srgbClr val="0D0D0D"/>
              </a:solidFill>
              <a:effectLst/>
              <a:latin typeface="Times New Roman" panose="02020603050405020304" pitchFamily="18" charset="0"/>
              <a:cs typeface="Times New Roman" panose="02020603050405020304" pitchFamily="18" charset="0"/>
            </a:endParaRP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  The Employee Performance Analysis using Excel project involves analyzing employee data to assess key performance indicators such as productivity, efficiency, and contribution to the organization. Students like me use Excel to organize and analyze this data through formulas, pivot tables, and charts, identifying trends, patterns, and areas needing improvement. The project also includes creating visual reports and dashboards to present the findings clearly. This hands-on experience helps me to develop data analysis, problem-solving, and presentation skills, preparing me for roles in HR analytics, business management, and related fields.</vt:lpstr>
      <vt:lpstr>WHO ARE THE END USERS?</vt:lpstr>
      <vt:lpstr>OUR SOLUTION AND ITS VALUE PROPOSITION                   CONDITIONAL FORMATING : It Is Used To Highlight The Bank                                                                               Values In Exit Date.                                                                             FILTER : It Is Used To Filter The Bank Values By Using Filter By                                                          Using Colors                                        PIVOT TABLE : Pivot Tables In Excel Are Used To Summarize,                                                             Analyze, And Explore Large Datasets By                                                              Automatically Organizing Data Into A                                                               Structured Format.                                                                           CHARTS : It Is Used To Show The Analysis In A Proper                                                      Chart Format.                                                                              </vt:lpstr>
      <vt:lpstr>DATASET DESCRIPTION  Employee ID : Unique identifier for each employee in the organization. Described in numbers First name : First name of the employee in text Last name : Last name of the employee in text Business unit : The specific business unit or department to which the employee belongs, in text. Employee status : The current employment status of the employee i.e. active, on leave, terminated. Employee type : The type of employment the employee has full-time, part-time, contract. Gender code : A code representing the gender of the employee, M for male, F for female, N for  non-binary. Performance score : A score indicating the employee’s performance level i.e. excellent, satisfactory, needs improvement. Current employee rating : The current rating or evaluation of the employee’s overall performance. </vt:lpstr>
      <vt:lpstr>THE "WOW" IN OUR SOLUTION  FORMULA USED FOR FINDING THE PERFORMANCE LEVEL OF EMPLOYEES  =IFS(Z8&gt;=5,"VERY HIGH",Z8&gt;=4,"HIGH",Z8&gt;=3,"MED",TRUE,"LOW")</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Bhalasaraswathi S.P</cp:lastModifiedBy>
  <cp:revision>1</cp:revision>
  <dcterms:created xsi:type="dcterms:W3CDTF">2024-03-29T15:07:22Z</dcterms:created>
  <dcterms:modified xsi:type="dcterms:W3CDTF">2024-08-31T08:54:01Z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