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59"/>
  </p:normalViewPr>
  <p:slideViewPr>
    <p:cSldViewPr snapToGrid="0" snapToObjects="1">
      <p:cViewPr varScale="1">
        <p:scale>
          <a:sx n="63" d="100"/>
          <a:sy n="63" d="100"/>
        </p:scale>
        <p:origin x="2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dirty="0"/>
              <a:t>My thesis title is applying machine learning to reduce the adaptation space in self-adaptive systems. It is an exploratory work because machine learning has not been used before to reduce the adaptation space.</a:t>
            </a:r>
            <a:r>
              <a:rPr lang="sv-SE"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noProof="0" dirty="0"/>
              <a:t>DeltaIoT is an architecture-based self-adaptive IoT application that autonomously manages the settings of IoT motes under various uncertain operating conditions in order to maintain the quality requirements. It is constructed as a smart mesh network with 15 motes and deployed at computer science department of KU. These motes are connected via a wireless link </a:t>
            </a:r>
            <a:r>
              <a:rPr lang="en-US" sz="2200" noProof="0" dirty="0">
                <a:effectLst/>
                <a:latin typeface="Helvetica Neue"/>
                <a:ea typeface="Helvetica Neue"/>
                <a:cs typeface="Helvetica Neue"/>
                <a:sym typeface="Helvetica Neue"/>
              </a:rPr>
              <a:t>and equipped with three different types of sensors: RFID provides access control to the labs, passive infrared monitors the occupancy status of the building, and heat sensors records the temperature. </a:t>
            </a:r>
            <a:r>
              <a:rPr lang="en-US" sz="2200" dirty="0">
                <a:effectLst/>
                <a:latin typeface="Helvetica Neue"/>
                <a:ea typeface="Helvetica Neue"/>
                <a:cs typeface="Helvetica Neue"/>
                <a:sym typeface="Helvetica Neue"/>
              </a:rPr>
              <a:t>These sensors deliver their sensor data to the IoT gateway which is placed at the central monitoring facility  </a:t>
            </a:r>
            <a:r>
              <a:rPr lang="en-US" sz="2200" noProof="0" dirty="0">
                <a:effectLst/>
                <a:latin typeface="Helvetica Neue"/>
                <a:ea typeface="Helvetica Neue"/>
                <a:cs typeface="Helvetica Neue"/>
                <a:sym typeface="Helvetica Neue"/>
              </a:rPr>
              <a:t>DeltaIoT</a:t>
            </a:r>
            <a:r>
              <a:rPr lang="en-US" noProof="0" dirty="0"/>
              <a:t> has two quality requirements:</a:t>
            </a:r>
          </a:p>
          <a:p>
            <a:r>
              <a:rPr lang="en-US" noProof="0" dirty="0"/>
              <a:t>1. The average packet loss should be under 10%.</a:t>
            </a:r>
            <a:br>
              <a:rPr lang="en-US" noProof="0" dirty="0"/>
            </a:br>
            <a:r>
              <a:rPr lang="en-US" noProof="0" dirty="0"/>
              <a:t>2. The energy consumption of the motes should be minimum. </a:t>
            </a:r>
          </a:p>
          <a:p>
            <a:r>
              <a:rPr lang="en-US" noProof="0" dirty="0"/>
              <a:t>Achieving these quality requirements by hand tuning the settings is hard. On the other side, using formal approaches is time and resource consuming.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rPr lang="en-US" noProof="0" dirty="0"/>
              <a:t>A recent research applied </a:t>
            </a:r>
            <a:r>
              <a:rPr lang="en-US" noProof="0" dirty="0" err="1"/>
              <a:t>ActivFORMS</a:t>
            </a:r>
            <a:r>
              <a:rPr lang="en-US" noProof="0" dirty="0"/>
              <a:t> on DeltaIoT to achieve its quality requirements. It shows that often there are few adaptation options which fulfill the quality requirements. The left hand side graph shows all the available adaptation options and their estimated quality requirements. The current adaptation option is represented with a blue dot. On the right hand side, the green dots represent those adaptation options which fulfil the packet loss quality requirement. The red dot represents the best adaptation option selected by the planner because it has minimum energy consumption compared to the others. It is clear from the figure that there is no need to verify the entire adaptation space. Rather, it is possible to achieve the quality requirements by only analyzing a subset of the relevant adaptation options. This will not only help to the achieve the quality requirements but also speed up the adaptation process.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noRot="1" noChangeAspect="1"/>
          </p:cNvSpPr>
          <p:nvPr>
            <p:ph type="sldImg"/>
          </p:nvPr>
        </p:nvSpPr>
        <p:spPr>
          <a:prstGeom prst="rect">
            <a:avLst/>
          </a:prstGeom>
        </p:spPr>
        <p:txBody>
          <a:bodyPr/>
          <a:lstStyle/>
          <a:p>
            <a:endParaRPr/>
          </a:p>
        </p:txBody>
      </p:sp>
      <p:sp>
        <p:nvSpPr>
          <p:cNvPr id="183" name="Shape 183"/>
          <p:cNvSpPr>
            <a:spLocks noGrp="1"/>
          </p:cNvSpPr>
          <p:nvPr>
            <p:ph type="body" sz="quarter" idx="1"/>
          </p:nvPr>
        </p:nvSpPr>
        <p:spPr>
          <a:prstGeom prst="rect">
            <a:avLst/>
          </a:prstGeom>
        </p:spPr>
        <p:txBody>
          <a:bodyPr/>
          <a:lstStyle/>
          <a:p>
            <a:r>
              <a:t>With this research question, we aim to reduce the adaptation space in a way that the quality requirements of self-adaptive systems are still achievable.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lang="en-US" noProof="0" dirty="0"/>
              <a:t>Machine learning is the science of programming computers so they can learn from data rather than hard coding rules. There are various types of machine learning and we focused on supervised learning in which the learning algorithm learns from the labelled examples under the human supervision.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r>
              <a:rPr dirty="0"/>
              <a:t>There are various approaches in supervised learning and we used classification and regression. In classification, the learning algorithm predicts the label of the new instance</a:t>
            </a:r>
            <a:r>
              <a:rPr lang="sv-SE" dirty="0"/>
              <a:t>.</a:t>
            </a:r>
            <a:r>
              <a:rPr dirty="0"/>
              <a:t> In regression, the learning algorithm predicts the numeric value of the new instance.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t>Supervised learning can be done either offline or online and we focused on online learning because it enables the learning algorithm to continuously adapt itself according to the constant flow of data. The continuous adaptation helps the learning algorithm to learn in the uncertain environment.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r>
              <a:t>In this thesis, we present a general approach which uses machine learning to reduce the adaptation space in self-adaptive systems.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r>
              <a:rPr dirty="0"/>
              <a:t>Our approach follows the principle of the architecture-based adaptation. We embed machine learning and model checker in the managing system so that they can integrate with the MAPE-K feedback loop. The monitor, planner and executor works the same as before. </a:t>
            </a:r>
            <a:r>
              <a:rPr lang="sv-SE" dirty="0"/>
              <a:t> The </a:t>
            </a:r>
            <a:r>
              <a:rPr dirty="0"/>
              <a:t>analyzer connects with the machine learner and the model checker. The machine leaner supports the analyzer by selecting a subset of the adaptation options which are valid in the current situation. For selecting the subset, the machine learner uses a learning algorithm which is placed in the knowledge repository. The analyzer then uses the model checker to verify the selected subset. Our approach is not limited to any particular type of machine learning. Any type, e.g., supervised, unsupervised, reinforcement, etc., with online learning can be used. Similarly, our approach is not limited to a particular model checker. Any type of model checker, e.g., statistical or probabilistic, can be used.  For evaluation, we applied our approach on DeltaIoT. We used online supervised learning with a statistical model checker that uses statistical techniques to estimate the quality requirements.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We performed two controlled experiments on DeltaIoT. In the first experiment, the independent variable is an approach (ActivFORMS, classification or regression). The dependent variables are the adaptation time, space, packet loss and energy consumption. The goal of this experiment is to compare the values of the dependent variables. In the second experiment, the independent variable is an approach. The dependent variable is the adaptation space. The goal of this experiment is to investigate whether the adaptation options selected by classification and regression are similar to ActivFORMS.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r>
              <a:rPr dirty="0"/>
              <a:t>All the approaches achieved the quality requirements, i.e., packet loss &lt;10%, and minimum energy consumption. We can also see that </a:t>
            </a:r>
            <a:r>
              <a:rPr dirty="0" err="1"/>
              <a:t>ActivFORMS</a:t>
            </a:r>
            <a:r>
              <a:rPr dirty="0"/>
              <a:t> constantly explored all the available adaptation options, i.e., 216, to accomplish the quality requirements. However, classification only explored 40 adaptation options. Hence, reduced the adaptation space by 81.2% compared to </a:t>
            </a:r>
            <a:r>
              <a:rPr dirty="0" err="1"/>
              <a:t>ActivFORMS</a:t>
            </a:r>
            <a:r>
              <a:rPr dirty="0"/>
              <a:t>. Similarly, regression explored 90 adaptation options and reduced the adaptation space by 58.3%. The reduced adaptation space also helped classification and regression to decrease the adaptation time to 5.2 and 12.7 seconds respectively compared to </a:t>
            </a:r>
            <a:r>
              <a:rPr dirty="0" err="1"/>
              <a:t>ActivFORMS</a:t>
            </a:r>
            <a:r>
              <a:rPr dirty="0"/>
              <a:t> which took 34.8 seconds.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prstGeom prst="rect">
            <a:avLst/>
          </a:prstGeom>
        </p:spPr>
        <p:txBody>
          <a:bodyPr/>
          <a:lstStyle/>
          <a:p>
            <a:endParaRPr/>
          </a:p>
        </p:txBody>
      </p:sp>
      <p:sp>
        <p:nvSpPr>
          <p:cNvPr id="129" name="Shape 129"/>
          <p:cNvSpPr>
            <a:spLocks noGrp="1"/>
          </p:cNvSpPr>
          <p:nvPr>
            <p:ph type="body" sz="quarter" idx="1"/>
          </p:nvPr>
        </p:nvSpPr>
        <p:spPr>
          <a:prstGeom prst="rect">
            <a:avLst/>
          </a:prstGeom>
        </p:spPr>
        <p:txBody>
          <a:bodyPr/>
          <a:lstStyle/>
          <a:p>
            <a:r>
              <a:t>When a software system operates it has to deal with many runtime uncertainties which are often unpredictable and can lead to undesired behaviour in the software system. Self-Adaptation is a prominent approach that enables the software system to autonomously deal with the uncertainties at runtime in order to accomplish particular adaptation goals. There are various types of adaptations and we focused on architecture-based adaptation.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rPr dirty="0"/>
              <a:t>It is clear from the above figure that classification mostly selected a lower number of adaptation options than </a:t>
            </a:r>
            <a:r>
              <a:rPr dirty="0" err="1"/>
              <a:t>ActivFORMS</a:t>
            </a:r>
            <a:r>
              <a:rPr dirty="0"/>
              <a:t> throughout all the adaptation cycles. In contrast, regression selected mostly a higher number of adaptation options. This can be seen in detail in below figure which shows that classification mostly selected a subset of the relevant adaptation options. Whereas, regression selected most of the relevant adaptation options as well as a number of irrelevant options. This shows that classification is more efficient than regression in terms of finding the most relevant adaptation option.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noRot="1" noChangeAspect="1"/>
          </p:cNvSpPr>
          <p:nvPr>
            <p:ph type="sldImg"/>
          </p:nvPr>
        </p:nvSpPr>
        <p:spPr>
          <a:prstGeom prst="rect">
            <a:avLst/>
          </a:prstGeom>
        </p:spPr>
        <p:txBody>
          <a:bodyPr/>
          <a:lstStyle/>
          <a:p>
            <a:endParaRPr/>
          </a:p>
        </p:txBody>
      </p:sp>
      <p:sp>
        <p:nvSpPr>
          <p:cNvPr id="243" name="Shape 243"/>
          <p:cNvSpPr>
            <a:spLocks noGrp="1"/>
          </p:cNvSpPr>
          <p:nvPr>
            <p:ph type="body" sz="quarter" idx="1"/>
          </p:nvPr>
        </p:nvSpPr>
        <p:spPr>
          <a:prstGeom prst="rect">
            <a:avLst/>
          </a:prstGeom>
        </p:spPr>
        <p:txBody>
          <a:bodyPr/>
          <a:lstStyle/>
          <a:p>
            <a:r>
              <a:rPr lang="en-US" dirty="0"/>
              <a:t>In our approach we use machine learning and this figures shows that it has almost no overhead on the adaptation time. We can see that the training time, prediction time and training time after the prediction is almost 0 seconds. This shows that the adaptation time is still </a:t>
            </a:r>
            <a:r>
              <a:rPr lang="en-US" noProof="0" dirty="0"/>
              <a:t>dependent</a:t>
            </a:r>
            <a:r>
              <a:rPr lang="en-US" dirty="0"/>
              <a:t> on the computational speed of the model checker.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180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rPr dirty="0"/>
              <a:t>In this thesis, we present an approach which integrates machine learning and a model checker with the MAPE-K feedback loop. This integration enables machine learning to select a subset of the adaptation options which can be further verified by the model checker. We evaluate the approach on a self-adaptive IoT application, and compare the results with a formal approach called </a:t>
            </a:r>
            <a:r>
              <a:rPr dirty="0" err="1"/>
              <a:t>ActivFORMS</a:t>
            </a:r>
            <a:r>
              <a:rPr dirty="0"/>
              <a:t>. The results show that our approach successfully reduced the adaptation space as well as accomplished the quality requirements. In addition, the reduced adaptation space also significantly drops the adaptation time compared to </a:t>
            </a:r>
            <a:r>
              <a:rPr dirty="0" err="1"/>
              <a:t>ActivFORMS</a:t>
            </a:r>
            <a:r>
              <a:rPr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r>
              <a:t>This adaptation decomposes the system in to a managed system that needs adaptation and contains the domain logic, and a managing system that holds the adaptation logic. These systems communicate with each other through sensors and actuators.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t>The managing system uses a MAPE-K feedback loop to achieve the adaptation goals of the managed system. The MAPE-K feedback loop consists of five components named as monitor, analyzer, planner, executor and knowledge.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r>
              <a:rPr dirty="0"/>
              <a:t>The monitor collects the runtime data from the managed system and its environment via sensors and updates the managed system and environment models with the collected data. Then the monitor triggers the analyzer that analyzes the updated models to determine whether an adaptation is needed. If needed, the analyzer creates the adaptation options and triggers the planner. The planner then reads the adaptation options and select the best adaptation option based on the adaptation goals. Then the planner makes an adaptation plan for the best adaptation option and triggers the executor. The executor then adapts the managed system by executing the adaptation plan via actuators. The knowledge is a repository shared by the monitor, analyzer, planner and executor to maintain their data.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t>Existing formal approaches such as ActivFORMS and RQV provides guarantees to achieve the adaptation goals at runtime. In these approaches, the monitor, planner and executor works the same as before. However, these approaches connects the analyzer with a model checker that support the analyzer by estimating the quality requirements. It estimates the quality requirements by simulating each quality model with each adaptation option. A quality model represents the managed system and its environment for the quality requirement which is subject to adaptation.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t>Existing formal approaches use model checker to verify all the adaptation options that enable them to find the best adaptation option. However, model checking at runtime requires time and resources. The time and resources are directly dependent on the size of the adaptation space which may consist of hundred of even thousands of adaptation options. This can be overhead for some self-adaptive systems which need fast adaptation. Therefore, these approaches are not feasible with the large adaptation space. Hence, we aim to reduce the adaptation space to only the relevant adaptation options. This will enable the formal approaches to achieve the adaptation goals by only analyzing the relevant adaptation options.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Self-adaptive systems are successfully applied in the industry.</a:t>
            </a:r>
          </a:p>
        </p:txBody>
      </p:sp>
    </p:spTree>
    <p:extLst>
      <p:ext uri="{BB962C8B-B14F-4D97-AF65-F5344CB8AC3E}">
        <p14:creationId xmlns:p14="http://schemas.microsoft.com/office/powerpoint/2010/main" val="116668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pplying Machine Learning to Reduce the Adaptation Space in Self-Adaptive Systems"/>
          <p:cNvSpPr txBox="1">
            <a:spLocks noGrp="1"/>
          </p:cNvSpPr>
          <p:nvPr>
            <p:ph type="ctrTitle"/>
          </p:nvPr>
        </p:nvSpPr>
        <p:spPr>
          <a:xfrm>
            <a:off x="726826" y="1346200"/>
            <a:ext cx="11551148" cy="2667000"/>
          </a:xfrm>
          <a:prstGeom prst="rect">
            <a:avLst/>
          </a:prstGeom>
        </p:spPr>
        <p:txBody>
          <a:bodyPr/>
          <a:lstStyle>
            <a:lvl1pPr>
              <a:defRPr sz="5000"/>
            </a:lvl1pPr>
          </a:lstStyle>
          <a:p>
            <a:r>
              <a:t>Applying Machine Learning to Reduce the Adaptation Space in Self-Adaptive Systems</a:t>
            </a:r>
          </a:p>
        </p:txBody>
      </p:sp>
      <p:sp>
        <p:nvSpPr>
          <p:cNvPr id="120" name="- an exploratory work"/>
          <p:cNvSpPr txBox="1">
            <a:spLocks noGrp="1"/>
          </p:cNvSpPr>
          <p:nvPr>
            <p:ph type="subTitle" sz="quarter" idx="1"/>
          </p:nvPr>
        </p:nvSpPr>
        <p:spPr>
          <a:xfrm>
            <a:off x="3556223" y="4311650"/>
            <a:ext cx="5892354" cy="1130300"/>
          </a:xfrm>
          <a:prstGeom prst="rect">
            <a:avLst/>
          </a:prstGeom>
        </p:spPr>
        <p:txBody>
          <a:bodyPr/>
          <a:lstStyle>
            <a:lvl1pPr>
              <a:defRPr i="1"/>
            </a:lvl1pPr>
          </a:lstStyle>
          <a:p>
            <a:r>
              <a:rPr dirty="0"/>
              <a:t>- an exploratory work</a:t>
            </a:r>
          </a:p>
        </p:txBody>
      </p:sp>
      <p:sp>
        <p:nvSpPr>
          <p:cNvPr id="2" name="TextBox 1">
            <a:extLst>
              <a:ext uri="{FF2B5EF4-FFF2-40B4-BE49-F238E27FC236}">
                <a16:creationId xmlns:a16="http://schemas.microsoft.com/office/drawing/2014/main" id="{AB1A362D-50AC-4D47-82CC-0E28C4E61AD0}"/>
              </a:ext>
            </a:extLst>
          </p:cNvPr>
          <p:cNvSpPr txBox="1"/>
          <p:nvPr/>
        </p:nvSpPr>
        <p:spPr>
          <a:xfrm>
            <a:off x="4101017" y="7376910"/>
            <a:ext cx="480276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rPr>
              <a:t>Sarpreet Singh Buttar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163" name="Motivation"/>
          <p:cNvSpPr txBox="1">
            <a:spLocks noGrp="1"/>
          </p:cNvSpPr>
          <p:nvPr>
            <p:ph type="title"/>
          </p:nvPr>
        </p:nvSpPr>
        <p:spPr>
          <a:prstGeom prst="rect">
            <a:avLst/>
          </a:prstGeom>
        </p:spPr>
        <p:txBody>
          <a:bodyPr/>
          <a:lstStyle>
            <a:lvl1pPr>
              <a:defRPr sz="7000"/>
            </a:lvl1pPr>
          </a:lstStyle>
          <a:p>
            <a:r>
              <a:t>Motivation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DeltaIoT: Internet Of Things (IoT) application"/>
          <p:cNvSpPr txBox="1">
            <a:spLocks noGrp="1"/>
          </p:cNvSpPr>
          <p:nvPr>
            <p:ph type="title" idx="4294967295"/>
          </p:nvPr>
        </p:nvSpPr>
        <p:spPr>
          <a:xfrm>
            <a:off x="946150" y="254000"/>
            <a:ext cx="11112500" cy="629542"/>
          </a:xfrm>
          <a:prstGeom prst="rect">
            <a:avLst/>
          </a:prstGeom>
        </p:spPr>
        <p:txBody>
          <a:bodyPr anchor="t">
            <a:normAutofit fontScale="90000"/>
          </a:bodyPr>
          <a:lstStyle>
            <a:lvl1pPr defTabSz="257047">
              <a:defRPr sz="3520"/>
            </a:lvl1pPr>
          </a:lstStyle>
          <a:p>
            <a:r>
              <a:t>DeltaIoT: Internet Of Things (IoT) application</a:t>
            </a:r>
          </a:p>
        </p:txBody>
      </p:sp>
      <p:sp>
        <p:nvSpPr>
          <p:cNvPr id="167" name="Two quality requirements (adaptation goals):…"/>
          <p:cNvSpPr txBox="1">
            <a:spLocks noGrp="1"/>
          </p:cNvSpPr>
          <p:nvPr>
            <p:ph type="body" sz="half" idx="4294967295"/>
          </p:nvPr>
        </p:nvSpPr>
        <p:spPr>
          <a:xfrm>
            <a:off x="74601" y="6851462"/>
            <a:ext cx="11099801" cy="2717454"/>
          </a:xfrm>
          <a:prstGeom prst="rect">
            <a:avLst/>
          </a:prstGeom>
        </p:spPr>
        <p:txBody>
          <a:bodyPr anchor="t"/>
          <a:lstStyle/>
          <a:p>
            <a:pPr marL="382270" indent="-382270" algn="just" defTabSz="502412">
              <a:spcBef>
                <a:spcPts val="3600"/>
              </a:spcBef>
              <a:defRPr sz="2752"/>
            </a:pPr>
            <a:r>
              <a:rPr dirty="0"/>
              <a:t>Two quality requirements (adaptation goals):</a:t>
            </a:r>
          </a:p>
          <a:p>
            <a:pPr marL="1092200" lvl="1" indent="-546100" algn="just" defTabSz="502412">
              <a:spcBef>
                <a:spcPts val="3600"/>
              </a:spcBef>
              <a:buSzPct val="100000"/>
              <a:buAutoNum type="arabicPeriod"/>
              <a:defRPr sz="2752"/>
            </a:pPr>
            <a:r>
              <a:rPr dirty="0"/>
              <a:t>The average packet loss should be under 10%</a:t>
            </a:r>
          </a:p>
          <a:p>
            <a:pPr marL="1092200" lvl="1" indent="-546100" algn="just" defTabSz="502412">
              <a:spcBef>
                <a:spcPts val="3600"/>
              </a:spcBef>
              <a:buSzPct val="100000"/>
              <a:buAutoNum type="arabicPeriod"/>
              <a:defRPr sz="2752"/>
            </a:pPr>
            <a:r>
              <a:rPr dirty="0"/>
              <a:t>The energy consumption of the IoT devices (motes) should be minimum</a:t>
            </a:r>
          </a:p>
        </p:txBody>
      </p:sp>
      <p:sp>
        <p:nvSpPr>
          <p:cNvPr id="168" name="Various uncertain operating condition:…"/>
          <p:cNvSpPr txBox="1"/>
          <p:nvPr/>
        </p:nvSpPr>
        <p:spPr>
          <a:xfrm>
            <a:off x="8929224" y="1079373"/>
            <a:ext cx="3958429" cy="48134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fontScale="85000" lnSpcReduction="10000"/>
          </a:bodyPr>
          <a:lstStyle/>
          <a:p>
            <a:pPr marL="889000" lvl="1" indent="-444500" algn="l">
              <a:spcBef>
                <a:spcPts val="4200"/>
              </a:spcBef>
              <a:buSzPct val="145000"/>
              <a:buChar char="•"/>
              <a:defRPr sz="3200" b="0"/>
            </a:pPr>
            <a:r>
              <a:rPr dirty="0"/>
              <a:t>Various uncertain operating condition:</a:t>
            </a:r>
          </a:p>
          <a:p>
            <a:pPr marL="1333500" lvl="2" indent="-444500" algn="l">
              <a:spcBef>
                <a:spcPts val="4200"/>
              </a:spcBef>
              <a:buSzPct val="145000"/>
              <a:buChar char="-"/>
              <a:defRPr sz="3200" b="0"/>
            </a:pPr>
            <a:r>
              <a:rPr dirty="0"/>
              <a:t>Dynamic traffic of the motes</a:t>
            </a:r>
          </a:p>
          <a:p>
            <a:pPr marL="1333500" lvl="2" indent="-444500" algn="l">
              <a:spcBef>
                <a:spcPts val="4200"/>
              </a:spcBef>
              <a:buSzPct val="145000"/>
              <a:buChar char="-"/>
              <a:defRPr sz="3200" b="0"/>
            </a:pPr>
            <a:r>
              <a:rPr dirty="0"/>
              <a:t>Communication interference between the motes</a:t>
            </a:r>
          </a:p>
        </p:txBody>
      </p:sp>
      <p:sp>
        <p:nvSpPr>
          <p:cNvPr id="169" name="Deployed at KU Leuven, Belgium"/>
          <p:cNvSpPr txBox="1"/>
          <p:nvPr/>
        </p:nvSpPr>
        <p:spPr>
          <a:xfrm>
            <a:off x="2467883" y="6242223"/>
            <a:ext cx="4804200"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0" i="1"/>
            </a:lvl1pPr>
          </a:lstStyle>
          <a:p>
            <a:r>
              <a:rPr dirty="0"/>
              <a:t>Deployed at </a:t>
            </a:r>
            <a:r>
              <a:rPr lang="sv-SE" dirty="0"/>
              <a:t> </a:t>
            </a:r>
            <a:r>
              <a:rPr dirty="0"/>
              <a:t>KU Leuven, Belgium </a:t>
            </a:r>
            <a:endParaRPr sz="1200" dirty="0"/>
          </a:p>
        </p:txBody>
      </p:sp>
      <p:pic>
        <p:nvPicPr>
          <p:cNvPr id="4" name="Picture 3">
            <a:extLst>
              <a:ext uri="{FF2B5EF4-FFF2-40B4-BE49-F238E27FC236}">
                <a16:creationId xmlns:a16="http://schemas.microsoft.com/office/drawing/2014/main" id="{B2F89BEC-822C-F645-8B88-9470954BA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1" y="1020857"/>
            <a:ext cx="9211639" cy="5289039"/>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No need to analyze the complete adaptation space"/>
          <p:cNvSpPr txBox="1">
            <a:spLocks noGrp="1"/>
          </p:cNvSpPr>
          <p:nvPr>
            <p:ph type="body" sz="quarter" idx="4294967295"/>
          </p:nvPr>
        </p:nvSpPr>
        <p:spPr>
          <a:xfrm>
            <a:off x="952500" y="8227169"/>
            <a:ext cx="11099800" cy="1183730"/>
          </a:xfrm>
          <a:prstGeom prst="rect">
            <a:avLst/>
          </a:prstGeom>
        </p:spPr>
        <p:txBody>
          <a:bodyPr/>
          <a:lstStyle>
            <a:lvl1pPr marL="0" indent="0" algn="ctr">
              <a:buSzTx/>
              <a:buNone/>
            </a:lvl1pPr>
          </a:lstStyle>
          <a:p>
            <a:r>
              <a:t>No need to analyze the complete adaptation space</a:t>
            </a:r>
          </a:p>
        </p:txBody>
      </p:sp>
      <p:sp>
        <p:nvSpPr>
          <p:cNvPr id="175" name="Selection of the best adaptation option with ActivFORMS"/>
          <p:cNvSpPr txBox="1">
            <a:spLocks noGrp="1"/>
          </p:cNvSpPr>
          <p:nvPr>
            <p:ph type="title"/>
          </p:nvPr>
        </p:nvSpPr>
        <p:spPr>
          <a:xfrm>
            <a:off x="952500" y="190500"/>
            <a:ext cx="11099800" cy="635000"/>
          </a:xfrm>
          <a:prstGeom prst="rect">
            <a:avLst/>
          </a:prstGeom>
        </p:spPr>
        <p:txBody>
          <a:bodyPr/>
          <a:lstStyle>
            <a:lvl1pPr defTabSz="239522">
              <a:defRPr sz="3280"/>
            </a:lvl1pPr>
          </a:lstStyle>
          <a:p>
            <a:r>
              <a:t>Selection of the best adaptation option with ActivFORMS</a:t>
            </a:r>
          </a:p>
        </p:txBody>
      </p:sp>
      <p:pic>
        <p:nvPicPr>
          <p:cNvPr id="2" name="Picture 1">
            <a:extLst>
              <a:ext uri="{FF2B5EF4-FFF2-40B4-BE49-F238E27FC236}">
                <a16:creationId xmlns:a16="http://schemas.microsoft.com/office/drawing/2014/main" id="{3EAEABFA-2BCA-7643-8A7C-D90929900A5E}"/>
              </a:ext>
            </a:extLst>
          </p:cNvPr>
          <p:cNvPicPr>
            <a:picLocks noChangeAspect="1"/>
          </p:cNvPicPr>
          <p:nvPr/>
        </p:nvPicPr>
        <p:blipFill>
          <a:blip r:embed="rId3"/>
          <a:stretch>
            <a:fillRect/>
          </a:stretch>
        </p:blipFill>
        <p:spPr>
          <a:xfrm>
            <a:off x="215900" y="1059016"/>
            <a:ext cx="12573000" cy="734060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179" name="Research Question"/>
          <p:cNvSpPr txBox="1">
            <a:spLocks noGrp="1"/>
          </p:cNvSpPr>
          <p:nvPr>
            <p:ph type="title"/>
          </p:nvPr>
        </p:nvSpPr>
        <p:spPr>
          <a:prstGeom prst="rect">
            <a:avLst/>
          </a:prstGeom>
        </p:spPr>
        <p:txBody>
          <a:bodyPr/>
          <a:lstStyle>
            <a:lvl1pPr>
              <a:defRPr sz="7000"/>
            </a:lvl1pPr>
          </a:lstStyle>
          <a:p>
            <a:r>
              <a:t>Research Question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How to reduce the adaptation space in self-adaptive systems using machine learning?"/>
          <p:cNvSpPr txBox="1">
            <a:spLocks noGrp="1"/>
          </p:cNvSpPr>
          <p:nvPr>
            <p:ph type="body" idx="14"/>
          </p:nvPr>
        </p:nvSpPr>
        <p:spPr>
          <a:xfrm>
            <a:off x="440382" y="3368359"/>
            <a:ext cx="12124037" cy="2407282"/>
          </a:xfrm>
          <a:prstGeom prst="rect">
            <a:avLst/>
          </a:prstGeom>
        </p:spPr>
        <p:txBody>
          <a:bodyPr/>
          <a:lstStyle>
            <a:lvl1pPr>
              <a:defRPr sz="5000"/>
            </a:lvl1pPr>
          </a:lstStyle>
          <a:p>
            <a:r>
              <a:t>How to reduce the adaptation space in self-adaptive systems using machine learning?</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What is machine learning?"/>
          <p:cNvSpPr txBox="1">
            <a:spLocks noGrp="1"/>
          </p:cNvSpPr>
          <p:nvPr>
            <p:ph type="title" idx="4294967295"/>
          </p:nvPr>
        </p:nvSpPr>
        <p:spPr>
          <a:xfrm>
            <a:off x="946150" y="254000"/>
            <a:ext cx="11112500" cy="629542"/>
          </a:xfrm>
          <a:prstGeom prst="rect">
            <a:avLst/>
          </a:prstGeom>
        </p:spPr>
        <p:txBody>
          <a:bodyPr anchor="t">
            <a:normAutofit fontScale="90000"/>
          </a:bodyPr>
          <a:lstStyle>
            <a:lvl1pPr defTabSz="257047">
              <a:defRPr sz="3520"/>
            </a:lvl1pPr>
          </a:lstStyle>
          <a:p>
            <a:r>
              <a:t>What is machine learning?</a:t>
            </a:r>
          </a:p>
        </p:txBody>
      </p:sp>
      <p:pic>
        <p:nvPicPr>
          <p:cNvPr id="186" name="ML.png" descr="ML.png"/>
          <p:cNvPicPr>
            <a:picLocks noChangeAspect="1"/>
          </p:cNvPicPr>
          <p:nvPr/>
        </p:nvPicPr>
        <p:blipFill>
          <a:blip r:embed="rId3">
            <a:extLst/>
          </a:blip>
          <a:stretch>
            <a:fillRect/>
          </a:stretch>
        </p:blipFill>
        <p:spPr>
          <a:xfrm>
            <a:off x="5307100" y="4884922"/>
            <a:ext cx="7395739" cy="4553077"/>
          </a:xfrm>
          <a:prstGeom prst="rect">
            <a:avLst/>
          </a:prstGeom>
          <a:ln w="12700">
            <a:miter lim="400000"/>
          </a:ln>
        </p:spPr>
      </p:pic>
      <p:sp>
        <p:nvSpPr>
          <p:cNvPr id="187" name="Types of machine learning:…"/>
          <p:cNvSpPr txBox="1">
            <a:spLocks noGrp="1"/>
          </p:cNvSpPr>
          <p:nvPr>
            <p:ph type="body" sz="quarter" idx="4294967295"/>
          </p:nvPr>
        </p:nvSpPr>
        <p:spPr>
          <a:xfrm>
            <a:off x="101600" y="5287119"/>
            <a:ext cx="5454551" cy="4226719"/>
          </a:xfrm>
          <a:prstGeom prst="rect">
            <a:avLst/>
          </a:prstGeom>
        </p:spPr>
        <p:txBody>
          <a:bodyPr/>
          <a:lstStyle/>
          <a:p>
            <a:pPr marL="400050" indent="-400050" defTabSz="525779">
              <a:spcBef>
                <a:spcPts val="3700"/>
              </a:spcBef>
              <a:defRPr sz="2880"/>
            </a:pPr>
            <a:r>
              <a:t>Types of machine learning:</a:t>
            </a:r>
          </a:p>
          <a:p>
            <a:pPr marL="800100" lvl="1" indent="-400050" defTabSz="525779">
              <a:spcBef>
                <a:spcPts val="3700"/>
              </a:spcBef>
              <a:buChar char="-"/>
              <a:defRPr sz="2880"/>
            </a:pPr>
            <a:r>
              <a:t>Supervised learning</a:t>
            </a:r>
          </a:p>
          <a:p>
            <a:pPr marL="800100" lvl="1" indent="-400050" defTabSz="525779">
              <a:spcBef>
                <a:spcPts val="3700"/>
              </a:spcBef>
              <a:buChar char="-"/>
              <a:defRPr sz="2880"/>
            </a:pPr>
            <a:r>
              <a:t>Unsupervised learning</a:t>
            </a:r>
          </a:p>
          <a:p>
            <a:pPr marL="800100" lvl="1" indent="-400050" defTabSz="525779">
              <a:spcBef>
                <a:spcPts val="3700"/>
              </a:spcBef>
              <a:buChar char="-"/>
              <a:defRPr sz="2880"/>
            </a:pPr>
            <a:r>
              <a:t>Semi-supervised learning</a:t>
            </a:r>
          </a:p>
          <a:p>
            <a:pPr marL="800100" lvl="1" indent="-400050" defTabSz="525779">
              <a:spcBef>
                <a:spcPts val="3700"/>
              </a:spcBef>
              <a:buChar char="-"/>
              <a:defRPr sz="2880"/>
            </a:pPr>
            <a:r>
              <a:t>Reinforcement learning</a:t>
            </a:r>
          </a:p>
        </p:txBody>
      </p:sp>
      <p:pic>
        <p:nvPicPr>
          <p:cNvPr id="188" name="TA.png" descr="TA.png"/>
          <p:cNvPicPr>
            <a:picLocks noChangeAspect="1"/>
          </p:cNvPicPr>
          <p:nvPr/>
        </p:nvPicPr>
        <p:blipFill>
          <a:blip r:embed="rId4">
            <a:extLst/>
          </a:blip>
          <a:stretch>
            <a:fillRect/>
          </a:stretch>
        </p:blipFill>
        <p:spPr>
          <a:xfrm>
            <a:off x="368300" y="947195"/>
            <a:ext cx="7449326" cy="4403271"/>
          </a:xfrm>
          <a:prstGeom prst="rect">
            <a:avLst/>
          </a:prstGeom>
          <a:ln w="12700">
            <a:miter lim="400000"/>
          </a:ln>
        </p:spPr>
      </p:pic>
      <p:sp>
        <p:nvSpPr>
          <p:cNvPr id="189" name="The traditional approach"/>
          <p:cNvSpPr txBox="1"/>
          <p:nvPr/>
        </p:nvSpPr>
        <p:spPr>
          <a:xfrm>
            <a:off x="1623161" y="1858467"/>
            <a:ext cx="3433878" cy="4613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0"/>
            </a:lvl1pPr>
          </a:lstStyle>
          <a:p>
            <a:r>
              <a:t>The traditional approach</a:t>
            </a:r>
          </a:p>
        </p:txBody>
      </p:sp>
      <p:sp>
        <p:nvSpPr>
          <p:cNvPr id="190" name="Machine learning approach"/>
          <p:cNvSpPr txBox="1"/>
          <p:nvPr/>
        </p:nvSpPr>
        <p:spPr>
          <a:xfrm>
            <a:off x="7905394" y="4131767"/>
            <a:ext cx="3823412" cy="4613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0"/>
            </a:lvl1pPr>
          </a:lstStyle>
          <a:p>
            <a:r>
              <a:t>Machine learning approach</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lassification &amp; Regression approaches"/>
          <p:cNvSpPr txBox="1">
            <a:spLocks noGrp="1"/>
          </p:cNvSpPr>
          <p:nvPr>
            <p:ph type="title" idx="4294967295"/>
          </p:nvPr>
        </p:nvSpPr>
        <p:spPr>
          <a:xfrm>
            <a:off x="946150" y="254000"/>
            <a:ext cx="11112500" cy="629542"/>
          </a:xfrm>
          <a:prstGeom prst="rect">
            <a:avLst/>
          </a:prstGeom>
        </p:spPr>
        <p:txBody>
          <a:bodyPr anchor="t">
            <a:normAutofit fontScale="90000"/>
          </a:bodyPr>
          <a:lstStyle>
            <a:lvl1pPr defTabSz="257047">
              <a:defRPr sz="3520"/>
            </a:lvl1pPr>
          </a:lstStyle>
          <a:p>
            <a:r>
              <a:t>Classification &amp; Regression approaches</a:t>
            </a:r>
          </a:p>
        </p:txBody>
      </p:sp>
      <p:pic>
        <p:nvPicPr>
          <p:cNvPr id="195" name="Classification.png" descr="Classification.png"/>
          <p:cNvPicPr>
            <a:picLocks noChangeAspect="1"/>
          </p:cNvPicPr>
          <p:nvPr/>
        </p:nvPicPr>
        <p:blipFill>
          <a:blip r:embed="rId3">
            <a:extLst/>
          </a:blip>
          <a:stretch>
            <a:fillRect/>
          </a:stretch>
        </p:blipFill>
        <p:spPr>
          <a:xfrm>
            <a:off x="400733" y="1183756"/>
            <a:ext cx="11129142" cy="3666920"/>
          </a:xfrm>
          <a:prstGeom prst="rect">
            <a:avLst/>
          </a:prstGeom>
          <a:ln w="12700">
            <a:miter lim="400000"/>
          </a:ln>
        </p:spPr>
      </p:pic>
      <p:pic>
        <p:nvPicPr>
          <p:cNvPr id="196" name="Regression.png" descr="Regression.png"/>
          <p:cNvPicPr>
            <a:picLocks noChangeAspect="1"/>
          </p:cNvPicPr>
          <p:nvPr/>
        </p:nvPicPr>
        <p:blipFill>
          <a:blip r:embed="rId4">
            <a:extLst/>
          </a:blip>
          <a:stretch>
            <a:fillRect/>
          </a:stretch>
        </p:blipFill>
        <p:spPr>
          <a:xfrm>
            <a:off x="152166" y="5150889"/>
            <a:ext cx="8654476" cy="4500919"/>
          </a:xfrm>
          <a:prstGeom prst="rect">
            <a:avLst/>
          </a:prstGeom>
          <a:ln w="12700">
            <a:miter lim="400000"/>
          </a:ln>
        </p:spPr>
      </p:pic>
      <p:sp>
        <p:nvSpPr>
          <p:cNvPr id="197" name="Classification"/>
          <p:cNvSpPr txBox="1"/>
          <p:nvPr/>
        </p:nvSpPr>
        <p:spPr>
          <a:xfrm>
            <a:off x="9905441" y="1706067"/>
            <a:ext cx="1931518" cy="4613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0"/>
            </a:lvl1pPr>
          </a:lstStyle>
          <a:p>
            <a:r>
              <a:t>Classification</a:t>
            </a:r>
          </a:p>
        </p:txBody>
      </p:sp>
      <p:sp>
        <p:nvSpPr>
          <p:cNvPr id="198" name="Regression"/>
          <p:cNvSpPr txBox="1"/>
          <p:nvPr/>
        </p:nvSpPr>
        <p:spPr>
          <a:xfrm>
            <a:off x="10052050" y="7170666"/>
            <a:ext cx="1638301" cy="4613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0"/>
            </a:lvl1pPr>
          </a:lstStyle>
          <a:p>
            <a:r>
              <a:t>Regression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Online learning"/>
          <p:cNvSpPr txBox="1">
            <a:spLocks noGrp="1"/>
          </p:cNvSpPr>
          <p:nvPr>
            <p:ph type="title" idx="4294967295"/>
          </p:nvPr>
        </p:nvSpPr>
        <p:spPr>
          <a:xfrm>
            <a:off x="946150" y="254000"/>
            <a:ext cx="11112500" cy="629542"/>
          </a:xfrm>
          <a:prstGeom prst="rect">
            <a:avLst/>
          </a:prstGeom>
        </p:spPr>
        <p:txBody>
          <a:bodyPr anchor="t">
            <a:normAutofit fontScale="90000"/>
          </a:bodyPr>
          <a:lstStyle>
            <a:lvl1pPr defTabSz="257047">
              <a:defRPr sz="3520"/>
            </a:lvl1pPr>
          </a:lstStyle>
          <a:p>
            <a:r>
              <a:rPr dirty="0"/>
              <a:t>Online learning</a:t>
            </a:r>
          </a:p>
        </p:txBody>
      </p:sp>
      <p:pic>
        <p:nvPicPr>
          <p:cNvPr id="203" name="OL.png" descr="OL.png"/>
          <p:cNvPicPr>
            <a:picLocks noChangeAspect="1"/>
          </p:cNvPicPr>
          <p:nvPr/>
        </p:nvPicPr>
        <p:blipFill>
          <a:blip r:embed="rId3">
            <a:extLst/>
          </a:blip>
          <a:stretch>
            <a:fillRect/>
          </a:stretch>
        </p:blipFill>
        <p:spPr>
          <a:xfrm>
            <a:off x="264160" y="1105082"/>
            <a:ext cx="12519170" cy="7811129"/>
          </a:xfrm>
          <a:prstGeom prst="rect">
            <a:avLst/>
          </a:prstGeom>
          <a:ln w="12700">
            <a:miter lim="400000"/>
          </a:ln>
        </p:spPr>
      </p:pic>
      <p:sp>
        <p:nvSpPr>
          <p:cNvPr id="204" name="New data (on the fly)"/>
          <p:cNvSpPr txBox="1"/>
          <p:nvPr/>
        </p:nvSpPr>
        <p:spPr>
          <a:xfrm>
            <a:off x="2670556" y="2099767"/>
            <a:ext cx="2913889" cy="4613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0"/>
            </a:lvl1pPr>
          </a:lstStyle>
          <a:p>
            <a:r>
              <a:t>New data (on the fly)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208" name="Our Suggested Approach"/>
          <p:cNvSpPr txBox="1">
            <a:spLocks noGrp="1"/>
          </p:cNvSpPr>
          <p:nvPr>
            <p:ph type="title"/>
          </p:nvPr>
        </p:nvSpPr>
        <p:spPr>
          <a:prstGeom prst="rect">
            <a:avLst/>
          </a:prstGeom>
        </p:spPr>
        <p:txBody>
          <a:bodyPr/>
          <a:lstStyle>
            <a:lvl1pPr>
              <a:defRPr sz="7000"/>
            </a:lvl1pPr>
          </a:lstStyle>
          <a:p>
            <a:r>
              <a:t>Our Suggested Approach</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he monitor, planner and executor works the same…"/>
          <p:cNvSpPr txBox="1">
            <a:spLocks noGrp="1"/>
          </p:cNvSpPr>
          <p:nvPr>
            <p:ph type="body" sz="half" idx="4294967295"/>
          </p:nvPr>
        </p:nvSpPr>
        <p:spPr>
          <a:xfrm>
            <a:off x="431712" y="6043398"/>
            <a:ext cx="12141376" cy="3476400"/>
          </a:xfrm>
          <a:prstGeom prst="rect">
            <a:avLst/>
          </a:prstGeom>
        </p:spPr>
        <p:txBody>
          <a:bodyPr anchor="t"/>
          <a:lstStyle/>
          <a:p>
            <a:pPr marL="346709" indent="-346709" defTabSz="455675">
              <a:spcBef>
                <a:spcPts val="3200"/>
              </a:spcBef>
              <a:defRPr sz="2496"/>
            </a:pPr>
            <a:r>
              <a:rPr dirty="0"/>
              <a:t>The monitor, planner and executor works the same</a:t>
            </a:r>
          </a:p>
          <a:p>
            <a:pPr marL="346709" indent="-346709" defTabSz="455675">
              <a:spcBef>
                <a:spcPts val="3200"/>
              </a:spcBef>
              <a:defRPr sz="2496"/>
            </a:pPr>
            <a:r>
              <a:rPr dirty="0"/>
              <a:t>The analyzer connect with the machine learner and model checker</a:t>
            </a:r>
          </a:p>
          <a:p>
            <a:pPr marL="346709" indent="-346709" defTabSz="455675">
              <a:spcBef>
                <a:spcPts val="3200"/>
              </a:spcBef>
              <a:defRPr sz="2496"/>
            </a:pPr>
            <a:r>
              <a:rPr dirty="0"/>
              <a:t>The machine leaner selects the subset of the adaptation options which are valid in the current situation. It uses a learning algorithm which is placed in the knowledge</a:t>
            </a:r>
          </a:p>
          <a:p>
            <a:pPr marL="346709" indent="-346709" defTabSz="455675">
              <a:spcBef>
                <a:spcPts val="3200"/>
              </a:spcBef>
              <a:defRPr sz="2496"/>
            </a:pPr>
            <a:r>
              <a:rPr dirty="0"/>
              <a:t>The model checker verifies the selected subset</a:t>
            </a:r>
          </a:p>
        </p:txBody>
      </p:sp>
      <p:pic>
        <p:nvPicPr>
          <p:cNvPr id="4" name="Picture 3">
            <a:extLst>
              <a:ext uri="{FF2B5EF4-FFF2-40B4-BE49-F238E27FC236}">
                <a16:creationId xmlns:a16="http://schemas.microsoft.com/office/drawing/2014/main" id="{CDD5AF7F-8779-A24E-B04D-7500F5D46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880" y="883542"/>
            <a:ext cx="7559040" cy="4884519"/>
          </a:xfrm>
          <a:prstGeom prst="rect">
            <a:avLst/>
          </a:prstGeom>
        </p:spPr>
      </p:pic>
      <p:sp>
        <p:nvSpPr>
          <p:cNvPr id="8" name="Online learning">
            <a:extLst>
              <a:ext uri="{FF2B5EF4-FFF2-40B4-BE49-F238E27FC236}">
                <a16:creationId xmlns:a16="http://schemas.microsoft.com/office/drawing/2014/main" id="{A4258B78-A6EA-9D42-B8FD-E5A109BBB287}"/>
              </a:ext>
            </a:extLst>
          </p:cNvPr>
          <p:cNvSpPr txBox="1">
            <a:spLocks/>
          </p:cNvSpPr>
          <p:nvPr/>
        </p:nvSpPr>
        <p:spPr>
          <a:xfrm>
            <a:off x="946150" y="254000"/>
            <a:ext cx="11112500" cy="6295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97500"/>
          </a:bodyPr>
          <a:lstStyle>
            <a:lvl1pPr marL="0" marR="0" indent="0" algn="ctr" defTabSz="257047" rtl="0" latinLnBrk="0">
              <a:lnSpc>
                <a:spcPct val="100000"/>
              </a:lnSpc>
              <a:spcBef>
                <a:spcPts val="0"/>
              </a:spcBef>
              <a:spcAft>
                <a:spcPts val="0"/>
              </a:spcAft>
              <a:buClrTx/>
              <a:buSzTx/>
              <a:buFontTx/>
              <a:buNone/>
              <a:tabLst/>
              <a:defRPr sz="352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hangingPunct="1"/>
            <a:r>
              <a:rPr lang="en-US" dirty="0"/>
              <a:t>Architecture of our approach</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124" name="Background"/>
          <p:cNvSpPr txBox="1">
            <a:spLocks noGrp="1"/>
          </p:cNvSpPr>
          <p:nvPr>
            <p:ph type="title"/>
          </p:nvPr>
        </p:nvSpPr>
        <p:spPr>
          <a:prstGeom prst="rect">
            <a:avLst/>
          </a:prstGeom>
        </p:spPr>
        <p:txBody>
          <a:bodyPr/>
          <a:lstStyle>
            <a:lvl1pPr>
              <a:defRPr sz="7000"/>
            </a:lvl1pPr>
          </a:lstStyle>
          <a:p>
            <a:r>
              <a:t>Background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217" name="Method"/>
          <p:cNvSpPr txBox="1">
            <a:spLocks noGrp="1"/>
          </p:cNvSpPr>
          <p:nvPr>
            <p:ph type="title"/>
          </p:nvPr>
        </p:nvSpPr>
        <p:spPr>
          <a:prstGeom prst="rect">
            <a:avLst/>
          </a:prstGeom>
        </p:spPr>
        <p:txBody>
          <a:bodyPr/>
          <a:lstStyle>
            <a:lvl1pPr>
              <a:defRPr sz="7000"/>
            </a:lvl1pPr>
          </a:lstStyle>
          <a:p>
            <a:r>
              <a:t>Method</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wo controlled experiments on DeltaIoT"/>
          <p:cNvSpPr txBox="1">
            <a:spLocks noGrp="1"/>
          </p:cNvSpPr>
          <p:nvPr>
            <p:ph type="title" idx="4294967295"/>
          </p:nvPr>
        </p:nvSpPr>
        <p:spPr>
          <a:xfrm>
            <a:off x="946150" y="190500"/>
            <a:ext cx="11112500" cy="629542"/>
          </a:xfrm>
          <a:prstGeom prst="rect">
            <a:avLst/>
          </a:prstGeom>
        </p:spPr>
        <p:txBody>
          <a:bodyPr anchor="t">
            <a:normAutofit fontScale="90000"/>
          </a:bodyPr>
          <a:lstStyle>
            <a:lvl1pPr defTabSz="257047">
              <a:defRPr sz="3520"/>
            </a:lvl1pPr>
          </a:lstStyle>
          <a:p>
            <a:r>
              <a:t>Two controlled experiments on DeltaIoT</a:t>
            </a:r>
          </a:p>
        </p:txBody>
      </p:sp>
      <p:sp>
        <p:nvSpPr>
          <p:cNvPr id="220" name="Independent variable:…"/>
          <p:cNvSpPr txBox="1">
            <a:spLocks noGrp="1"/>
          </p:cNvSpPr>
          <p:nvPr>
            <p:ph type="body" idx="4294967295"/>
          </p:nvPr>
        </p:nvSpPr>
        <p:spPr>
          <a:xfrm>
            <a:off x="238277" y="1082913"/>
            <a:ext cx="6110590" cy="8593870"/>
          </a:xfrm>
          <a:prstGeom prst="rect">
            <a:avLst/>
          </a:prstGeom>
        </p:spPr>
        <p:txBody>
          <a:bodyPr anchor="t">
            <a:normAutofit/>
          </a:bodyPr>
          <a:lstStyle/>
          <a:p>
            <a:pPr marL="284479" indent="-284479" algn="just" defTabSz="373887">
              <a:spcBef>
                <a:spcPts val="2600"/>
              </a:spcBef>
              <a:defRPr sz="2048"/>
            </a:pPr>
            <a:r>
              <a:rPr b="1" dirty="0"/>
              <a:t>Independent variable:</a:t>
            </a:r>
          </a:p>
          <a:p>
            <a:pPr marL="568959" lvl="1" indent="-284479" algn="just" defTabSz="373887">
              <a:spcBef>
                <a:spcPts val="2600"/>
              </a:spcBef>
              <a:buChar char="-"/>
              <a:defRPr sz="2048"/>
            </a:pPr>
            <a:r>
              <a:rPr dirty="0"/>
              <a:t>Without machine learning: </a:t>
            </a:r>
          </a:p>
          <a:p>
            <a:pPr marL="853439" lvl="2" indent="-284479" algn="just" defTabSz="373887">
              <a:spcBef>
                <a:spcPts val="2600"/>
              </a:spcBef>
              <a:buChar char="‣"/>
              <a:defRPr sz="2048"/>
            </a:pPr>
            <a:r>
              <a:rPr dirty="0" err="1"/>
              <a:t>ActivFORMS</a:t>
            </a:r>
            <a:r>
              <a:rPr dirty="0"/>
              <a:t> (existing formal approach)</a:t>
            </a:r>
          </a:p>
          <a:p>
            <a:pPr marL="568959" lvl="1" indent="-284479" algn="just" defTabSz="373887">
              <a:spcBef>
                <a:spcPts val="2600"/>
              </a:spcBef>
              <a:buChar char="-"/>
              <a:defRPr sz="2048"/>
            </a:pPr>
            <a:r>
              <a:rPr dirty="0"/>
              <a:t> With machine learning:</a:t>
            </a:r>
          </a:p>
          <a:p>
            <a:pPr marL="853439" lvl="2" indent="-284479" algn="just" defTabSz="373887">
              <a:spcBef>
                <a:spcPts val="2600"/>
              </a:spcBef>
              <a:buChar char="‣"/>
              <a:defRPr sz="2048"/>
            </a:pPr>
            <a:r>
              <a:rPr dirty="0"/>
              <a:t>Classification </a:t>
            </a:r>
          </a:p>
          <a:p>
            <a:pPr marL="853439" lvl="2" indent="-284479" algn="just" defTabSz="373887">
              <a:spcBef>
                <a:spcPts val="2600"/>
              </a:spcBef>
              <a:buChar char="‣"/>
              <a:defRPr sz="2048"/>
            </a:pPr>
            <a:r>
              <a:rPr dirty="0"/>
              <a:t>Regression</a:t>
            </a:r>
          </a:p>
          <a:p>
            <a:pPr marL="284479" indent="-284479" algn="just" defTabSz="373887">
              <a:spcBef>
                <a:spcPts val="2600"/>
              </a:spcBef>
              <a:defRPr sz="2048"/>
            </a:pPr>
            <a:r>
              <a:rPr b="1" dirty="0"/>
              <a:t>Dependent variables:</a:t>
            </a:r>
          </a:p>
          <a:p>
            <a:pPr marL="568959" lvl="1" indent="-284479" algn="just" defTabSz="373887">
              <a:spcBef>
                <a:spcPts val="2600"/>
              </a:spcBef>
              <a:buChar char="-"/>
              <a:defRPr sz="2048"/>
            </a:pPr>
            <a:r>
              <a:rPr dirty="0"/>
              <a:t> Adaptation space</a:t>
            </a:r>
          </a:p>
          <a:p>
            <a:pPr marL="568959" lvl="1" indent="-284479" algn="just" defTabSz="373887">
              <a:spcBef>
                <a:spcPts val="2600"/>
              </a:spcBef>
              <a:buChar char="-"/>
              <a:defRPr sz="2048"/>
            </a:pPr>
            <a:r>
              <a:rPr dirty="0"/>
              <a:t> Adaptation time</a:t>
            </a:r>
            <a:endParaRPr lang="sv-SE" dirty="0"/>
          </a:p>
          <a:p>
            <a:pPr marL="568959" lvl="1" indent="-284479" algn="just" defTabSz="373887">
              <a:spcBef>
                <a:spcPts val="2600"/>
              </a:spcBef>
              <a:buChar char="-"/>
              <a:defRPr sz="2048"/>
            </a:pPr>
            <a:r>
              <a:rPr lang="sv-SE" dirty="0"/>
              <a:t>Packet loss</a:t>
            </a:r>
          </a:p>
          <a:p>
            <a:pPr marL="568959" lvl="1" indent="-284479" algn="just" defTabSz="373887">
              <a:spcBef>
                <a:spcPts val="2600"/>
              </a:spcBef>
              <a:buChar char="-"/>
              <a:defRPr sz="2048"/>
            </a:pPr>
            <a:r>
              <a:rPr lang="sv-SE" dirty="0"/>
              <a:t>Energy </a:t>
            </a:r>
            <a:r>
              <a:rPr lang="sv-SE" dirty="0" err="1"/>
              <a:t>consumption</a:t>
            </a:r>
            <a:endParaRPr dirty="0"/>
          </a:p>
          <a:p>
            <a:pPr marL="284479" indent="-284479" algn="just" defTabSz="373887">
              <a:spcBef>
                <a:spcPts val="2600"/>
              </a:spcBef>
              <a:defRPr sz="2048"/>
            </a:pPr>
            <a:r>
              <a:rPr b="1" dirty="0"/>
              <a:t>Goal:</a:t>
            </a:r>
            <a:r>
              <a:rPr dirty="0"/>
              <a:t> Compare the values of the dependent variables</a:t>
            </a:r>
          </a:p>
        </p:txBody>
      </p:sp>
      <p:sp>
        <p:nvSpPr>
          <p:cNvPr id="221" name="Independent variable:…"/>
          <p:cNvSpPr txBox="1"/>
          <p:nvPr/>
        </p:nvSpPr>
        <p:spPr>
          <a:xfrm>
            <a:off x="6655933" y="993635"/>
            <a:ext cx="6187604" cy="686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marL="293370" indent="-293370" algn="just" defTabSz="385572">
              <a:spcBef>
                <a:spcPts val="2700"/>
              </a:spcBef>
              <a:buSzPct val="145000"/>
              <a:buChar char="•"/>
              <a:defRPr sz="2112" b="0"/>
            </a:pPr>
            <a:r>
              <a:rPr b="1" dirty="0"/>
              <a:t>Independent variable:</a:t>
            </a:r>
          </a:p>
          <a:p>
            <a:pPr marL="586740" lvl="1" indent="-293370" algn="just" defTabSz="385572">
              <a:spcBef>
                <a:spcPts val="2700"/>
              </a:spcBef>
              <a:buSzPct val="145000"/>
              <a:buChar char="-"/>
              <a:defRPr sz="2112" b="0"/>
            </a:pPr>
            <a:r>
              <a:rPr dirty="0"/>
              <a:t>Without machine learning: </a:t>
            </a:r>
          </a:p>
          <a:p>
            <a:pPr marL="880110" lvl="2" indent="-293370" algn="just" defTabSz="385572">
              <a:spcBef>
                <a:spcPts val="2700"/>
              </a:spcBef>
              <a:buSzPct val="145000"/>
              <a:buChar char="‣"/>
              <a:defRPr sz="2112" b="0"/>
            </a:pPr>
            <a:r>
              <a:rPr dirty="0" err="1"/>
              <a:t>ActivFORMS</a:t>
            </a:r>
            <a:r>
              <a:rPr dirty="0"/>
              <a:t> (existing formal approach)</a:t>
            </a:r>
          </a:p>
          <a:p>
            <a:pPr marL="586740" lvl="1" indent="-293370" algn="just" defTabSz="385572">
              <a:spcBef>
                <a:spcPts val="2700"/>
              </a:spcBef>
              <a:buSzPct val="145000"/>
              <a:buChar char="-"/>
              <a:defRPr sz="2112" b="0"/>
            </a:pPr>
            <a:r>
              <a:rPr dirty="0"/>
              <a:t> With machine learning:</a:t>
            </a:r>
          </a:p>
          <a:p>
            <a:pPr marL="880110" lvl="2" indent="-293370" algn="just" defTabSz="385572">
              <a:spcBef>
                <a:spcPts val="2700"/>
              </a:spcBef>
              <a:buSzPct val="145000"/>
              <a:buChar char="‣"/>
              <a:defRPr sz="2112" b="0"/>
            </a:pPr>
            <a:r>
              <a:rPr dirty="0"/>
              <a:t>Classification</a:t>
            </a:r>
          </a:p>
          <a:p>
            <a:pPr marL="880110" lvl="2" indent="-293370" algn="just" defTabSz="385572">
              <a:spcBef>
                <a:spcPts val="2700"/>
              </a:spcBef>
              <a:buSzPct val="145000"/>
              <a:buChar char="‣"/>
              <a:defRPr sz="2112" b="0"/>
            </a:pPr>
            <a:r>
              <a:rPr dirty="0"/>
              <a:t>Regression</a:t>
            </a:r>
          </a:p>
          <a:p>
            <a:pPr marL="293370" indent="-293370" algn="just" defTabSz="385572">
              <a:spcBef>
                <a:spcPts val="2700"/>
              </a:spcBef>
              <a:buSzPct val="145000"/>
              <a:buChar char="•"/>
              <a:defRPr sz="2112" b="0"/>
            </a:pPr>
            <a:r>
              <a:rPr b="1" dirty="0"/>
              <a:t>Dependent variables:</a:t>
            </a:r>
          </a:p>
          <a:p>
            <a:pPr marL="586740" lvl="1" indent="-293370" algn="just" defTabSz="385572">
              <a:spcBef>
                <a:spcPts val="2700"/>
              </a:spcBef>
              <a:buSzPct val="145000"/>
              <a:buChar char="-"/>
              <a:defRPr sz="2112" b="0"/>
            </a:pPr>
            <a:r>
              <a:rPr dirty="0"/>
              <a:t> Adaptation space</a:t>
            </a:r>
          </a:p>
          <a:p>
            <a:pPr marL="293370" indent="-293370" algn="just" defTabSz="385572">
              <a:spcBef>
                <a:spcPts val="2700"/>
              </a:spcBef>
              <a:buSzPct val="145000"/>
              <a:buChar char="•"/>
              <a:defRPr sz="2112"/>
            </a:pPr>
            <a:r>
              <a:rPr dirty="0"/>
              <a:t>Goal:</a:t>
            </a:r>
            <a:r>
              <a:rPr b="0" dirty="0"/>
              <a:t> Compare the selected adaptation options</a:t>
            </a:r>
          </a:p>
        </p:txBody>
      </p:sp>
      <p:sp>
        <p:nvSpPr>
          <p:cNvPr id="222" name="Line"/>
          <p:cNvSpPr/>
          <p:nvPr/>
        </p:nvSpPr>
        <p:spPr>
          <a:xfrm flipV="1">
            <a:off x="6502400" y="971651"/>
            <a:ext cx="1" cy="8593870"/>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226" name="Results &amp; Analysis"/>
          <p:cNvSpPr txBox="1">
            <a:spLocks noGrp="1"/>
          </p:cNvSpPr>
          <p:nvPr>
            <p:ph type="title"/>
          </p:nvPr>
        </p:nvSpPr>
        <p:spPr>
          <a:prstGeom prst="rect">
            <a:avLst/>
          </a:prstGeom>
        </p:spPr>
        <p:txBody>
          <a:bodyPr/>
          <a:lstStyle>
            <a:lvl1pPr>
              <a:defRPr sz="7000"/>
            </a:lvl1pPr>
          </a:lstStyle>
          <a:p>
            <a:r>
              <a:t>Results &amp; Analysis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 name="On Average"/>
          <p:cNvGraphicFramePr/>
          <p:nvPr>
            <p:extLst>
              <p:ext uri="{D42A27DB-BD31-4B8C-83A1-F6EECF244321}">
                <p14:modId xmlns:p14="http://schemas.microsoft.com/office/powerpoint/2010/main" val="3195056904"/>
              </p:ext>
            </p:extLst>
          </p:nvPr>
        </p:nvGraphicFramePr>
        <p:xfrm>
          <a:off x="2623251" y="6629400"/>
          <a:ext cx="7770998" cy="2651760"/>
        </p:xfrm>
        <a:graphic>
          <a:graphicData uri="http://schemas.openxmlformats.org/drawingml/2006/table">
            <a:tbl>
              <a:tblPr bandRow="1">
                <a:tableStyleId>{C7B018BB-80A7-4F77-B60F-C8B233D01FF8}</a:tableStyleId>
              </a:tblPr>
              <a:tblGrid>
                <a:gridCol w="2741798">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461058">
                <a:tc gridSpan="4">
                  <a:txBody>
                    <a:bodyPr/>
                    <a:lstStyle/>
                    <a:p>
                      <a:pPr>
                        <a:defRPr sz="1800"/>
                      </a:pPr>
                      <a:r>
                        <a:rPr sz="2400" dirty="0">
                          <a:latin typeface="Helvetica Neue Light"/>
                          <a:ea typeface="Helvetica Neue Light"/>
                          <a:cs typeface="Helvetica Neue Light"/>
                        </a:rPr>
                        <a:t>On </a:t>
                      </a:r>
                      <a:r>
                        <a:rPr lang="sv-SE" sz="2400" dirty="0">
                          <a:latin typeface="Helvetica Neue Light"/>
                          <a:ea typeface="Helvetica Neue Light"/>
                          <a:cs typeface="Helvetica Neue Light"/>
                        </a:rPr>
                        <a:t>a</a:t>
                      </a:r>
                      <a:r>
                        <a:rPr sz="2400" dirty="0" err="1">
                          <a:latin typeface="Helvetica Neue Light"/>
                          <a:ea typeface="Helvetica Neue Light"/>
                          <a:cs typeface="Helvetica Neue Light"/>
                        </a:rPr>
                        <a:t>verage</a:t>
                      </a:r>
                      <a:endParaRPr sz="2400" dirty="0">
                        <a:latin typeface="Helvetica Neue Light"/>
                        <a:ea typeface="Helvetica Neue Light"/>
                        <a:cs typeface="Helvetica Neue Light"/>
                      </a:endParaRPr>
                    </a:p>
                  </a:txBody>
                  <a:tcPr marL="50800" marR="50800" marT="50800" marB="50800" anchor="ctr" horzOverflow="overflow">
                    <a:lnL/>
                    <a:lnR/>
                    <a:lnT/>
                    <a:lnB w="12700">
                      <a:solidFill>
                        <a:srgbClr val="606060"/>
                      </a:solidFill>
                      <a:miter lim="400000"/>
                    </a:lnB>
                    <a:solidFill>
                      <a:srgbClr val="000000">
                        <a:alpha val="0"/>
                      </a:srgbClr>
                    </a:solidFill>
                  </a:tcPr>
                </a:tc>
                <a:tc hMerge="1">
                  <a:txBody>
                    <a:bodyPr/>
                    <a:lstStyle/>
                    <a:p>
                      <a:endParaRPr lang="sv-SE"/>
                    </a:p>
                  </a:txBody>
                  <a:tcPr/>
                </a:tc>
                <a:tc hMerge="1">
                  <a:txBody>
                    <a:bodyPr/>
                    <a:lstStyle/>
                    <a:p>
                      <a:endParaRPr lang="sv-SE"/>
                    </a:p>
                  </a:txBody>
                  <a:tcPr/>
                </a:tc>
                <a:tc hMerge="1">
                  <a:txBody>
                    <a:bodyPr/>
                    <a:lstStyle/>
                    <a:p>
                      <a:endParaRPr lang="sv-SE"/>
                    </a:p>
                  </a:txBody>
                  <a:tcPr/>
                </a:tc>
                <a:extLst>
                  <a:ext uri="{0D108BD9-81ED-4DB2-BD59-A6C34878D82A}">
                    <a16:rowId xmlns:a16="http://schemas.microsoft.com/office/drawing/2014/main" val="10000"/>
                  </a:ext>
                </a:extLst>
              </a:tr>
              <a:tr h="388042">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solidFill>
                      <a:srgbClr val="EBEBEB"/>
                    </a:solidFill>
                  </a:tcPr>
                </a:tc>
                <a:tc>
                  <a:txBody>
                    <a:bodyPr/>
                    <a:lstStyle/>
                    <a:p>
                      <a:pPr defTabSz="914400">
                        <a:defRPr sz="1800"/>
                      </a:pPr>
                      <a:r>
                        <a:rPr sz="2200" dirty="0" err="1">
                          <a:sym typeface="Helvetica Neue"/>
                        </a:rPr>
                        <a:t>ActivFORMS</a:t>
                      </a:r>
                      <a:endParaRPr sz="2200" dirty="0">
                        <a:sym typeface="Helvetica Neue"/>
                      </a:endParaRPr>
                    </a:p>
                  </a:txBody>
                  <a:tcPr marL="50800" marR="50800" marT="50800" marB="50800" anchor="ctr" horzOverflow="overflow">
                    <a:lnT w="12700">
                      <a:solidFill>
                        <a:srgbClr val="606060"/>
                      </a:solidFill>
                      <a:miter lim="400000"/>
                    </a:lnT>
                    <a:solidFill>
                      <a:srgbClr val="EBEBEB"/>
                    </a:solidFill>
                  </a:tcPr>
                </a:tc>
                <a:tc>
                  <a:txBody>
                    <a:bodyPr/>
                    <a:lstStyle/>
                    <a:p>
                      <a:pPr defTabSz="914400">
                        <a:defRPr sz="1800"/>
                      </a:pPr>
                      <a:r>
                        <a:rPr sz="2200">
                          <a:sym typeface="Helvetica Neue"/>
                        </a:rPr>
                        <a:t>Classification</a:t>
                      </a:r>
                    </a:p>
                  </a:txBody>
                  <a:tcPr marL="50800" marR="50800" marT="50800" marB="50800" anchor="ctr" horzOverflow="overflow">
                    <a:lnT w="12700">
                      <a:solidFill>
                        <a:srgbClr val="606060"/>
                      </a:solidFill>
                      <a:miter lim="400000"/>
                    </a:lnT>
                    <a:solidFill>
                      <a:srgbClr val="EBEBEB"/>
                    </a:solidFill>
                  </a:tcPr>
                </a:tc>
                <a:tc>
                  <a:txBody>
                    <a:bodyPr/>
                    <a:lstStyle/>
                    <a:p>
                      <a:pPr defTabSz="914400">
                        <a:defRPr sz="1800"/>
                      </a:pPr>
                      <a:r>
                        <a:rPr sz="2200" dirty="0">
                          <a:sym typeface="Helvetica Neue"/>
                        </a:rPr>
                        <a:t>Regression</a:t>
                      </a:r>
                    </a:p>
                  </a:txBody>
                  <a:tcPr marL="50800" marR="50800" marT="50800" marB="50800" anchor="ctr" horzOverflow="overflow">
                    <a:lnR w="12700">
                      <a:solidFill>
                        <a:srgbClr val="606060"/>
                      </a:solidFill>
                      <a:miter lim="400000"/>
                    </a:lnR>
                    <a:lnT w="12700">
                      <a:solidFill>
                        <a:srgbClr val="606060"/>
                      </a:solidFill>
                      <a:miter lim="400000"/>
                    </a:lnT>
                    <a:solidFill>
                      <a:srgbClr val="EBEBEB"/>
                    </a:solidFill>
                  </a:tcPr>
                </a:tc>
                <a:extLst>
                  <a:ext uri="{0D108BD9-81ED-4DB2-BD59-A6C34878D82A}">
                    <a16:rowId xmlns:a16="http://schemas.microsoft.com/office/drawing/2014/main" val="10001"/>
                  </a:ext>
                </a:extLst>
              </a:tr>
              <a:tr h="388042">
                <a:tc>
                  <a:txBody>
                    <a:bodyPr/>
                    <a:lstStyle/>
                    <a:p>
                      <a:pPr defTabSz="914400">
                        <a:defRPr sz="1800"/>
                      </a:pPr>
                      <a:r>
                        <a:rPr sz="2200">
                          <a:sym typeface="Helvetica Neue"/>
                        </a:rPr>
                        <a:t>Packet Loss</a:t>
                      </a:r>
                    </a:p>
                  </a:txBody>
                  <a:tcPr marL="50800" marR="50800" marT="50800" marB="50800" anchor="ctr" horzOverflow="overflow">
                    <a:lnL w="12700">
                      <a:solidFill>
                        <a:srgbClr val="606060"/>
                      </a:solidFill>
                      <a:miter lim="400000"/>
                    </a:lnL>
                    <a:solidFill>
                      <a:srgbClr val="E1E0DA"/>
                    </a:solidFill>
                  </a:tcPr>
                </a:tc>
                <a:tc>
                  <a:txBody>
                    <a:bodyPr/>
                    <a:lstStyle/>
                    <a:p>
                      <a:pPr defTabSz="914400">
                        <a:defRPr sz="1800"/>
                      </a:pPr>
                      <a:r>
                        <a:rPr sz="2200">
                          <a:sym typeface="Helvetica Neue"/>
                        </a:rPr>
                        <a:t>4.4</a:t>
                      </a:r>
                    </a:p>
                  </a:txBody>
                  <a:tcPr marL="50800" marR="50800" marT="50800" marB="50800" anchor="ctr" horzOverflow="overflow">
                    <a:solidFill>
                      <a:srgbClr val="E1E0DA"/>
                    </a:solidFill>
                  </a:tcPr>
                </a:tc>
                <a:tc>
                  <a:txBody>
                    <a:bodyPr/>
                    <a:lstStyle/>
                    <a:p>
                      <a:pPr defTabSz="914400">
                        <a:defRPr sz="1800"/>
                      </a:pPr>
                      <a:r>
                        <a:rPr sz="2200">
                          <a:sym typeface="Helvetica Neue"/>
                        </a:rPr>
                        <a:t>4.4</a:t>
                      </a:r>
                    </a:p>
                  </a:txBody>
                  <a:tcPr marL="50800" marR="50800" marT="50800" marB="50800" anchor="ctr" horzOverflow="overflow">
                    <a:solidFill>
                      <a:srgbClr val="E1E0DA"/>
                    </a:solidFill>
                  </a:tcPr>
                </a:tc>
                <a:tc>
                  <a:txBody>
                    <a:bodyPr/>
                    <a:lstStyle/>
                    <a:p>
                      <a:pPr defTabSz="914400">
                        <a:defRPr sz="1800"/>
                      </a:pPr>
                      <a:r>
                        <a:rPr sz="2200">
                          <a:sym typeface="Helvetica Neue"/>
                        </a:rPr>
                        <a:t>4.4</a:t>
                      </a:r>
                    </a:p>
                  </a:txBody>
                  <a:tcPr marL="50800" marR="50800" marT="50800" marB="50800" anchor="ctr" horzOverflow="overflow">
                    <a:lnR w="12700">
                      <a:solidFill>
                        <a:srgbClr val="606060"/>
                      </a:solidFill>
                      <a:miter lim="400000"/>
                    </a:lnR>
                    <a:solidFill>
                      <a:srgbClr val="E1E0DA"/>
                    </a:solidFill>
                  </a:tcPr>
                </a:tc>
                <a:extLst>
                  <a:ext uri="{0D108BD9-81ED-4DB2-BD59-A6C34878D82A}">
                    <a16:rowId xmlns:a16="http://schemas.microsoft.com/office/drawing/2014/main" val="10002"/>
                  </a:ext>
                </a:extLst>
              </a:tr>
              <a:tr h="388042">
                <a:tc>
                  <a:txBody>
                    <a:bodyPr/>
                    <a:lstStyle/>
                    <a:p>
                      <a:pPr defTabSz="914400">
                        <a:defRPr sz="1800"/>
                      </a:pPr>
                      <a:r>
                        <a:rPr sz="2200">
                          <a:sym typeface="Helvetica Neue"/>
                        </a:rPr>
                        <a:t>Energy Consumption</a:t>
                      </a:r>
                    </a:p>
                  </a:txBody>
                  <a:tcPr marL="50800" marR="50800" marT="50800" marB="50800" anchor="ctr" horzOverflow="overflow">
                    <a:lnL w="12700">
                      <a:solidFill>
                        <a:srgbClr val="606060"/>
                      </a:solidFill>
                      <a:miter lim="400000"/>
                    </a:lnL>
                    <a:solidFill>
                      <a:srgbClr val="EBEBEB"/>
                    </a:solidFill>
                  </a:tcPr>
                </a:tc>
                <a:tc>
                  <a:txBody>
                    <a:bodyPr/>
                    <a:lstStyle/>
                    <a:p>
                      <a:pPr defTabSz="914400">
                        <a:defRPr sz="1800"/>
                      </a:pPr>
                      <a:r>
                        <a:rPr sz="2200">
                          <a:sym typeface="Helvetica Neue"/>
                        </a:rPr>
                        <a:t>12.6</a:t>
                      </a:r>
                    </a:p>
                  </a:txBody>
                  <a:tcPr marL="50800" marR="50800" marT="50800" marB="50800" anchor="ctr" horzOverflow="overflow">
                    <a:solidFill>
                      <a:srgbClr val="EBEBEB"/>
                    </a:solidFill>
                  </a:tcPr>
                </a:tc>
                <a:tc>
                  <a:txBody>
                    <a:bodyPr/>
                    <a:lstStyle/>
                    <a:p>
                      <a:pPr defTabSz="914400">
                        <a:defRPr sz="1800"/>
                      </a:pPr>
                      <a:r>
                        <a:rPr sz="2200">
                          <a:sym typeface="Helvetica Neue"/>
                        </a:rPr>
                        <a:t>12.6</a:t>
                      </a:r>
                    </a:p>
                  </a:txBody>
                  <a:tcPr marL="50800" marR="50800" marT="50800" marB="50800" anchor="ctr" horzOverflow="overflow">
                    <a:solidFill>
                      <a:srgbClr val="EBEBEB"/>
                    </a:solidFill>
                  </a:tcPr>
                </a:tc>
                <a:tc>
                  <a:txBody>
                    <a:bodyPr/>
                    <a:lstStyle/>
                    <a:p>
                      <a:pPr defTabSz="914400">
                        <a:defRPr sz="1800"/>
                      </a:pPr>
                      <a:r>
                        <a:rPr sz="2200">
                          <a:sym typeface="Helvetica Neue"/>
                        </a:rPr>
                        <a:t>12.6</a:t>
                      </a:r>
                    </a:p>
                  </a:txBody>
                  <a:tcPr marL="50800" marR="50800" marT="50800" marB="50800" anchor="ctr" horzOverflow="overflow">
                    <a:lnR w="12700">
                      <a:solidFill>
                        <a:srgbClr val="606060"/>
                      </a:solidFill>
                      <a:miter lim="400000"/>
                    </a:lnR>
                    <a:solidFill>
                      <a:srgbClr val="EBEBEB"/>
                    </a:solidFill>
                  </a:tcPr>
                </a:tc>
                <a:extLst>
                  <a:ext uri="{0D108BD9-81ED-4DB2-BD59-A6C34878D82A}">
                    <a16:rowId xmlns:a16="http://schemas.microsoft.com/office/drawing/2014/main" val="10003"/>
                  </a:ext>
                </a:extLst>
              </a:tr>
              <a:tr h="388042">
                <a:tc>
                  <a:txBody>
                    <a:bodyPr/>
                    <a:lstStyle/>
                    <a:p>
                      <a:pPr defTabSz="914400">
                        <a:defRPr sz="1800"/>
                      </a:pPr>
                      <a:r>
                        <a:rPr sz="2200">
                          <a:sym typeface="Helvetica Neue"/>
                        </a:rPr>
                        <a:t>Adaptation Space</a:t>
                      </a:r>
                    </a:p>
                  </a:txBody>
                  <a:tcPr marL="50800" marR="50800" marT="50800" marB="50800" anchor="ctr" horzOverflow="overflow">
                    <a:lnL w="12700">
                      <a:solidFill>
                        <a:srgbClr val="606060"/>
                      </a:solidFill>
                      <a:miter lim="400000"/>
                    </a:lnL>
                    <a:solidFill>
                      <a:srgbClr val="E1E0DA"/>
                    </a:solidFill>
                  </a:tcPr>
                </a:tc>
                <a:tc>
                  <a:txBody>
                    <a:bodyPr/>
                    <a:lstStyle/>
                    <a:p>
                      <a:pPr defTabSz="914400">
                        <a:defRPr sz="1800"/>
                      </a:pPr>
                      <a:r>
                        <a:rPr sz="2200">
                          <a:sym typeface="Helvetica Neue"/>
                        </a:rPr>
                        <a:t>216</a:t>
                      </a:r>
                    </a:p>
                  </a:txBody>
                  <a:tcPr marL="50800" marR="50800" marT="50800" marB="50800" anchor="ctr" horzOverflow="overflow">
                    <a:solidFill>
                      <a:srgbClr val="E1E0DA"/>
                    </a:solidFill>
                  </a:tcPr>
                </a:tc>
                <a:tc>
                  <a:txBody>
                    <a:bodyPr/>
                    <a:lstStyle/>
                    <a:p>
                      <a:pPr defTabSz="914400">
                        <a:defRPr sz="1800"/>
                      </a:pPr>
                      <a:r>
                        <a:rPr sz="2200">
                          <a:sym typeface="Helvetica Neue"/>
                        </a:rPr>
                        <a:t>40 (81.2%)</a:t>
                      </a:r>
                    </a:p>
                  </a:txBody>
                  <a:tcPr marL="50800" marR="50800" marT="50800" marB="50800" anchor="ctr" horzOverflow="overflow">
                    <a:solidFill>
                      <a:srgbClr val="E1E0DA"/>
                    </a:solidFill>
                  </a:tcPr>
                </a:tc>
                <a:tc>
                  <a:txBody>
                    <a:bodyPr/>
                    <a:lstStyle/>
                    <a:p>
                      <a:pPr defTabSz="914400">
                        <a:defRPr sz="1800"/>
                      </a:pPr>
                      <a:r>
                        <a:rPr sz="2200">
                          <a:sym typeface="Helvetica Neue"/>
                        </a:rPr>
                        <a:t>90 (58.3%)</a:t>
                      </a:r>
                    </a:p>
                  </a:txBody>
                  <a:tcPr marL="50800" marR="50800" marT="50800" marB="50800" anchor="ctr" horzOverflow="overflow">
                    <a:lnR w="12700">
                      <a:solidFill>
                        <a:srgbClr val="606060"/>
                      </a:solidFill>
                      <a:miter lim="400000"/>
                    </a:lnR>
                    <a:solidFill>
                      <a:srgbClr val="E1E0DA"/>
                    </a:solidFill>
                  </a:tcPr>
                </a:tc>
                <a:extLst>
                  <a:ext uri="{0D108BD9-81ED-4DB2-BD59-A6C34878D82A}">
                    <a16:rowId xmlns:a16="http://schemas.microsoft.com/office/drawing/2014/main" val="10004"/>
                  </a:ext>
                </a:extLst>
              </a:tr>
              <a:tr h="388042">
                <a:tc>
                  <a:txBody>
                    <a:bodyPr/>
                    <a:lstStyle/>
                    <a:p>
                      <a:pPr defTabSz="914400">
                        <a:defRPr sz="1800"/>
                      </a:pPr>
                      <a:r>
                        <a:rPr sz="2200">
                          <a:sym typeface="Helvetica Neue"/>
                        </a:rPr>
                        <a:t>Adaptation Time</a:t>
                      </a:r>
                    </a:p>
                  </a:txBody>
                  <a:tcPr marL="50800" marR="50800" marT="50800" marB="50800" anchor="ctr" horzOverflow="overflow">
                    <a:lnL w="12700">
                      <a:solidFill>
                        <a:srgbClr val="606060"/>
                      </a:solidFill>
                      <a:miter lim="400000"/>
                    </a:lnL>
                    <a:lnB w="12700">
                      <a:solidFill>
                        <a:srgbClr val="606060"/>
                      </a:solidFill>
                      <a:miter lim="400000"/>
                    </a:lnB>
                    <a:solidFill>
                      <a:srgbClr val="EBEBEB"/>
                    </a:solidFill>
                  </a:tcPr>
                </a:tc>
                <a:tc>
                  <a:txBody>
                    <a:bodyPr/>
                    <a:lstStyle/>
                    <a:p>
                      <a:pPr defTabSz="914400">
                        <a:defRPr sz="1800"/>
                      </a:pPr>
                      <a:r>
                        <a:rPr sz="2200">
                          <a:sym typeface="Helvetica Neue"/>
                        </a:rPr>
                        <a:t>34.8</a:t>
                      </a:r>
                    </a:p>
                  </a:txBody>
                  <a:tcPr marL="50800" marR="50800" marT="50800" marB="50800" anchor="ctr" horzOverflow="overflow">
                    <a:lnB w="12700">
                      <a:solidFill>
                        <a:srgbClr val="606060"/>
                      </a:solidFill>
                      <a:miter lim="400000"/>
                    </a:lnB>
                    <a:solidFill>
                      <a:srgbClr val="EBEBEB"/>
                    </a:solidFill>
                  </a:tcPr>
                </a:tc>
                <a:tc>
                  <a:txBody>
                    <a:bodyPr/>
                    <a:lstStyle/>
                    <a:p>
                      <a:pPr defTabSz="914400">
                        <a:defRPr sz="1800"/>
                      </a:pPr>
                      <a:r>
                        <a:rPr sz="2200">
                          <a:sym typeface="Helvetica Neue"/>
                        </a:rPr>
                        <a:t>5.2</a:t>
                      </a:r>
                    </a:p>
                  </a:txBody>
                  <a:tcPr marL="50800" marR="50800" marT="50800" marB="50800" anchor="ctr" horzOverflow="overflow">
                    <a:lnB w="12700">
                      <a:solidFill>
                        <a:srgbClr val="606060"/>
                      </a:solidFill>
                      <a:miter lim="400000"/>
                    </a:lnB>
                    <a:solidFill>
                      <a:srgbClr val="EBEBEB"/>
                    </a:solidFill>
                  </a:tcPr>
                </a:tc>
                <a:tc>
                  <a:txBody>
                    <a:bodyPr/>
                    <a:lstStyle/>
                    <a:p>
                      <a:pPr defTabSz="914400">
                        <a:defRPr sz="1800"/>
                      </a:pPr>
                      <a:r>
                        <a:rPr sz="2200" dirty="0">
                          <a:sym typeface="Helvetica Neue"/>
                        </a:rPr>
                        <a:t>12.7</a:t>
                      </a:r>
                    </a:p>
                  </a:txBody>
                  <a:tcPr marL="50800" marR="50800" marT="50800" marB="50800" anchor="ctr" horzOverflow="overflow">
                    <a:lnR w="12700">
                      <a:solidFill>
                        <a:srgbClr val="606060"/>
                      </a:solidFill>
                      <a:miter lim="400000"/>
                    </a:lnR>
                    <a:lnB w="12700">
                      <a:solidFill>
                        <a:srgbClr val="606060"/>
                      </a:solidFill>
                      <a:miter lim="400000"/>
                    </a:lnB>
                    <a:solidFill>
                      <a:srgbClr val="EBEBEB"/>
                    </a:solidFill>
                  </a:tcPr>
                </a:tc>
                <a:extLst>
                  <a:ext uri="{0D108BD9-81ED-4DB2-BD59-A6C34878D82A}">
                    <a16:rowId xmlns:a16="http://schemas.microsoft.com/office/drawing/2014/main" val="10005"/>
                  </a:ext>
                </a:extLst>
              </a:tr>
            </a:tbl>
          </a:graphicData>
        </a:graphic>
      </p:graphicFrame>
      <p:sp>
        <p:nvSpPr>
          <p:cNvPr id="230" name="First experiment"/>
          <p:cNvSpPr txBox="1">
            <a:spLocks noGrp="1"/>
          </p:cNvSpPr>
          <p:nvPr>
            <p:ph type="title" idx="4294967295"/>
          </p:nvPr>
        </p:nvSpPr>
        <p:spPr>
          <a:xfrm>
            <a:off x="952500" y="190500"/>
            <a:ext cx="11112500" cy="635843"/>
          </a:xfrm>
          <a:prstGeom prst="rect">
            <a:avLst/>
          </a:prstGeom>
        </p:spPr>
        <p:txBody>
          <a:bodyPr anchor="t">
            <a:normAutofit fontScale="90000"/>
          </a:bodyPr>
          <a:lstStyle>
            <a:lvl1pPr defTabSz="257047">
              <a:defRPr sz="3520"/>
            </a:lvl1pPr>
          </a:lstStyle>
          <a:p>
            <a:r>
              <a:t>First experiment</a:t>
            </a:r>
          </a:p>
        </p:txBody>
      </p:sp>
      <p:pic>
        <p:nvPicPr>
          <p:cNvPr id="2" name="Picture 1">
            <a:extLst>
              <a:ext uri="{FF2B5EF4-FFF2-40B4-BE49-F238E27FC236}">
                <a16:creationId xmlns:a16="http://schemas.microsoft.com/office/drawing/2014/main" id="{EACA1D59-D62C-2344-AAE7-CF26D89C9F7F}"/>
              </a:ext>
            </a:extLst>
          </p:cNvPr>
          <p:cNvPicPr>
            <a:picLocks noChangeAspect="1"/>
          </p:cNvPicPr>
          <p:nvPr/>
        </p:nvPicPr>
        <p:blipFill>
          <a:blip r:embed="rId3"/>
          <a:stretch>
            <a:fillRect/>
          </a:stretch>
        </p:blipFill>
        <p:spPr>
          <a:xfrm>
            <a:off x="1092200" y="824054"/>
            <a:ext cx="10833100" cy="5805346"/>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econd experiment"/>
          <p:cNvSpPr txBox="1">
            <a:spLocks noGrp="1"/>
          </p:cNvSpPr>
          <p:nvPr>
            <p:ph type="title" idx="4294967295"/>
          </p:nvPr>
        </p:nvSpPr>
        <p:spPr>
          <a:xfrm>
            <a:off x="952500" y="190500"/>
            <a:ext cx="11112500" cy="635843"/>
          </a:xfrm>
          <a:prstGeom prst="rect">
            <a:avLst/>
          </a:prstGeom>
        </p:spPr>
        <p:txBody>
          <a:bodyPr anchor="t">
            <a:normAutofit fontScale="90000"/>
          </a:bodyPr>
          <a:lstStyle>
            <a:lvl1pPr defTabSz="257047">
              <a:defRPr sz="3520"/>
            </a:lvl1pPr>
          </a:lstStyle>
          <a:p>
            <a:r>
              <a:t>Second experiment</a:t>
            </a:r>
          </a:p>
        </p:txBody>
      </p:sp>
      <p:pic>
        <p:nvPicPr>
          <p:cNvPr id="2" name="Picture 1">
            <a:extLst>
              <a:ext uri="{FF2B5EF4-FFF2-40B4-BE49-F238E27FC236}">
                <a16:creationId xmlns:a16="http://schemas.microsoft.com/office/drawing/2014/main" id="{B820700A-F298-C54D-B65B-0736CC6C2295}"/>
              </a:ext>
            </a:extLst>
          </p:cNvPr>
          <p:cNvPicPr>
            <a:picLocks noChangeAspect="1"/>
          </p:cNvPicPr>
          <p:nvPr/>
        </p:nvPicPr>
        <p:blipFill>
          <a:blip r:embed="rId3"/>
          <a:stretch>
            <a:fillRect/>
          </a:stretch>
        </p:blipFill>
        <p:spPr>
          <a:xfrm>
            <a:off x="2057400" y="826343"/>
            <a:ext cx="8902700" cy="4165600"/>
          </a:xfrm>
          <a:prstGeom prst="rect">
            <a:avLst/>
          </a:prstGeom>
        </p:spPr>
      </p:pic>
      <p:pic>
        <p:nvPicPr>
          <p:cNvPr id="3" name="Picture 2">
            <a:extLst>
              <a:ext uri="{FF2B5EF4-FFF2-40B4-BE49-F238E27FC236}">
                <a16:creationId xmlns:a16="http://schemas.microsoft.com/office/drawing/2014/main" id="{FA78297D-1840-7048-A3CA-C38B2F1EB3B0}"/>
              </a:ext>
            </a:extLst>
          </p:cNvPr>
          <p:cNvPicPr>
            <a:picLocks noChangeAspect="1"/>
          </p:cNvPicPr>
          <p:nvPr/>
        </p:nvPicPr>
        <p:blipFill>
          <a:blip r:embed="rId4"/>
          <a:stretch>
            <a:fillRect/>
          </a:stretch>
        </p:blipFill>
        <p:spPr>
          <a:xfrm>
            <a:off x="2698750" y="4991943"/>
            <a:ext cx="7620000" cy="445770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 name="On Average"/>
          <p:cNvGraphicFramePr/>
          <p:nvPr>
            <p:extLst>
              <p:ext uri="{D42A27DB-BD31-4B8C-83A1-F6EECF244321}">
                <p14:modId xmlns:p14="http://schemas.microsoft.com/office/powerpoint/2010/main" val="1061735682"/>
              </p:ext>
            </p:extLst>
          </p:nvPr>
        </p:nvGraphicFramePr>
        <p:xfrm>
          <a:off x="1974304" y="6131801"/>
          <a:ext cx="9056190" cy="2264864"/>
        </p:xfrm>
        <a:graphic>
          <a:graphicData uri="http://schemas.openxmlformats.org/drawingml/2006/table">
            <a:tbl>
              <a:tblPr bandRow="1">
                <a:tableStyleId>{C7B018BB-80A7-4F77-B60F-C8B233D01FF8}</a:tableStyleId>
              </a:tblPr>
              <a:tblGrid>
                <a:gridCol w="3926322">
                  <a:extLst>
                    <a:ext uri="{9D8B030D-6E8A-4147-A177-3AD203B41FA5}">
                      <a16:colId xmlns:a16="http://schemas.microsoft.com/office/drawing/2014/main" val="20000"/>
                    </a:ext>
                  </a:extLst>
                </a:gridCol>
                <a:gridCol w="2781967">
                  <a:extLst>
                    <a:ext uri="{9D8B030D-6E8A-4147-A177-3AD203B41FA5}">
                      <a16:colId xmlns:a16="http://schemas.microsoft.com/office/drawing/2014/main" val="20001"/>
                    </a:ext>
                  </a:extLst>
                </a:gridCol>
                <a:gridCol w="2347901">
                  <a:extLst>
                    <a:ext uri="{9D8B030D-6E8A-4147-A177-3AD203B41FA5}">
                      <a16:colId xmlns:a16="http://schemas.microsoft.com/office/drawing/2014/main" val="20002"/>
                    </a:ext>
                  </a:extLst>
                </a:gridCol>
              </a:tblGrid>
              <a:tr h="461058">
                <a:tc gridSpan="3">
                  <a:txBody>
                    <a:bodyPr/>
                    <a:lstStyle/>
                    <a:p>
                      <a:pPr>
                        <a:defRPr sz="1800"/>
                      </a:pPr>
                      <a:r>
                        <a:rPr sz="2400" dirty="0">
                          <a:latin typeface="Helvetica Neue Light"/>
                          <a:ea typeface="Helvetica Neue Light"/>
                          <a:cs typeface="Helvetica Neue Light"/>
                        </a:rPr>
                        <a:t>On </a:t>
                      </a:r>
                      <a:r>
                        <a:rPr lang="sv-SE" sz="2400" dirty="0">
                          <a:latin typeface="Helvetica Neue Light"/>
                          <a:ea typeface="Helvetica Neue Light"/>
                          <a:cs typeface="Helvetica Neue Light"/>
                        </a:rPr>
                        <a:t>a</a:t>
                      </a:r>
                      <a:r>
                        <a:rPr sz="2400" dirty="0" err="1">
                          <a:latin typeface="Helvetica Neue Light"/>
                          <a:ea typeface="Helvetica Neue Light"/>
                          <a:cs typeface="Helvetica Neue Light"/>
                        </a:rPr>
                        <a:t>verage</a:t>
                      </a:r>
                      <a:endParaRPr sz="2400" dirty="0">
                        <a:latin typeface="Helvetica Neue Light"/>
                        <a:ea typeface="Helvetica Neue Light"/>
                        <a:cs typeface="Helvetica Neue Light"/>
                      </a:endParaRPr>
                    </a:p>
                  </a:txBody>
                  <a:tcPr marL="50800" marR="50800" marT="50800" marB="50800" anchor="ctr" horzOverflow="overflow">
                    <a:lnL/>
                    <a:lnR/>
                    <a:lnT/>
                    <a:lnB w="12700">
                      <a:solidFill>
                        <a:srgbClr val="606060"/>
                      </a:solidFill>
                      <a:miter lim="400000"/>
                    </a:lnB>
                    <a:solidFill>
                      <a:srgbClr val="000000">
                        <a:alpha val="0"/>
                      </a:srgbClr>
                    </a:solidFill>
                  </a:tcPr>
                </a:tc>
                <a:tc hMerge="1">
                  <a:txBody>
                    <a:bodyPr/>
                    <a:lstStyle/>
                    <a:p>
                      <a:endParaRPr lang="sv-SE"/>
                    </a:p>
                  </a:txBody>
                  <a:tcPr/>
                </a:tc>
                <a:tc hMerge="1">
                  <a:txBody>
                    <a:bodyPr/>
                    <a:lstStyle/>
                    <a:p>
                      <a:endParaRPr lang="sv-SE"/>
                    </a:p>
                  </a:txBody>
                  <a:tcPr/>
                </a:tc>
                <a:extLst>
                  <a:ext uri="{0D108BD9-81ED-4DB2-BD59-A6C34878D82A}">
                    <a16:rowId xmlns:a16="http://schemas.microsoft.com/office/drawing/2014/main" val="10000"/>
                  </a:ext>
                </a:extLst>
              </a:tr>
              <a:tr h="449376">
                <a:tc>
                  <a:txBody>
                    <a:bodyPr/>
                    <a:lstStyle/>
                    <a:p>
                      <a:pPr defTabSz="914400">
                        <a:defRPr sz="2200">
                          <a:sym typeface="Helvetica Neue"/>
                        </a:defRPr>
                      </a:pPr>
                      <a:endParaRPr dirty="0"/>
                    </a:p>
                  </a:txBody>
                  <a:tcPr marL="50800" marR="50800" marT="50800" marB="50800" anchor="ctr" horzOverflow="overflow">
                    <a:lnL w="12700">
                      <a:solidFill>
                        <a:srgbClr val="606060"/>
                      </a:solidFill>
                      <a:miter lim="400000"/>
                    </a:lnL>
                    <a:lnT w="12700">
                      <a:solidFill>
                        <a:srgbClr val="606060"/>
                      </a:solidFill>
                      <a:miter lim="400000"/>
                    </a:lnT>
                    <a:solidFill>
                      <a:srgbClr val="EBEBEB"/>
                    </a:solidFill>
                  </a:tcPr>
                </a:tc>
                <a:tc>
                  <a:txBody>
                    <a:bodyPr/>
                    <a:lstStyle/>
                    <a:p>
                      <a:pPr defTabSz="914400">
                        <a:defRPr sz="1800"/>
                      </a:pPr>
                      <a:r>
                        <a:rPr sz="2200">
                          <a:sym typeface="Helvetica Neue"/>
                        </a:rPr>
                        <a:t>Classification</a:t>
                      </a:r>
                    </a:p>
                  </a:txBody>
                  <a:tcPr marL="50800" marR="50800" marT="50800" marB="50800" anchor="ctr" horzOverflow="overflow">
                    <a:lnT w="12700">
                      <a:solidFill>
                        <a:srgbClr val="606060"/>
                      </a:solidFill>
                      <a:miter lim="400000"/>
                    </a:lnT>
                    <a:solidFill>
                      <a:srgbClr val="EBEBEB"/>
                    </a:solidFill>
                  </a:tcPr>
                </a:tc>
                <a:tc>
                  <a:txBody>
                    <a:bodyPr/>
                    <a:lstStyle/>
                    <a:p>
                      <a:pPr defTabSz="914400">
                        <a:defRPr sz="1800"/>
                      </a:pPr>
                      <a:r>
                        <a:rPr sz="2200">
                          <a:sym typeface="Helvetica Neue"/>
                        </a:rPr>
                        <a:t>Regression</a:t>
                      </a:r>
                    </a:p>
                  </a:txBody>
                  <a:tcPr marL="50800" marR="50800" marT="50800" marB="50800" anchor="ctr" horzOverflow="overflow">
                    <a:lnR w="12700">
                      <a:solidFill>
                        <a:srgbClr val="606060"/>
                      </a:solidFill>
                      <a:miter lim="400000"/>
                    </a:lnR>
                    <a:lnT w="12700">
                      <a:solidFill>
                        <a:srgbClr val="606060"/>
                      </a:solidFill>
                      <a:miter lim="400000"/>
                    </a:lnT>
                    <a:solidFill>
                      <a:srgbClr val="EBEBEB"/>
                    </a:solidFill>
                  </a:tcPr>
                </a:tc>
                <a:extLst>
                  <a:ext uri="{0D108BD9-81ED-4DB2-BD59-A6C34878D82A}">
                    <a16:rowId xmlns:a16="http://schemas.microsoft.com/office/drawing/2014/main" val="10001"/>
                  </a:ext>
                </a:extLst>
              </a:tr>
              <a:tr h="449376">
                <a:tc>
                  <a:txBody>
                    <a:bodyPr/>
                    <a:lstStyle/>
                    <a:p>
                      <a:pPr defTabSz="914400">
                        <a:defRPr sz="1800"/>
                      </a:pPr>
                      <a:r>
                        <a:rPr sz="2200">
                          <a:sym typeface="Helvetica Neue"/>
                        </a:rPr>
                        <a:t>Initial Training Time</a:t>
                      </a:r>
                    </a:p>
                  </a:txBody>
                  <a:tcPr marL="50800" marR="50800" marT="50800" marB="50800" anchor="ctr" horzOverflow="overflow">
                    <a:lnL w="12700">
                      <a:solidFill>
                        <a:srgbClr val="606060"/>
                      </a:solidFill>
                      <a:miter lim="400000"/>
                    </a:lnL>
                    <a:solidFill>
                      <a:srgbClr val="E1E0DA"/>
                    </a:solidFill>
                  </a:tcPr>
                </a:tc>
                <a:tc>
                  <a:txBody>
                    <a:bodyPr/>
                    <a:lstStyle/>
                    <a:p>
                      <a:pPr defTabSz="914400">
                        <a:defRPr sz="1800"/>
                      </a:pPr>
                      <a:r>
                        <a:rPr sz="2200">
                          <a:sym typeface="Helvetica Neue"/>
                        </a:rPr>
                        <a:t>0.02</a:t>
                      </a:r>
                    </a:p>
                  </a:txBody>
                  <a:tcPr marL="50800" marR="50800" marT="50800" marB="50800" anchor="ctr" horzOverflow="overflow">
                    <a:solidFill>
                      <a:srgbClr val="E1E0DA"/>
                    </a:solidFill>
                  </a:tcPr>
                </a:tc>
                <a:tc>
                  <a:txBody>
                    <a:bodyPr/>
                    <a:lstStyle/>
                    <a:p>
                      <a:pPr defTabSz="914400">
                        <a:defRPr sz="1800"/>
                      </a:pPr>
                      <a:r>
                        <a:rPr sz="2200">
                          <a:sym typeface="Helvetica Neue"/>
                        </a:rPr>
                        <a:t>0.03</a:t>
                      </a:r>
                    </a:p>
                  </a:txBody>
                  <a:tcPr marL="50800" marR="50800" marT="50800" marB="50800" anchor="ctr" horzOverflow="overflow">
                    <a:lnR w="12700">
                      <a:solidFill>
                        <a:srgbClr val="606060"/>
                      </a:solidFill>
                      <a:miter lim="400000"/>
                    </a:lnR>
                    <a:solidFill>
                      <a:srgbClr val="E1E0DA"/>
                    </a:solidFill>
                  </a:tcPr>
                </a:tc>
                <a:extLst>
                  <a:ext uri="{0D108BD9-81ED-4DB2-BD59-A6C34878D82A}">
                    <a16:rowId xmlns:a16="http://schemas.microsoft.com/office/drawing/2014/main" val="10002"/>
                  </a:ext>
                </a:extLst>
              </a:tr>
              <a:tr h="449376">
                <a:tc>
                  <a:txBody>
                    <a:bodyPr/>
                    <a:lstStyle/>
                    <a:p>
                      <a:pPr defTabSz="914400">
                        <a:defRPr sz="1800"/>
                      </a:pPr>
                      <a:r>
                        <a:rPr sz="2200">
                          <a:sym typeface="Helvetica Neue"/>
                        </a:rPr>
                        <a:t>Prediction Time</a:t>
                      </a:r>
                    </a:p>
                  </a:txBody>
                  <a:tcPr marL="50800" marR="50800" marT="50800" marB="50800" anchor="ctr" horzOverflow="overflow">
                    <a:lnL w="12700">
                      <a:solidFill>
                        <a:srgbClr val="606060"/>
                      </a:solidFill>
                      <a:miter lim="400000"/>
                    </a:lnL>
                    <a:solidFill>
                      <a:srgbClr val="EBEBEB"/>
                    </a:solidFill>
                  </a:tcPr>
                </a:tc>
                <a:tc>
                  <a:txBody>
                    <a:bodyPr/>
                    <a:lstStyle/>
                    <a:p>
                      <a:pPr defTabSz="914400">
                        <a:defRPr sz="1800"/>
                      </a:pPr>
                      <a:r>
                        <a:rPr sz="2200">
                          <a:sym typeface="Helvetica Neue"/>
                        </a:rPr>
                        <a:t>0.006</a:t>
                      </a:r>
                    </a:p>
                  </a:txBody>
                  <a:tcPr marL="50800" marR="50800" marT="50800" marB="50800" anchor="ctr" horzOverflow="overflow">
                    <a:solidFill>
                      <a:srgbClr val="EBEBEB"/>
                    </a:solidFill>
                  </a:tcPr>
                </a:tc>
                <a:tc>
                  <a:txBody>
                    <a:bodyPr/>
                    <a:lstStyle/>
                    <a:p>
                      <a:pPr defTabSz="914400">
                        <a:defRPr sz="1800"/>
                      </a:pPr>
                      <a:r>
                        <a:rPr sz="2200">
                          <a:sym typeface="Helvetica Neue"/>
                        </a:rPr>
                        <a:t>0.007</a:t>
                      </a:r>
                    </a:p>
                  </a:txBody>
                  <a:tcPr marL="50800" marR="50800" marT="50800" marB="50800" anchor="ctr" horzOverflow="overflow">
                    <a:lnR w="12700">
                      <a:solidFill>
                        <a:srgbClr val="606060"/>
                      </a:solidFill>
                      <a:miter lim="400000"/>
                    </a:lnR>
                    <a:solidFill>
                      <a:srgbClr val="EBEBEB"/>
                    </a:solidFill>
                  </a:tcPr>
                </a:tc>
                <a:extLst>
                  <a:ext uri="{0D108BD9-81ED-4DB2-BD59-A6C34878D82A}">
                    <a16:rowId xmlns:a16="http://schemas.microsoft.com/office/drawing/2014/main" val="10003"/>
                  </a:ext>
                </a:extLst>
              </a:tr>
              <a:tr h="449376">
                <a:tc>
                  <a:txBody>
                    <a:bodyPr/>
                    <a:lstStyle/>
                    <a:p>
                      <a:pPr defTabSz="914400">
                        <a:defRPr sz="1800"/>
                      </a:pPr>
                      <a:r>
                        <a:rPr sz="2200">
                          <a:sym typeface="Helvetica Neue"/>
                        </a:rPr>
                        <a:t>Training Time After Prediction</a:t>
                      </a:r>
                    </a:p>
                  </a:txBody>
                  <a:tcPr marL="50800" marR="50800" marT="50800" marB="50800" anchor="ctr" horzOverflow="overflow">
                    <a:lnL w="12700">
                      <a:solidFill>
                        <a:srgbClr val="606060"/>
                      </a:solidFill>
                      <a:miter lim="400000"/>
                    </a:lnL>
                    <a:lnB w="12700">
                      <a:solidFill>
                        <a:srgbClr val="606060"/>
                      </a:solidFill>
                      <a:miter lim="400000"/>
                    </a:lnB>
                    <a:solidFill>
                      <a:srgbClr val="E1E0DA"/>
                    </a:solidFill>
                  </a:tcPr>
                </a:tc>
                <a:tc>
                  <a:txBody>
                    <a:bodyPr/>
                    <a:lstStyle/>
                    <a:p>
                      <a:pPr defTabSz="914400">
                        <a:defRPr sz="1800"/>
                      </a:pPr>
                      <a:r>
                        <a:rPr sz="2200">
                          <a:sym typeface="Helvetica Neue"/>
                        </a:rPr>
                        <a:t>0.008</a:t>
                      </a:r>
                    </a:p>
                  </a:txBody>
                  <a:tcPr marL="50800" marR="50800" marT="50800" marB="50800" anchor="ctr" horzOverflow="overflow">
                    <a:lnB w="12700">
                      <a:solidFill>
                        <a:srgbClr val="606060"/>
                      </a:solidFill>
                      <a:miter lim="400000"/>
                    </a:lnB>
                    <a:solidFill>
                      <a:srgbClr val="E1E0DA"/>
                    </a:solidFill>
                  </a:tcPr>
                </a:tc>
                <a:tc>
                  <a:txBody>
                    <a:bodyPr/>
                    <a:lstStyle/>
                    <a:p>
                      <a:pPr defTabSz="914400">
                        <a:defRPr sz="1800"/>
                      </a:pPr>
                      <a:r>
                        <a:rPr sz="2200" dirty="0">
                          <a:sym typeface="Helvetica Neue"/>
                        </a:rPr>
                        <a:t>0.010</a:t>
                      </a:r>
                    </a:p>
                  </a:txBody>
                  <a:tcPr marL="50800" marR="50800" marT="50800" marB="50800" anchor="ctr" horzOverflow="overflow">
                    <a:lnR w="12700">
                      <a:solidFill>
                        <a:srgbClr val="606060"/>
                      </a:solidFill>
                      <a:miter lim="400000"/>
                    </a:lnR>
                    <a:lnB w="12700">
                      <a:solidFill>
                        <a:srgbClr val="606060"/>
                      </a:solidFill>
                      <a:miter lim="400000"/>
                    </a:lnB>
                    <a:solidFill>
                      <a:srgbClr val="E1E0DA"/>
                    </a:solidFill>
                  </a:tcPr>
                </a:tc>
                <a:extLst>
                  <a:ext uri="{0D108BD9-81ED-4DB2-BD59-A6C34878D82A}">
                    <a16:rowId xmlns:a16="http://schemas.microsoft.com/office/drawing/2014/main" val="10004"/>
                  </a:ext>
                </a:extLst>
              </a:tr>
            </a:tbl>
          </a:graphicData>
        </a:graphic>
      </p:graphicFrame>
      <p:pic>
        <p:nvPicPr>
          <p:cNvPr id="2" name="Picture 1">
            <a:extLst>
              <a:ext uri="{FF2B5EF4-FFF2-40B4-BE49-F238E27FC236}">
                <a16:creationId xmlns:a16="http://schemas.microsoft.com/office/drawing/2014/main" id="{56DFB549-73ED-2D43-80E0-A91B3D2B5B37}"/>
              </a:ext>
            </a:extLst>
          </p:cNvPr>
          <p:cNvPicPr>
            <a:picLocks noChangeAspect="1"/>
          </p:cNvPicPr>
          <p:nvPr/>
        </p:nvPicPr>
        <p:blipFill>
          <a:blip r:embed="rId3"/>
          <a:stretch>
            <a:fillRect/>
          </a:stretch>
        </p:blipFill>
        <p:spPr>
          <a:xfrm>
            <a:off x="285749" y="904978"/>
            <a:ext cx="12433300" cy="469900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245" name="Conclusion"/>
          <p:cNvSpPr txBox="1">
            <a:spLocks noGrp="1"/>
          </p:cNvSpPr>
          <p:nvPr>
            <p:ph type="title"/>
          </p:nvPr>
        </p:nvSpPr>
        <p:spPr>
          <a:prstGeom prst="rect">
            <a:avLst/>
          </a:prstGeom>
        </p:spPr>
        <p:txBody>
          <a:bodyPr/>
          <a:lstStyle>
            <a:lvl1pPr>
              <a:defRPr sz="7000"/>
            </a:lvl1pPr>
          </a:lstStyle>
          <a:p>
            <a:r>
              <a:t>Conclusion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An approach which integrates with MAPE-K feedback loop…"/>
          <p:cNvSpPr txBox="1">
            <a:spLocks noGrp="1"/>
          </p:cNvSpPr>
          <p:nvPr>
            <p:ph type="body" idx="1"/>
          </p:nvPr>
        </p:nvSpPr>
        <p:spPr>
          <a:xfrm>
            <a:off x="952500" y="1280651"/>
            <a:ext cx="11099800" cy="7192298"/>
          </a:xfrm>
          <a:prstGeom prst="rect">
            <a:avLst/>
          </a:prstGeom>
        </p:spPr>
        <p:txBody>
          <a:bodyPr/>
          <a:lstStyle/>
          <a:p>
            <a:r>
              <a:rPr lang="en-US" dirty="0"/>
              <a:t>An approach which integrates machine learning and model checker with MAPE-K feedback loop</a:t>
            </a:r>
          </a:p>
          <a:p>
            <a:r>
              <a:rPr lang="en-US" dirty="0"/>
              <a:t>Machine learning selects subset of the adaptation options</a:t>
            </a:r>
          </a:p>
          <a:p>
            <a:r>
              <a:rPr lang="en-US" dirty="0"/>
              <a:t>Model checker verifies the selected subset</a:t>
            </a:r>
          </a:p>
          <a:p>
            <a:r>
              <a:rPr lang="en-US" dirty="0"/>
              <a:t>Evaluated the approach on an IoT application</a:t>
            </a:r>
          </a:p>
          <a:p>
            <a:r>
              <a:rPr lang="en-US" dirty="0"/>
              <a:t>Our approach reduced the adaptation space and time and achieved the quality requirements </a:t>
            </a:r>
          </a:p>
          <a:p>
            <a:r>
              <a:rPr lang="en-US" dirty="0"/>
              <a:t>Our approach significantly reduced the adaptation time compared to a formal approach, i.e., </a:t>
            </a:r>
            <a:r>
              <a:rPr lang="en-US" dirty="0" err="1"/>
              <a:t>ActivFORMS</a:t>
            </a:r>
            <a:endParaRPr lang="en-US"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251" name="Thank You!"/>
          <p:cNvSpPr txBox="1">
            <a:spLocks noGrp="1"/>
          </p:cNvSpPr>
          <p:nvPr>
            <p:ph type="title"/>
          </p:nvPr>
        </p:nvSpPr>
        <p:spPr>
          <a:prstGeom prst="rect">
            <a:avLst/>
          </a:prstGeom>
        </p:spPr>
        <p:txBody>
          <a:bodyPr/>
          <a:lstStyle>
            <a:lvl1pPr>
              <a:defRPr sz="7000"/>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oftware system deal with various runtime uncertainties:…"/>
          <p:cNvSpPr txBox="1">
            <a:spLocks noGrp="1"/>
          </p:cNvSpPr>
          <p:nvPr>
            <p:ph type="body" idx="4294967295"/>
          </p:nvPr>
        </p:nvSpPr>
        <p:spPr>
          <a:xfrm>
            <a:off x="952500" y="991691"/>
            <a:ext cx="11099800" cy="8398638"/>
          </a:xfrm>
          <a:prstGeom prst="rect">
            <a:avLst/>
          </a:prstGeom>
        </p:spPr>
        <p:txBody>
          <a:bodyPr anchor="t"/>
          <a:lstStyle/>
          <a:p>
            <a:pPr marL="417830" indent="-417830" algn="just" defTabSz="549148">
              <a:spcBef>
                <a:spcPts val="3900"/>
              </a:spcBef>
              <a:defRPr sz="3008"/>
            </a:pPr>
            <a:r>
              <a:t>Software system deal with various runtime uncertainties: </a:t>
            </a:r>
          </a:p>
          <a:p>
            <a:pPr marL="835660" lvl="1" indent="-417830" algn="just" defTabSz="549148">
              <a:spcBef>
                <a:spcPts val="3900"/>
              </a:spcBef>
              <a:buChar char="-"/>
              <a:defRPr sz="3008"/>
            </a:pPr>
            <a:r>
              <a:t>Dynamic conditions of the environment</a:t>
            </a:r>
          </a:p>
          <a:p>
            <a:pPr marL="835660" lvl="1" indent="-417830" algn="just" defTabSz="549148">
              <a:spcBef>
                <a:spcPts val="3900"/>
              </a:spcBef>
              <a:buChar char="-"/>
              <a:defRPr sz="3008"/>
            </a:pPr>
            <a:r>
              <a:t>Changing user goals</a:t>
            </a:r>
          </a:p>
          <a:p>
            <a:pPr marL="417830" indent="-417830" algn="just" defTabSz="549148">
              <a:spcBef>
                <a:spcPts val="3900"/>
              </a:spcBef>
              <a:defRPr sz="3008"/>
            </a:pPr>
            <a:r>
              <a:t>Self-adaptation enables the software system to autonomously deal with these uncertainties at runtime in order to achieve particular adaptation goals (list of requirements)</a:t>
            </a:r>
          </a:p>
          <a:p>
            <a:pPr marL="417830" indent="-417830" algn="just" defTabSz="549148">
              <a:spcBef>
                <a:spcPts val="3900"/>
              </a:spcBef>
              <a:defRPr sz="3008"/>
            </a:pPr>
            <a:r>
              <a:t>Various types of adaptation:</a:t>
            </a:r>
          </a:p>
          <a:p>
            <a:pPr marL="835660" lvl="1" indent="-417830" algn="just" defTabSz="549148">
              <a:spcBef>
                <a:spcPts val="3900"/>
              </a:spcBef>
              <a:buChar char="-"/>
              <a:defRPr sz="3008"/>
            </a:pPr>
            <a:r>
              <a:t>Architecture-based</a:t>
            </a:r>
          </a:p>
          <a:p>
            <a:pPr marL="835660" lvl="1" indent="-417830" algn="just" defTabSz="549148">
              <a:spcBef>
                <a:spcPts val="3900"/>
              </a:spcBef>
              <a:buChar char="-"/>
              <a:defRPr sz="3008"/>
            </a:pPr>
            <a:r>
              <a:t>Self-healing</a:t>
            </a:r>
          </a:p>
          <a:p>
            <a:pPr marL="835660" lvl="1" indent="-417830" algn="just" defTabSz="549148">
              <a:spcBef>
                <a:spcPts val="3900"/>
              </a:spcBef>
              <a:buChar char="-"/>
              <a:defRPr sz="3008"/>
            </a:pPr>
            <a:r>
              <a:t>Context-aware and mode-driven</a:t>
            </a:r>
          </a:p>
        </p:txBody>
      </p:sp>
      <p:sp>
        <p:nvSpPr>
          <p:cNvPr id="127" name="What is self-adaptation?"/>
          <p:cNvSpPr txBox="1"/>
          <p:nvPr/>
        </p:nvSpPr>
        <p:spPr>
          <a:xfrm>
            <a:off x="946150" y="254000"/>
            <a:ext cx="11112500" cy="63060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lvl1pPr defTabSz="257047">
              <a:defRPr sz="3520" b="0">
                <a:latin typeface="+mn-lt"/>
                <a:ea typeface="+mn-ea"/>
                <a:cs typeface="+mn-cs"/>
                <a:sym typeface="Helvetica Neue Medium"/>
              </a:defRPr>
            </a:lvl1pPr>
          </a:lstStyle>
          <a:p>
            <a:r>
              <a:t>What is self-adaptation?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Architecture-based adaptation"/>
          <p:cNvSpPr txBox="1">
            <a:spLocks noGrp="1"/>
          </p:cNvSpPr>
          <p:nvPr>
            <p:ph type="title"/>
          </p:nvPr>
        </p:nvSpPr>
        <p:spPr>
          <a:xfrm>
            <a:off x="946150" y="254000"/>
            <a:ext cx="11112500" cy="630603"/>
          </a:xfrm>
          <a:prstGeom prst="rect">
            <a:avLst/>
          </a:prstGeom>
        </p:spPr>
        <p:txBody>
          <a:bodyPr>
            <a:normAutofit fontScale="90000"/>
          </a:bodyPr>
          <a:lstStyle>
            <a:lvl1pPr defTabSz="257047">
              <a:defRPr sz="3520"/>
            </a:lvl1pPr>
          </a:lstStyle>
          <a:p>
            <a:r>
              <a:t>Architecture-based adaptation</a:t>
            </a:r>
          </a:p>
        </p:txBody>
      </p:sp>
      <p:sp>
        <p:nvSpPr>
          <p:cNvPr id="133" name="Managed system contains the domain logic…"/>
          <p:cNvSpPr txBox="1">
            <a:spLocks noGrp="1"/>
          </p:cNvSpPr>
          <p:nvPr>
            <p:ph type="body" sz="quarter" idx="4294967295"/>
          </p:nvPr>
        </p:nvSpPr>
        <p:spPr>
          <a:xfrm>
            <a:off x="946150" y="7299991"/>
            <a:ext cx="11112500" cy="1709150"/>
          </a:xfrm>
          <a:prstGeom prst="rect">
            <a:avLst/>
          </a:prstGeom>
        </p:spPr>
        <p:txBody>
          <a:bodyPr anchor="t"/>
          <a:lstStyle/>
          <a:p>
            <a:pPr algn="just"/>
            <a:r>
              <a:t>Managed system contains the domain logic</a:t>
            </a:r>
          </a:p>
          <a:p>
            <a:pPr algn="just"/>
            <a:r>
              <a:t>Managing system contains the adaptation logic</a:t>
            </a:r>
          </a:p>
        </p:txBody>
      </p:sp>
      <p:pic>
        <p:nvPicPr>
          <p:cNvPr id="2" name="Picture 1">
            <a:extLst>
              <a:ext uri="{FF2B5EF4-FFF2-40B4-BE49-F238E27FC236}">
                <a16:creationId xmlns:a16="http://schemas.microsoft.com/office/drawing/2014/main" id="{0FA08FA2-2A3E-1D47-A2D6-20E7FC00F7FE}"/>
              </a:ext>
            </a:extLst>
          </p:cNvPr>
          <p:cNvPicPr>
            <a:picLocks noChangeAspect="1"/>
          </p:cNvPicPr>
          <p:nvPr/>
        </p:nvPicPr>
        <p:blipFill>
          <a:blip r:embed="rId3"/>
          <a:stretch>
            <a:fillRect/>
          </a:stretch>
        </p:blipFill>
        <p:spPr>
          <a:xfrm>
            <a:off x="838200" y="1120497"/>
            <a:ext cx="11328400" cy="59436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rchitecture-based adaptation"/>
          <p:cNvSpPr txBox="1">
            <a:spLocks noGrp="1"/>
          </p:cNvSpPr>
          <p:nvPr>
            <p:ph type="title"/>
          </p:nvPr>
        </p:nvSpPr>
        <p:spPr>
          <a:xfrm>
            <a:off x="946150" y="254000"/>
            <a:ext cx="11112500" cy="630603"/>
          </a:xfrm>
          <a:prstGeom prst="rect">
            <a:avLst/>
          </a:prstGeom>
        </p:spPr>
        <p:txBody>
          <a:bodyPr>
            <a:normAutofit fontScale="90000"/>
          </a:bodyPr>
          <a:lstStyle>
            <a:lvl1pPr defTabSz="257047">
              <a:defRPr sz="3520"/>
            </a:lvl1pPr>
          </a:lstStyle>
          <a:p>
            <a:r>
              <a:t>Architecture-based adaptation</a:t>
            </a:r>
          </a:p>
        </p:txBody>
      </p:sp>
      <p:sp>
        <p:nvSpPr>
          <p:cNvPr id="138" name="Managing system uses MAPE-K (Monitor, Analyzer, Planner, Executor-Knowlege) feedback loop to achieve the adaptation goals of the managed system"/>
          <p:cNvSpPr txBox="1">
            <a:spLocks noGrp="1"/>
          </p:cNvSpPr>
          <p:nvPr>
            <p:ph type="body" sz="quarter" idx="4294967295"/>
          </p:nvPr>
        </p:nvSpPr>
        <p:spPr>
          <a:xfrm>
            <a:off x="946150" y="7415194"/>
            <a:ext cx="11112500" cy="1786492"/>
          </a:xfrm>
          <a:prstGeom prst="rect">
            <a:avLst/>
          </a:prstGeom>
        </p:spPr>
        <p:txBody>
          <a:bodyPr anchor="t"/>
          <a:lstStyle>
            <a:lvl1pPr algn="just"/>
          </a:lstStyle>
          <a:p>
            <a:r>
              <a:t>Managing system uses MAPE-K (Monitor, Analyzer, Planner, Executor-Knowlege) feedback loop to achieve the adaptation goals of the managed system</a:t>
            </a:r>
          </a:p>
        </p:txBody>
      </p:sp>
      <p:pic>
        <p:nvPicPr>
          <p:cNvPr id="2" name="Picture 1">
            <a:extLst>
              <a:ext uri="{FF2B5EF4-FFF2-40B4-BE49-F238E27FC236}">
                <a16:creationId xmlns:a16="http://schemas.microsoft.com/office/drawing/2014/main" id="{04A2F560-9614-6F43-8A14-F3A27FF63FA6}"/>
              </a:ext>
            </a:extLst>
          </p:cNvPr>
          <p:cNvPicPr>
            <a:picLocks noChangeAspect="1"/>
          </p:cNvPicPr>
          <p:nvPr/>
        </p:nvPicPr>
        <p:blipFill>
          <a:blip r:embed="rId3"/>
          <a:stretch>
            <a:fillRect/>
          </a:stretch>
        </p:blipFill>
        <p:spPr>
          <a:xfrm>
            <a:off x="1079500" y="1552748"/>
            <a:ext cx="10845800" cy="51943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Architecture-based adaptation"/>
          <p:cNvSpPr txBox="1">
            <a:spLocks noGrp="1"/>
          </p:cNvSpPr>
          <p:nvPr>
            <p:ph type="title"/>
          </p:nvPr>
        </p:nvSpPr>
        <p:spPr>
          <a:xfrm>
            <a:off x="946150" y="254000"/>
            <a:ext cx="11112500" cy="630603"/>
          </a:xfrm>
          <a:prstGeom prst="rect">
            <a:avLst/>
          </a:prstGeom>
        </p:spPr>
        <p:txBody>
          <a:bodyPr>
            <a:normAutofit fontScale="90000"/>
          </a:bodyPr>
          <a:lstStyle>
            <a:lvl1pPr defTabSz="257047">
              <a:defRPr sz="3520"/>
            </a:lvl1pPr>
          </a:lstStyle>
          <a:p>
            <a:r>
              <a:t>Architecture-based adaptation</a:t>
            </a:r>
          </a:p>
        </p:txBody>
      </p:sp>
      <p:sp>
        <p:nvSpPr>
          <p:cNvPr id="144" name="The monitor updates the managed system and environment models with collected data (current uncertain values of the managed system and its environment)…"/>
          <p:cNvSpPr txBox="1">
            <a:spLocks noGrp="1"/>
          </p:cNvSpPr>
          <p:nvPr>
            <p:ph type="body" sz="half" idx="4294967295"/>
          </p:nvPr>
        </p:nvSpPr>
        <p:spPr>
          <a:xfrm>
            <a:off x="946150" y="5830016"/>
            <a:ext cx="11112500" cy="3471324"/>
          </a:xfrm>
          <a:prstGeom prst="rect">
            <a:avLst/>
          </a:prstGeom>
        </p:spPr>
        <p:txBody>
          <a:bodyPr anchor="t"/>
          <a:lstStyle/>
          <a:p>
            <a:pPr marL="360045" indent="-360045" algn="just" defTabSz="473201">
              <a:spcBef>
                <a:spcPts val="3400"/>
              </a:spcBef>
              <a:defRPr sz="2592"/>
            </a:pPr>
            <a:r>
              <a:t>The monitor updates the managed system and environment models with collected data (current uncertain values of the managed system and its environment)</a:t>
            </a:r>
          </a:p>
          <a:p>
            <a:pPr marL="360045" indent="-360045" algn="just" defTabSz="473201">
              <a:spcBef>
                <a:spcPts val="3400"/>
              </a:spcBef>
              <a:defRPr sz="2592"/>
            </a:pPr>
            <a:r>
              <a:t>The analyzer creates adaptation options (a set of configurations), a.k.a. </a:t>
            </a:r>
            <a:r>
              <a:rPr b="1"/>
              <a:t>adaptation space</a:t>
            </a:r>
          </a:p>
          <a:p>
            <a:pPr marL="360045" indent="-360045" algn="just" defTabSz="473201">
              <a:spcBef>
                <a:spcPts val="3400"/>
              </a:spcBef>
              <a:defRPr sz="2592"/>
            </a:pPr>
            <a:r>
              <a:t>The planner makes an adaptation plan that consist of adaptation actions</a:t>
            </a:r>
          </a:p>
        </p:txBody>
      </p:sp>
      <p:pic>
        <p:nvPicPr>
          <p:cNvPr id="2" name="Picture 1">
            <a:extLst>
              <a:ext uri="{FF2B5EF4-FFF2-40B4-BE49-F238E27FC236}">
                <a16:creationId xmlns:a16="http://schemas.microsoft.com/office/drawing/2014/main" id="{8BFC7C89-BA57-7443-B299-D67FF9B65BCE}"/>
              </a:ext>
            </a:extLst>
          </p:cNvPr>
          <p:cNvPicPr>
            <a:picLocks noChangeAspect="1"/>
          </p:cNvPicPr>
          <p:nvPr/>
        </p:nvPicPr>
        <p:blipFill>
          <a:blip r:embed="rId3"/>
          <a:stretch>
            <a:fillRect/>
          </a:stretch>
        </p:blipFill>
        <p:spPr>
          <a:xfrm>
            <a:off x="1346200" y="915116"/>
            <a:ext cx="10312400" cy="49149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Existing formal approaches (ActivFORMS, RQV)"/>
          <p:cNvSpPr txBox="1">
            <a:spLocks noGrp="1"/>
          </p:cNvSpPr>
          <p:nvPr>
            <p:ph type="title"/>
          </p:nvPr>
        </p:nvSpPr>
        <p:spPr>
          <a:xfrm>
            <a:off x="946150" y="189120"/>
            <a:ext cx="11112500" cy="635843"/>
          </a:xfrm>
          <a:prstGeom prst="rect">
            <a:avLst/>
          </a:prstGeom>
        </p:spPr>
        <p:txBody>
          <a:bodyPr>
            <a:normAutofit fontScale="90000"/>
          </a:bodyPr>
          <a:lstStyle>
            <a:lvl1pPr defTabSz="257047">
              <a:defRPr sz="3520"/>
            </a:lvl1pPr>
          </a:lstStyle>
          <a:p>
            <a:r>
              <a:t>Existing formal approaches (ActivFORMS, RQV)</a:t>
            </a:r>
          </a:p>
        </p:txBody>
      </p:sp>
      <p:sp>
        <p:nvSpPr>
          <p:cNvPr id="150" name="The monitor, planner and executor works the same as before.…"/>
          <p:cNvSpPr txBox="1">
            <a:spLocks noGrp="1"/>
          </p:cNvSpPr>
          <p:nvPr>
            <p:ph type="body" sz="half" idx="4294967295"/>
          </p:nvPr>
        </p:nvSpPr>
        <p:spPr>
          <a:xfrm>
            <a:off x="952500" y="6399025"/>
            <a:ext cx="11099800" cy="2963878"/>
          </a:xfrm>
          <a:prstGeom prst="rect">
            <a:avLst/>
          </a:prstGeom>
        </p:spPr>
        <p:txBody>
          <a:bodyPr>
            <a:normAutofit lnSpcReduction="10000"/>
          </a:bodyPr>
          <a:lstStyle/>
          <a:p>
            <a:pPr marL="284479" indent="-284479" algn="just" defTabSz="373887">
              <a:spcBef>
                <a:spcPts val="2600"/>
              </a:spcBef>
              <a:defRPr sz="2048"/>
            </a:pPr>
            <a:r>
              <a:t>The monitor, planner and executor works the same as before.</a:t>
            </a:r>
          </a:p>
          <a:p>
            <a:pPr marL="284479" indent="-284479" algn="just" defTabSz="373887">
              <a:spcBef>
                <a:spcPts val="2600"/>
              </a:spcBef>
              <a:defRPr sz="2048"/>
            </a:pPr>
            <a:r>
              <a:t>The model checker supports the analyzer by estimating the quality requirements (adaptation goals).</a:t>
            </a:r>
          </a:p>
          <a:p>
            <a:pPr marL="284479" indent="-284479" algn="just" defTabSz="373887">
              <a:spcBef>
                <a:spcPts val="2600"/>
              </a:spcBef>
              <a:defRPr sz="2048"/>
            </a:pPr>
            <a:r>
              <a:t>The model checker simulate each quality model with each adaptation option</a:t>
            </a:r>
          </a:p>
          <a:p>
            <a:pPr marL="284479" indent="-284479" algn="just" defTabSz="373887">
              <a:spcBef>
                <a:spcPts val="2600"/>
              </a:spcBef>
              <a:defRPr sz="2048"/>
            </a:pPr>
            <a:r>
              <a:t>A quality model represents the managed system and its environment for the quality requirement which is subject to adaptation.</a:t>
            </a:r>
          </a:p>
        </p:txBody>
      </p:sp>
      <p:pic>
        <p:nvPicPr>
          <p:cNvPr id="4" name="Picture 3">
            <a:extLst>
              <a:ext uri="{FF2B5EF4-FFF2-40B4-BE49-F238E27FC236}">
                <a16:creationId xmlns:a16="http://schemas.microsoft.com/office/drawing/2014/main" id="{A5DCEED2-9374-184B-80B8-FF3587759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578" y="824963"/>
            <a:ext cx="9733643" cy="529825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hueOff val="366961"/>
            <a:satOff val="4172"/>
            <a:lumOff val="11129"/>
          </a:schemeClr>
        </a:solidFill>
        <a:effectLst/>
      </p:bgPr>
    </p:bg>
    <p:spTree>
      <p:nvGrpSpPr>
        <p:cNvPr id="1" name=""/>
        <p:cNvGrpSpPr/>
        <p:nvPr/>
      </p:nvGrpSpPr>
      <p:grpSpPr>
        <a:xfrm>
          <a:off x="0" y="0"/>
          <a:ext cx="0" cy="0"/>
          <a:chOff x="0" y="0"/>
          <a:chExt cx="0" cy="0"/>
        </a:xfrm>
      </p:grpSpPr>
      <p:sp>
        <p:nvSpPr>
          <p:cNvPr id="155" name="Research Problem"/>
          <p:cNvSpPr txBox="1">
            <a:spLocks noGrp="1"/>
          </p:cNvSpPr>
          <p:nvPr>
            <p:ph type="title"/>
          </p:nvPr>
        </p:nvSpPr>
        <p:spPr>
          <a:prstGeom prst="rect">
            <a:avLst/>
          </a:prstGeom>
        </p:spPr>
        <p:txBody>
          <a:bodyPr/>
          <a:lstStyle>
            <a:lvl1pPr>
              <a:defRPr sz="7000"/>
            </a:lvl1pPr>
          </a:lstStyle>
          <a:p>
            <a:r>
              <a:t>Research Problem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Existing formal approaches use exhaustive verification…"/>
          <p:cNvSpPr txBox="1">
            <a:spLocks noGrp="1"/>
          </p:cNvSpPr>
          <p:nvPr>
            <p:ph type="body" idx="1"/>
          </p:nvPr>
        </p:nvSpPr>
        <p:spPr>
          <a:xfrm>
            <a:off x="952500" y="939998"/>
            <a:ext cx="11099800" cy="7873604"/>
          </a:xfrm>
          <a:prstGeom prst="rect">
            <a:avLst/>
          </a:prstGeom>
        </p:spPr>
        <p:txBody>
          <a:bodyPr anchor="t"/>
          <a:lstStyle/>
          <a:p>
            <a:pPr algn="just"/>
            <a:r>
              <a:t>Existing formal approaches use exhaustive verification </a:t>
            </a:r>
          </a:p>
          <a:p>
            <a:pPr algn="just"/>
            <a:r>
              <a:t>Model checking at runtime requires time and resources, e.g., CPU power and memory</a:t>
            </a:r>
          </a:p>
          <a:p>
            <a:pPr algn="just"/>
            <a:r>
              <a:t>Adaptation space may consist of hundred or even thousands of adaptation options</a:t>
            </a:r>
          </a:p>
          <a:p>
            <a:pPr algn="just"/>
            <a:r>
              <a:t>Overhead for some self-adaptive systems which needs fast adaptation</a:t>
            </a:r>
          </a:p>
          <a:p>
            <a:pPr algn="just"/>
            <a:r>
              <a:t>Not feasible with the large adaptation space</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665</TotalTime>
  <Words>2371</Words>
  <Application>Microsoft Macintosh PowerPoint</Application>
  <PresentationFormat>Custom</PresentationFormat>
  <Paragraphs>154</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Helvetica Light</vt:lpstr>
      <vt:lpstr>Helvetica Neue</vt:lpstr>
      <vt:lpstr>Helvetica Neue Light</vt:lpstr>
      <vt:lpstr>Helvetica Neue Medium</vt:lpstr>
      <vt:lpstr>Helvetica Neue Thin</vt:lpstr>
      <vt:lpstr>White</vt:lpstr>
      <vt:lpstr>Applying Machine Learning to Reduce the Adaptation Space in Self-Adaptive Systems</vt:lpstr>
      <vt:lpstr>Background</vt:lpstr>
      <vt:lpstr>PowerPoint Presentation</vt:lpstr>
      <vt:lpstr>Architecture-based adaptation</vt:lpstr>
      <vt:lpstr>Architecture-based adaptation</vt:lpstr>
      <vt:lpstr>Architecture-based adaptation</vt:lpstr>
      <vt:lpstr>Existing formal approaches (ActivFORMS, RQV)</vt:lpstr>
      <vt:lpstr>Research Problem</vt:lpstr>
      <vt:lpstr>PowerPoint Presentation</vt:lpstr>
      <vt:lpstr>Motivation</vt:lpstr>
      <vt:lpstr>DeltaIoT: Internet Of Things (IoT) application</vt:lpstr>
      <vt:lpstr>Selection of the best adaptation option with ActivFORMS</vt:lpstr>
      <vt:lpstr>Research Question</vt:lpstr>
      <vt:lpstr>PowerPoint Presentation</vt:lpstr>
      <vt:lpstr>What is machine learning?</vt:lpstr>
      <vt:lpstr>Classification &amp; Regression approaches</vt:lpstr>
      <vt:lpstr>Online learning</vt:lpstr>
      <vt:lpstr>Our Suggested Approach</vt:lpstr>
      <vt:lpstr>PowerPoint Presentation</vt:lpstr>
      <vt:lpstr>Method</vt:lpstr>
      <vt:lpstr>Two controlled experiments on DeltaIoT</vt:lpstr>
      <vt:lpstr>Results &amp; Analysis</vt:lpstr>
      <vt:lpstr>First experiment</vt:lpstr>
      <vt:lpstr>Second experiment</vt:lpstr>
      <vt:lpstr>PowerPoint Presentation</vt:lpstr>
      <vt:lpstr>Conclusion</vt:lpstr>
      <vt:lpstr>PowerPoint Presentation</vt:lpstr>
      <vt:lpstr>Thank You!</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Machine Learning to Reduce the Adaptation Space in Self-Adaptive Systems</dc:title>
  <cp:lastModifiedBy>Sarpreet Singh Buttar</cp:lastModifiedBy>
  <cp:revision>32</cp:revision>
  <dcterms:modified xsi:type="dcterms:W3CDTF">2018-05-31T05:13:55Z</dcterms:modified>
</cp:coreProperties>
</file>