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Economica"/>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OpenSans-regular.fntdata"/><Relationship Id="rId21" Type="http://schemas.openxmlformats.org/officeDocument/2006/relationships/font" Target="fonts/Economica-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aef7faf5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aef7faf5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aef7faf5c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4aef7faf5c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aef7faf5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4aef7faf5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aecf0ae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aecf0ae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4afaf304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4afaf304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aef7faf5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aef7faf5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aecf0ae8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aecf0ae8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aecf0ae8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aecf0ae8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aecf0ae8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aecf0ae8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aef7faf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aef7faf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afaf304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afaf304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Payment Transactions</a:t>
            </a:r>
            <a:endParaRPr/>
          </a:p>
        </p:txBody>
      </p:sp>
      <p:sp>
        <p:nvSpPr>
          <p:cNvPr id="63" name="Google Shape;63;p13"/>
          <p:cNvSpPr txBox="1"/>
          <p:nvPr>
            <p:ph idx="1" type="subTitle"/>
          </p:nvPr>
        </p:nvSpPr>
        <p:spPr>
          <a:xfrm>
            <a:off x="2802625" y="3116575"/>
            <a:ext cx="3296700" cy="701400"/>
          </a:xfrm>
          <a:prstGeom prst="rect">
            <a:avLst/>
          </a:prstGeom>
        </p:spPr>
        <p:txBody>
          <a:bodyPr anchorCtr="0" anchor="t" bIns="91425" lIns="91425" spcFirstLastPara="1" rIns="91425" wrap="square" tIns="91425">
            <a:normAutofit fontScale="85000" lnSpcReduction="10000"/>
          </a:bodyPr>
          <a:lstStyle/>
          <a:p>
            <a:pPr indent="0" lvl="0" marL="0" rtl="0" algn="ctr">
              <a:spcBef>
                <a:spcPts val="0"/>
              </a:spcBef>
              <a:spcAft>
                <a:spcPts val="0"/>
              </a:spcAft>
              <a:buNone/>
            </a:pPr>
            <a:r>
              <a:rPr lang="en"/>
              <a:t>By: Team Vulcan</a:t>
            </a:r>
            <a:endParaRPr/>
          </a:p>
          <a:p>
            <a:pPr indent="0" lvl="0" marL="0" rtl="0" algn="ctr">
              <a:spcBef>
                <a:spcPts val="0"/>
              </a:spcBef>
              <a:spcAft>
                <a:spcPts val="0"/>
              </a:spcAft>
              <a:buNone/>
            </a:pPr>
            <a:r>
              <a:rPr lang="en"/>
              <a:t>(Sahil, Mugdha, Madhav, Asma, Aayush)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idx="1" type="body"/>
          </p:nvPr>
        </p:nvSpPr>
        <p:spPr>
          <a:xfrm>
            <a:off x="311700" y="365525"/>
            <a:ext cx="8520600" cy="421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Physical Data:</a:t>
            </a:r>
            <a:endParaRPr b="1" sz="1500"/>
          </a:p>
          <a:p>
            <a:pPr indent="-323850" lvl="0" marL="457200" rtl="0" algn="l">
              <a:spcBef>
                <a:spcPts val="1200"/>
              </a:spcBef>
              <a:spcAft>
                <a:spcPts val="0"/>
              </a:spcAft>
              <a:buSzPts val="1500"/>
              <a:buChar char="●"/>
            </a:pPr>
            <a:r>
              <a:rPr lang="en" sz="1500"/>
              <a:t>We can analyze tickets  complaints, and feedback related to electronic money transfers from various sources such as customer service records, online forums, and social media.</a:t>
            </a:r>
            <a:endParaRPr sz="1500"/>
          </a:p>
          <a:p>
            <a:pPr indent="-323850" lvl="0" marL="457200" rtl="0" algn="l">
              <a:spcBef>
                <a:spcPts val="0"/>
              </a:spcBef>
              <a:spcAft>
                <a:spcPts val="0"/>
              </a:spcAft>
              <a:buSzPts val="1500"/>
              <a:buChar char="●"/>
            </a:pPr>
            <a:r>
              <a:rPr lang="en" sz="1500"/>
              <a:t>We can utilize case studies of individuals or businesses that have encountered difficulties during electronic money transfers.</a:t>
            </a:r>
            <a:endParaRPr sz="1500"/>
          </a:p>
          <a:p>
            <a:pPr indent="-323850" lvl="0" marL="457200" rtl="0" algn="l">
              <a:spcBef>
                <a:spcPts val="0"/>
              </a:spcBef>
              <a:spcAft>
                <a:spcPts val="0"/>
              </a:spcAft>
              <a:buSzPts val="1500"/>
              <a:buChar char="●"/>
            </a:pPr>
            <a:r>
              <a:rPr lang="en" sz="1500"/>
              <a:t>Getting more information about the servers and automated transit machines to understand its technical difficulties it might be facing due to a bug or site traffic. </a:t>
            </a:r>
            <a:endParaRPr sz="1500"/>
          </a:p>
          <a:p>
            <a:pPr indent="0" lvl="0" marL="0" rtl="0" algn="l">
              <a:spcBef>
                <a:spcPts val="1200"/>
              </a:spcBef>
              <a:spcAft>
                <a:spcPts val="0"/>
              </a:spcAft>
              <a:buNone/>
            </a:pPr>
            <a:r>
              <a:rPr b="1" lang="en" sz="1500"/>
              <a:t>Observational Methods: </a:t>
            </a:r>
            <a:endParaRPr b="1" sz="1500"/>
          </a:p>
          <a:p>
            <a:pPr indent="-323850" lvl="0" marL="457200" rtl="0" algn="l">
              <a:spcBef>
                <a:spcPts val="1200"/>
              </a:spcBef>
              <a:spcAft>
                <a:spcPts val="0"/>
              </a:spcAft>
              <a:buSzPts val="1500"/>
              <a:buChar char="●"/>
            </a:pPr>
            <a:r>
              <a:rPr lang="en" sz="1500"/>
              <a:t>We can observe people’s attempt to make a bank transfer or use our on </a:t>
            </a:r>
            <a:r>
              <a:rPr lang="en" sz="1500"/>
              <a:t>experiences</a:t>
            </a:r>
            <a:r>
              <a:rPr lang="en" sz="1500"/>
              <a:t> on </a:t>
            </a:r>
            <a:r>
              <a:rPr lang="en" sz="1500"/>
              <a:t>what issues we and they were facing during the transaction.</a:t>
            </a:r>
            <a:endParaRPr sz="1500"/>
          </a:p>
          <a:p>
            <a:pPr indent="-323850" lvl="0" marL="457200" rtl="0" algn="l">
              <a:spcBef>
                <a:spcPts val="0"/>
              </a:spcBef>
              <a:spcAft>
                <a:spcPts val="0"/>
              </a:spcAft>
              <a:buSzPts val="1500"/>
              <a:buChar char="●"/>
            </a:pPr>
            <a:r>
              <a:rPr lang="en" sz="1500"/>
              <a:t>Getting to know the issues what people face during the process by monitoring the way they interact with the system with their emotional behaviour as well. </a:t>
            </a:r>
            <a:endParaRPr sz="1500"/>
          </a:p>
          <a:p>
            <a:pPr indent="0" lvl="0" marL="0" rtl="0" algn="l">
              <a:spcBef>
                <a:spcPts val="1200"/>
              </a:spcBef>
              <a:spcAft>
                <a:spcPts val="1200"/>
              </a:spcAft>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Next Steps</a:t>
            </a:r>
            <a:endParaRPr/>
          </a:p>
        </p:txBody>
      </p:sp>
      <p:sp>
        <p:nvSpPr>
          <p:cNvPr id="128" name="Google Shape;128;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The world of </a:t>
            </a:r>
            <a:r>
              <a:rPr lang="en"/>
              <a:t>transactions is very huge and impacts all categories of people. Hence, we would like to begin by focusing on the experiences of these two categories:  ‘students’ and working adults’ as they are the easiest to access.</a:t>
            </a:r>
            <a:endParaRPr/>
          </a:p>
          <a:p>
            <a:pPr indent="-334327" lvl="0" marL="457200" rtl="0" algn="l">
              <a:spcBef>
                <a:spcPts val="0"/>
              </a:spcBef>
              <a:spcAft>
                <a:spcPts val="0"/>
              </a:spcAft>
              <a:buSzPct val="100000"/>
              <a:buChar char="●"/>
            </a:pPr>
            <a:r>
              <a:rPr lang="en"/>
              <a:t>We will also be creating trial scripts for questionnaires and interviews and testing them on a small subset of the above population. </a:t>
            </a:r>
            <a:endParaRPr/>
          </a:p>
          <a:p>
            <a:pPr indent="-334327" lvl="0" marL="457200" rtl="0" algn="l">
              <a:spcBef>
                <a:spcPts val="0"/>
              </a:spcBef>
              <a:spcAft>
                <a:spcPts val="0"/>
              </a:spcAft>
              <a:buSzPct val="100000"/>
              <a:buChar char="●"/>
            </a:pPr>
            <a:r>
              <a:rPr lang="en"/>
              <a:t>We aim to conduct in-person observations on the team members (while they are doing transactions) first and then move onto the stakeholders.</a:t>
            </a:r>
            <a:endParaRPr/>
          </a:p>
          <a:p>
            <a:pPr indent="-334327" lvl="0" marL="457200" rtl="0" algn="l">
              <a:spcBef>
                <a:spcPts val="0"/>
              </a:spcBef>
              <a:spcAft>
                <a:spcPts val="0"/>
              </a:spcAft>
              <a:buSzPct val="100000"/>
              <a:buChar char="●"/>
            </a:pPr>
            <a:r>
              <a:rPr lang="en"/>
              <a:t>We expect our methods of research to help us narrow down our scope and identify the most recurring theme and problem when making transactions. Our group will then decide on a specific focus based on our analysis of the information.</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Questions</a:t>
            </a:r>
            <a:endParaRPr/>
          </a:p>
        </p:txBody>
      </p:sp>
      <p:sp>
        <p:nvSpPr>
          <p:cNvPr id="134" name="Google Shape;134;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For our interview script, we are asking people about the types of transactions they make. Specifically, we are asking people about transactions they make between people they are involved with (such as their friends) and why they would need to make such transactions in first place. When asking questions like these, do you think there’s any boundaries we need to consider? </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Char char="●"/>
            </a:pPr>
            <a:r>
              <a:rPr lang="en"/>
              <a:t>We would like to </a:t>
            </a:r>
            <a:r>
              <a:rPr lang="en"/>
              <a:t>conduct in-person observations for the theme to learn more about people’s experiences with transactions. However, due to concerns of privacy, it will be difficult to conduct them with a large number of and diverse people. We would like to know what can be done to address the element of privacy concern?</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Space</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Millions of transactions are made today between</a:t>
            </a:r>
            <a:endParaRPr/>
          </a:p>
          <a:p>
            <a:pPr indent="-304165" lvl="1" marL="914400" rtl="0" algn="l">
              <a:spcBef>
                <a:spcPts val="0"/>
              </a:spcBef>
              <a:spcAft>
                <a:spcPts val="0"/>
              </a:spcAft>
              <a:buSzPct val="100000"/>
              <a:buChar char="○"/>
            </a:pPr>
            <a:r>
              <a:rPr lang="en"/>
              <a:t>People to people </a:t>
            </a:r>
            <a:endParaRPr/>
          </a:p>
          <a:p>
            <a:pPr indent="-304165" lvl="1" marL="914400" rtl="0" algn="l">
              <a:spcBef>
                <a:spcPts val="0"/>
              </a:spcBef>
              <a:spcAft>
                <a:spcPts val="0"/>
              </a:spcAft>
              <a:buSzPct val="100000"/>
              <a:buChar char="○"/>
            </a:pPr>
            <a:r>
              <a:rPr lang="en"/>
              <a:t>People to business </a:t>
            </a:r>
            <a:endParaRPr/>
          </a:p>
          <a:p>
            <a:pPr indent="-304165" lvl="1" marL="914400" rtl="0" algn="l">
              <a:spcBef>
                <a:spcPts val="0"/>
              </a:spcBef>
              <a:spcAft>
                <a:spcPts val="0"/>
              </a:spcAft>
              <a:buSzPct val="100000"/>
              <a:buChar char="○"/>
            </a:pPr>
            <a:r>
              <a:rPr lang="en"/>
              <a:t>Business to business</a:t>
            </a:r>
            <a:endParaRPr/>
          </a:p>
          <a:p>
            <a:pPr indent="-325755" lvl="0" marL="457200" rtl="0" algn="l">
              <a:spcBef>
                <a:spcPts val="0"/>
              </a:spcBef>
              <a:spcAft>
                <a:spcPts val="0"/>
              </a:spcAft>
              <a:buSzPct val="100000"/>
              <a:buChar char="●"/>
            </a:pPr>
            <a:r>
              <a:rPr lang="en"/>
              <a:t>Plenty of Transactions are still hard to make</a:t>
            </a:r>
            <a:endParaRPr/>
          </a:p>
          <a:p>
            <a:pPr indent="-304165" lvl="1" marL="914400" rtl="0" algn="l">
              <a:spcBef>
                <a:spcPts val="0"/>
              </a:spcBef>
              <a:spcAft>
                <a:spcPts val="0"/>
              </a:spcAft>
              <a:buSzPct val="100000"/>
              <a:buChar char="○"/>
            </a:pPr>
            <a:r>
              <a:rPr lang="en"/>
              <a:t>Take very long</a:t>
            </a:r>
            <a:endParaRPr/>
          </a:p>
          <a:p>
            <a:pPr indent="-304165" lvl="1" marL="914400" rtl="0" algn="l">
              <a:spcBef>
                <a:spcPts val="0"/>
              </a:spcBef>
              <a:spcAft>
                <a:spcPts val="0"/>
              </a:spcAft>
              <a:buSzPct val="100000"/>
              <a:buChar char="○"/>
            </a:pPr>
            <a:r>
              <a:rPr lang="en"/>
              <a:t>Require a lot of information </a:t>
            </a:r>
            <a:endParaRPr/>
          </a:p>
          <a:p>
            <a:pPr indent="-304165" lvl="1" marL="914400" rtl="0" algn="l">
              <a:spcBef>
                <a:spcPts val="0"/>
              </a:spcBef>
              <a:spcAft>
                <a:spcPts val="0"/>
              </a:spcAft>
              <a:buSzPct val="100000"/>
              <a:buChar char="○"/>
            </a:pPr>
            <a:r>
              <a:rPr lang="en"/>
              <a:t>Prone to human error and fraud</a:t>
            </a:r>
            <a:endParaRPr/>
          </a:p>
          <a:p>
            <a:pPr indent="-304165" lvl="1" marL="914400" rtl="0" algn="l">
              <a:spcBef>
                <a:spcPts val="0"/>
              </a:spcBef>
              <a:spcAft>
                <a:spcPts val="0"/>
              </a:spcAft>
              <a:buSzPct val="100000"/>
              <a:buChar char="○"/>
            </a:pPr>
            <a:r>
              <a:rPr lang="en"/>
              <a:t>Have amount limits and require fees</a:t>
            </a:r>
            <a:endParaRPr/>
          </a:p>
          <a:p>
            <a:pPr indent="-325755" lvl="0" marL="457200" rtl="0" algn="l">
              <a:spcBef>
                <a:spcPts val="0"/>
              </a:spcBef>
              <a:spcAft>
                <a:spcPts val="0"/>
              </a:spcAft>
              <a:buSzPct val="100000"/>
              <a:buChar char="●"/>
            </a:pPr>
            <a:r>
              <a:rPr lang="en"/>
              <a:t>Huge race in making the payment </a:t>
            </a:r>
            <a:r>
              <a:rPr lang="en"/>
              <a:t>experience</a:t>
            </a:r>
            <a:r>
              <a:rPr lang="en"/>
              <a:t> better</a:t>
            </a:r>
            <a:endParaRPr/>
          </a:p>
          <a:p>
            <a:pPr indent="-304165" lvl="1" marL="914400" rtl="0" algn="l">
              <a:spcBef>
                <a:spcPts val="0"/>
              </a:spcBef>
              <a:spcAft>
                <a:spcPts val="0"/>
              </a:spcAft>
              <a:buSzPct val="100000"/>
              <a:buChar char="○"/>
            </a:pPr>
            <a:r>
              <a:rPr lang="en"/>
              <a:t>Contactless payments </a:t>
            </a:r>
            <a:endParaRPr/>
          </a:p>
          <a:p>
            <a:pPr indent="-304165" lvl="1" marL="914400" rtl="0" algn="l">
              <a:spcBef>
                <a:spcPts val="0"/>
              </a:spcBef>
              <a:spcAft>
                <a:spcPts val="0"/>
              </a:spcAft>
              <a:buSzPct val="100000"/>
              <a:buChar char="○"/>
            </a:pPr>
            <a:r>
              <a:rPr lang="en"/>
              <a:t>Interac E-transfers</a:t>
            </a:r>
            <a:endParaRPr/>
          </a:p>
          <a:p>
            <a:pPr indent="-304165" lvl="1" marL="914400" rtl="0" algn="l">
              <a:spcBef>
                <a:spcPts val="0"/>
              </a:spcBef>
              <a:spcAft>
                <a:spcPts val="0"/>
              </a:spcAft>
              <a:buSzPct val="100000"/>
              <a:buChar char="○"/>
            </a:pPr>
            <a:r>
              <a:rPr lang="en"/>
              <a:t>“Wallet” apps such as Paypal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0" name="Google Shape;70;p14"/>
          <p:cNvPicPr preferRelativeResize="0"/>
          <p:nvPr/>
        </p:nvPicPr>
        <p:blipFill>
          <a:blip r:embed="rId3">
            <a:alphaModFix/>
          </a:blip>
          <a:stretch>
            <a:fillRect/>
          </a:stretch>
        </p:blipFill>
        <p:spPr>
          <a:xfrm>
            <a:off x="95550" y="3889575"/>
            <a:ext cx="2561649" cy="1220800"/>
          </a:xfrm>
          <a:prstGeom prst="rect">
            <a:avLst/>
          </a:prstGeom>
          <a:noFill/>
          <a:ln>
            <a:noFill/>
          </a:ln>
        </p:spPr>
      </p:pic>
      <p:pic>
        <p:nvPicPr>
          <p:cNvPr id="71" name="Google Shape;71;p14"/>
          <p:cNvPicPr preferRelativeResize="0"/>
          <p:nvPr/>
        </p:nvPicPr>
        <p:blipFill>
          <a:blip r:embed="rId4">
            <a:alphaModFix/>
          </a:blip>
          <a:stretch>
            <a:fillRect/>
          </a:stretch>
        </p:blipFill>
        <p:spPr>
          <a:xfrm>
            <a:off x="6640263" y="702438"/>
            <a:ext cx="2143125" cy="2143125"/>
          </a:xfrm>
          <a:prstGeom prst="rect">
            <a:avLst/>
          </a:prstGeom>
          <a:noFill/>
          <a:ln>
            <a:noFill/>
          </a:ln>
        </p:spPr>
      </p:pic>
      <p:pic>
        <p:nvPicPr>
          <p:cNvPr id="72" name="Google Shape;72;p14"/>
          <p:cNvPicPr preferRelativeResize="0"/>
          <p:nvPr/>
        </p:nvPicPr>
        <p:blipFill>
          <a:blip r:embed="rId5">
            <a:alphaModFix/>
          </a:blip>
          <a:stretch>
            <a:fillRect/>
          </a:stretch>
        </p:blipFill>
        <p:spPr>
          <a:xfrm>
            <a:off x="7175725" y="3321475"/>
            <a:ext cx="1656576" cy="16565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STAKEHOLDERS</a:t>
            </a:r>
            <a:endParaRPr/>
          </a:p>
        </p:txBody>
      </p:sp>
      <p:sp>
        <p:nvSpPr>
          <p:cNvPr id="78" name="Google Shape;78;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Primary</a:t>
            </a:r>
            <a:endParaRPr b="1"/>
          </a:p>
          <a:p>
            <a:pPr indent="-317500" lvl="1" marL="914400" rtl="0" algn="l">
              <a:spcBef>
                <a:spcPts val="0"/>
              </a:spcBef>
              <a:spcAft>
                <a:spcPts val="0"/>
              </a:spcAft>
              <a:buSzPts val="1400"/>
              <a:buChar char="-"/>
            </a:pPr>
            <a:r>
              <a:rPr lang="en"/>
              <a:t>Individuals involved in making a </a:t>
            </a:r>
            <a:r>
              <a:rPr lang="en"/>
              <a:t>transaction</a:t>
            </a:r>
            <a:r>
              <a:rPr lang="en"/>
              <a:t> (both the sender and </a:t>
            </a:r>
            <a:r>
              <a:rPr lang="en"/>
              <a:t>receiver</a:t>
            </a:r>
            <a:r>
              <a:rPr lang="en"/>
              <a:t>) </a:t>
            </a:r>
            <a:endParaRPr/>
          </a:p>
          <a:p>
            <a:pPr indent="-317500" lvl="1" marL="914400" rtl="0" algn="l">
              <a:spcBef>
                <a:spcPts val="0"/>
              </a:spcBef>
              <a:spcAft>
                <a:spcPts val="0"/>
              </a:spcAft>
              <a:buSzPts val="1400"/>
              <a:buChar char="-"/>
            </a:pPr>
            <a:r>
              <a:rPr lang="en"/>
              <a:t>Could involve personal </a:t>
            </a:r>
            <a:r>
              <a:rPr lang="en"/>
              <a:t>transactions</a:t>
            </a:r>
            <a:r>
              <a:rPr lang="en"/>
              <a:t> (such as e-transfers) or business transactions </a:t>
            </a:r>
            <a:endParaRPr/>
          </a:p>
          <a:p>
            <a:pPr indent="-342900" lvl="0" marL="457200" rtl="0" algn="l">
              <a:spcBef>
                <a:spcPts val="0"/>
              </a:spcBef>
              <a:spcAft>
                <a:spcPts val="0"/>
              </a:spcAft>
              <a:buSzPts val="1800"/>
              <a:buChar char="-"/>
            </a:pPr>
            <a:r>
              <a:rPr b="1" lang="en"/>
              <a:t>Secondary</a:t>
            </a:r>
            <a:endParaRPr b="1"/>
          </a:p>
          <a:p>
            <a:pPr indent="-317500" lvl="1" marL="914400" rtl="0" algn="l">
              <a:spcBef>
                <a:spcPts val="0"/>
              </a:spcBef>
              <a:spcAft>
                <a:spcPts val="0"/>
              </a:spcAft>
              <a:buSzPts val="1400"/>
              <a:buChar char="-"/>
            </a:pPr>
            <a:r>
              <a:rPr lang="en"/>
              <a:t>Banks, 3rd party companies, </a:t>
            </a:r>
            <a:r>
              <a:rPr lang="en"/>
              <a:t>Cryptocurrency</a:t>
            </a:r>
            <a:r>
              <a:rPr lang="en"/>
              <a:t> fulfilment organizations</a:t>
            </a:r>
            <a:endParaRPr/>
          </a:p>
          <a:p>
            <a:pPr indent="-342900" lvl="0" marL="457200" rtl="0" algn="l">
              <a:spcBef>
                <a:spcPts val="0"/>
              </a:spcBef>
              <a:spcAft>
                <a:spcPts val="0"/>
              </a:spcAft>
              <a:buSzPts val="1800"/>
              <a:buChar char="-"/>
            </a:pPr>
            <a:r>
              <a:rPr b="1" lang="en"/>
              <a:t>Tertiary</a:t>
            </a:r>
            <a:endParaRPr b="1"/>
          </a:p>
          <a:p>
            <a:pPr indent="-317500" lvl="1" marL="914400" rtl="0" algn="l">
              <a:spcBef>
                <a:spcPts val="0"/>
              </a:spcBef>
              <a:spcAft>
                <a:spcPts val="0"/>
              </a:spcAft>
              <a:buSzPts val="1400"/>
              <a:buChar char="-"/>
            </a:pPr>
            <a:r>
              <a:rPr lang="en"/>
              <a:t>Fintech competitors, Central Bank, National and International Monetary Organizations, Government auditors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Background &amp; Why?</a:t>
            </a:r>
            <a:endParaRPr/>
          </a:p>
        </p:txBody>
      </p:sp>
      <p:sp>
        <p:nvSpPr>
          <p:cNvPr id="84" name="Google Shape;84;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Payment methods in the 80s required extensive knowledge about encryption and data transfer protocols, with a high barrier of entry.</a:t>
            </a:r>
            <a:endParaRPr/>
          </a:p>
          <a:p>
            <a:pPr indent="-342900" lvl="0" marL="457200" rtl="0" algn="l">
              <a:spcBef>
                <a:spcPts val="0"/>
              </a:spcBef>
              <a:spcAft>
                <a:spcPts val="0"/>
              </a:spcAft>
              <a:buSzPts val="1800"/>
              <a:buChar char="●"/>
            </a:pPr>
            <a:r>
              <a:rPr lang="en"/>
              <a:t>Now, </a:t>
            </a:r>
            <a:r>
              <a:rPr lang="en"/>
              <a:t>retailers provide broad range of payment methods, satisfying multiple demands like low-friction payments, cost-splitting, EMI payment plans, etc. </a:t>
            </a:r>
            <a:endParaRPr/>
          </a:p>
          <a:p>
            <a:pPr indent="-342900" lvl="0" marL="457200" rtl="0" algn="l">
              <a:spcBef>
                <a:spcPts val="0"/>
              </a:spcBef>
              <a:spcAft>
                <a:spcPts val="0"/>
              </a:spcAft>
              <a:buSzPts val="1800"/>
              <a:buChar char="●"/>
            </a:pPr>
            <a:r>
              <a:rPr lang="en"/>
              <a:t>Why decrease friction, and improve convenience and security? </a:t>
            </a:r>
            <a:endParaRPr/>
          </a:p>
          <a:p>
            <a:pPr indent="-317500" lvl="1" marL="914400" rtl="0" algn="l">
              <a:spcBef>
                <a:spcPts val="0"/>
              </a:spcBef>
              <a:spcAft>
                <a:spcPts val="0"/>
              </a:spcAft>
              <a:buSzPts val="1400"/>
              <a:buChar char="○"/>
            </a:pPr>
            <a:r>
              <a:rPr lang="en"/>
              <a:t>E-commerce retail sales in the Canada reached $52 billion in revenue in 2022, and is projected to double in 5 years, so creating a better solution provides immense value.</a:t>
            </a:r>
            <a:endParaRPr/>
          </a:p>
          <a:p>
            <a:pPr indent="-317500" lvl="1" marL="914400" rtl="0" algn="l">
              <a:spcBef>
                <a:spcPts val="0"/>
              </a:spcBef>
              <a:spcAft>
                <a:spcPts val="0"/>
              </a:spcAft>
              <a:buSzPts val="1400"/>
              <a:buChar char="○"/>
            </a:pPr>
            <a:r>
              <a:rPr lang="en"/>
              <a:t>The ability to create the best experience in convenience, safety and variety in payment methods is the difference between keeping and losing considerable portions of the target consumer base, and is very important for customer acquisition and retention.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a:t>
            </a:r>
            <a:r>
              <a:rPr lang="en"/>
              <a:t>Experience</a:t>
            </a:r>
            <a:endParaRPr/>
          </a:p>
        </p:txBody>
      </p:sp>
      <p:pic>
        <p:nvPicPr>
          <p:cNvPr id="90" name="Google Shape;90;p17"/>
          <p:cNvPicPr preferRelativeResize="0"/>
          <p:nvPr/>
        </p:nvPicPr>
        <p:blipFill>
          <a:blip r:embed="rId3">
            <a:alphaModFix/>
          </a:blip>
          <a:stretch>
            <a:fillRect/>
          </a:stretch>
        </p:blipFill>
        <p:spPr>
          <a:xfrm>
            <a:off x="2486050" y="2653288"/>
            <a:ext cx="4171901" cy="2231025"/>
          </a:xfrm>
          <a:prstGeom prst="rect">
            <a:avLst/>
          </a:prstGeom>
          <a:noFill/>
          <a:ln>
            <a:noFill/>
          </a:ln>
        </p:spPr>
      </p:pic>
      <p:sp>
        <p:nvSpPr>
          <p:cNvPr id="91" name="Google Shape;91;p17"/>
          <p:cNvSpPr txBox="1"/>
          <p:nvPr/>
        </p:nvSpPr>
        <p:spPr>
          <a:xfrm>
            <a:off x="6850350" y="1147225"/>
            <a:ext cx="2099700" cy="3737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Requires a lot of information</a:t>
            </a:r>
            <a:endParaRPr/>
          </a:p>
          <a:p>
            <a:pPr indent="-317500" lvl="0" marL="457200" rtl="0" algn="l">
              <a:spcBef>
                <a:spcPts val="0"/>
              </a:spcBef>
              <a:spcAft>
                <a:spcPts val="0"/>
              </a:spcAft>
              <a:buSzPts val="1400"/>
              <a:buChar char="-"/>
            </a:pPr>
            <a:r>
              <a:rPr lang="en"/>
              <a:t>A lot of repeated steps</a:t>
            </a:r>
            <a:endParaRPr/>
          </a:p>
          <a:p>
            <a:pPr indent="-317500" lvl="0" marL="457200" rtl="0" algn="l">
              <a:spcBef>
                <a:spcPts val="0"/>
              </a:spcBef>
              <a:spcAft>
                <a:spcPts val="0"/>
              </a:spcAft>
              <a:buSzPts val="1400"/>
              <a:buChar char="-"/>
            </a:pPr>
            <a:r>
              <a:rPr lang="en"/>
              <a:t>No option to automate payments</a:t>
            </a:r>
            <a:endParaRPr/>
          </a:p>
          <a:p>
            <a:pPr indent="-317500" lvl="0" marL="457200" rtl="0" algn="l">
              <a:spcBef>
                <a:spcPts val="0"/>
              </a:spcBef>
              <a:spcAft>
                <a:spcPts val="0"/>
              </a:spcAft>
              <a:buSzPts val="1400"/>
              <a:buChar char="-"/>
            </a:pPr>
            <a:r>
              <a:rPr lang="en"/>
              <a:t>Manually typed information is prone to a lot of errors.</a:t>
            </a:r>
            <a:endParaRPr/>
          </a:p>
          <a:p>
            <a:pPr indent="-317500" lvl="0" marL="457200" rtl="0" algn="l">
              <a:spcBef>
                <a:spcPts val="0"/>
              </a:spcBef>
              <a:spcAft>
                <a:spcPts val="0"/>
              </a:spcAft>
              <a:buSzPts val="1400"/>
              <a:buChar char="-"/>
            </a:pPr>
            <a:r>
              <a:rPr lang="en"/>
              <a:t>Deleting or Editing transactions is difficult  </a:t>
            </a:r>
            <a:endParaRPr/>
          </a:p>
        </p:txBody>
      </p:sp>
      <p:pic>
        <p:nvPicPr>
          <p:cNvPr id="92" name="Google Shape;92;p17"/>
          <p:cNvPicPr preferRelativeResize="0"/>
          <p:nvPr/>
        </p:nvPicPr>
        <p:blipFill>
          <a:blip r:embed="rId4">
            <a:alphaModFix/>
          </a:blip>
          <a:stretch>
            <a:fillRect/>
          </a:stretch>
        </p:blipFill>
        <p:spPr>
          <a:xfrm>
            <a:off x="44450" y="1147225"/>
            <a:ext cx="2443175" cy="3257550"/>
          </a:xfrm>
          <a:prstGeom prst="rect">
            <a:avLst/>
          </a:prstGeom>
          <a:noFill/>
          <a:ln>
            <a:noFill/>
          </a:ln>
        </p:spPr>
      </p:pic>
      <p:pic>
        <p:nvPicPr>
          <p:cNvPr id="93" name="Google Shape;93;p17"/>
          <p:cNvPicPr preferRelativeResize="0"/>
          <p:nvPr/>
        </p:nvPicPr>
        <p:blipFill>
          <a:blip r:embed="rId5">
            <a:alphaModFix/>
          </a:blip>
          <a:stretch>
            <a:fillRect/>
          </a:stretch>
        </p:blipFill>
        <p:spPr>
          <a:xfrm>
            <a:off x="3252625" y="181900"/>
            <a:ext cx="3497876" cy="2078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Focus</a:t>
            </a:r>
            <a:endParaRPr/>
          </a:p>
        </p:txBody>
      </p:sp>
      <p:sp>
        <p:nvSpPr>
          <p:cNvPr id="99" name="Google Shape;99;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Find solutions to improve the usability and usefulness of a payment transaction for those making one. </a:t>
            </a:r>
            <a:endParaRPr/>
          </a:p>
          <a:p>
            <a:pPr indent="-342900" lvl="0" marL="457200" rtl="0" algn="l">
              <a:spcBef>
                <a:spcPts val="0"/>
              </a:spcBef>
              <a:spcAft>
                <a:spcPts val="0"/>
              </a:spcAft>
              <a:buSzPts val="1800"/>
              <a:buChar char="●"/>
            </a:pPr>
            <a:r>
              <a:rPr lang="en"/>
              <a:t>Create features to help</a:t>
            </a:r>
            <a:endParaRPr/>
          </a:p>
          <a:p>
            <a:pPr indent="-317500" lvl="1" marL="914400" rtl="0" algn="l">
              <a:spcBef>
                <a:spcPts val="0"/>
              </a:spcBef>
              <a:spcAft>
                <a:spcPts val="0"/>
              </a:spcAft>
              <a:buSzPts val="1400"/>
              <a:buChar char="○"/>
            </a:pPr>
            <a:r>
              <a:rPr lang="en"/>
              <a:t>Authenticate transactions faster</a:t>
            </a:r>
            <a:endParaRPr/>
          </a:p>
          <a:p>
            <a:pPr indent="-317500" lvl="1" marL="914400" rtl="0" algn="l">
              <a:spcBef>
                <a:spcPts val="0"/>
              </a:spcBef>
              <a:spcAft>
                <a:spcPts val="0"/>
              </a:spcAft>
              <a:buSzPts val="1400"/>
              <a:buChar char="○"/>
            </a:pPr>
            <a:r>
              <a:rPr lang="en"/>
              <a:t>Grab sender and </a:t>
            </a:r>
            <a:r>
              <a:rPr lang="en"/>
              <a:t>receiver</a:t>
            </a:r>
            <a:r>
              <a:rPr lang="en"/>
              <a:t> details faster and efficiently</a:t>
            </a:r>
            <a:endParaRPr/>
          </a:p>
          <a:p>
            <a:pPr indent="-317500" lvl="1" marL="914400" rtl="0" algn="l">
              <a:spcBef>
                <a:spcPts val="0"/>
              </a:spcBef>
              <a:spcAft>
                <a:spcPts val="0"/>
              </a:spcAft>
              <a:buSzPts val="1400"/>
              <a:buChar char="○"/>
            </a:pPr>
            <a:r>
              <a:rPr lang="en"/>
              <a:t>Ensure security throughout the process</a:t>
            </a:r>
            <a:endParaRPr/>
          </a:p>
          <a:p>
            <a:pPr indent="-317500" lvl="1" marL="914400" rtl="0" algn="l">
              <a:spcBef>
                <a:spcPts val="0"/>
              </a:spcBef>
              <a:spcAft>
                <a:spcPts val="0"/>
              </a:spcAft>
              <a:buSzPts val="1400"/>
              <a:buChar char="○"/>
            </a:pPr>
            <a:r>
              <a:rPr lang="en"/>
              <a:t>Automate payments if needed</a:t>
            </a:r>
            <a:endParaRPr/>
          </a:p>
          <a:p>
            <a:pPr indent="-317500" lvl="1" marL="914400" rtl="0" algn="l">
              <a:spcBef>
                <a:spcPts val="0"/>
              </a:spcBef>
              <a:spcAft>
                <a:spcPts val="0"/>
              </a:spcAft>
              <a:buSzPts val="1400"/>
              <a:buChar char="○"/>
            </a:pPr>
            <a:r>
              <a:rPr lang="en"/>
              <a:t>Remove fees and amount limit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Use-cases</a:t>
            </a:r>
            <a:endParaRPr/>
          </a:p>
        </p:txBody>
      </p:sp>
      <p:sp>
        <p:nvSpPr>
          <p:cNvPr id="105" name="Google Shape;105;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Send money in group settings</a:t>
            </a:r>
            <a:endParaRPr/>
          </a:p>
          <a:p>
            <a:pPr indent="-317500" lvl="1" marL="914400" rtl="0" algn="l">
              <a:spcBef>
                <a:spcPts val="0"/>
              </a:spcBef>
              <a:spcAft>
                <a:spcPts val="0"/>
              </a:spcAft>
              <a:buSzPts val="1400"/>
              <a:buChar char="○"/>
            </a:pPr>
            <a:r>
              <a:rPr lang="en"/>
              <a:t>E.g. paying someone back after a group dinner </a:t>
            </a:r>
            <a:endParaRPr/>
          </a:p>
          <a:p>
            <a:pPr indent="-342900" lvl="0" marL="457200" rtl="0" algn="l">
              <a:spcBef>
                <a:spcPts val="0"/>
              </a:spcBef>
              <a:spcAft>
                <a:spcPts val="0"/>
              </a:spcAft>
              <a:buSzPts val="1800"/>
              <a:buChar char="●"/>
            </a:pPr>
            <a:r>
              <a:rPr lang="en"/>
              <a:t>Send money to stores and businesses</a:t>
            </a:r>
            <a:endParaRPr/>
          </a:p>
          <a:p>
            <a:pPr indent="-317500" lvl="1" marL="914400" rtl="0" algn="l">
              <a:spcBef>
                <a:spcPts val="0"/>
              </a:spcBef>
              <a:spcAft>
                <a:spcPts val="0"/>
              </a:spcAft>
              <a:buSzPts val="1400"/>
              <a:buChar char="○"/>
            </a:pPr>
            <a:r>
              <a:rPr lang="en"/>
              <a:t>E.g. buying something from an independent seller</a:t>
            </a:r>
            <a:endParaRPr/>
          </a:p>
          <a:p>
            <a:pPr indent="-342900" lvl="0" marL="457200" rtl="0" algn="l">
              <a:spcBef>
                <a:spcPts val="0"/>
              </a:spcBef>
              <a:spcAft>
                <a:spcPts val="0"/>
              </a:spcAft>
              <a:buSzPts val="1800"/>
              <a:buChar char="●"/>
            </a:pPr>
            <a:r>
              <a:rPr lang="en"/>
              <a:t>Send </a:t>
            </a:r>
            <a:r>
              <a:rPr lang="en"/>
              <a:t>money</a:t>
            </a:r>
            <a:r>
              <a:rPr lang="en"/>
              <a:t> to anyone</a:t>
            </a:r>
            <a:endParaRPr/>
          </a:p>
          <a:p>
            <a:pPr indent="-342900" lvl="0" marL="457200" rtl="0" algn="l">
              <a:spcBef>
                <a:spcPts val="0"/>
              </a:spcBef>
              <a:spcAft>
                <a:spcPts val="0"/>
              </a:spcAft>
              <a:buSzPts val="1800"/>
              <a:buChar char="●"/>
            </a:pPr>
            <a:r>
              <a:rPr lang="en"/>
              <a:t>Send Crypto</a:t>
            </a:r>
            <a:endParaRPr/>
          </a:p>
          <a:p>
            <a:pPr indent="-342900" lvl="0" marL="457200" rtl="0" algn="l">
              <a:spcBef>
                <a:spcPts val="0"/>
              </a:spcBef>
              <a:spcAft>
                <a:spcPts val="0"/>
              </a:spcAft>
              <a:buSzPts val="1800"/>
              <a:buChar char="●"/>
            </a:pPr>
            <a:r>
              <a:rPr lang="en"/>
              <a:t>Send money internationally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 general …</a:t>
            </a:r>
            <a:endParaRPr/>
          </a:p>
          <a:p>
            <a:pPr indent="457200" lvl="0" marL="1828800" rtl="0" algn="l">
              <a:spcBef>
                <a:spcPts val="1200"/>
              </a:spcBef>
              <a:spcAft>
                <a:spcPts val="1200"/>
              </a:spcAft>
              <a:buNone/>
            </a:pPr>
            <a:r>
              <a:rPr b="1" lang="en"/>
              <a:t>We use and send money everywhere!</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Methods of Research</a:t>
            </a:r>
            <a:endParaRPr/>
          </a:p>
        </p:txBody>
      </p:sp>
      <p:sp>
        <p:nvSpPr>
          <p:cNvPr id="111" name="Google Shape;111;p20"/>
          <p:cNvSpPr txBox="1"/>
          <p:nvPr>
            <p:ph idx="1" type="body"/>
          </p:nvPr>
        </p:nvSpPr>
        <p:spPr>
          <a:xfrm>
            <a:off x="311700" y="1147225"/>
            <a:ext cx="6822900" cy="3717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 sz="1545"/>
              <a:t>Questionnaires:</a:t>
            </a:r>
            <a:endParaRPr b="1" sz="1545"/>
          </a:p>
          <a:p>
            <a:pPr indent="-332105" lvl="0" marL="457200" rtl="0" algn="l">
              <a:lnSpc>
                <a:spcPct val="95000"/>
              </a:lnSpc>
              <a:spcBef>
                <a:spcPts val="1200"/>
              </a:spcBef>
              <a:spcAft>
                <a:spcPts val="0"/>
              </a:spcAft>
              <a:buSzPts val="1630"/>
              <a:buChar char="●"/>
            </a:pPr>
            <a:r>
              <a:rPr lang="en" sz="1545"/>
              <a:t>In order to reach out to a larger and diverse audience, we will be using Questionnaires to gather quantitative data about the difficulties people encounter when making electronic money transfers. </a:t>
            </a:r>
            <a:endParaRPr sz="1545"/>
          </a:p>
          <a:p>
            <a:pPr indent="-332105" lvl="0" marL="457200" rtl="0" algn="l">
              <a:lnSpc>
                <a:spcPct val="95000"/>
              </a:lnSpc>
              <a:spcBef>
                <a:spcPts val="0"/>
              </a:spcBef>
              <a:spcAft>
                <a:spcPts val="0"/>
              </a:spcAft>
              <a:buSzPts val="1630"/>
              <a:buChar char="●"/>
            </a:pPr>
            <a:r>
              <a:rPr lang="en" sz="1545"/>
              <a:t>It removes the the time and regional constraints on the number of individuals we can connect with.</a:t>
            </a:r>
            <a:endParaRPr sz="1545"/>
          </a:p>
          <a:p>
            <a:pPr indent="-332105" lvl="0" marL="457200" rtl="0" algn="l">
              <a:lnSpc>
                <a:spcPct val="95000"/>
              </a:lnSpc>
              <a:spcBef>
                <a:spcPts val="0"/>
              </a:spcBef>
              <a:spcAft>
                <a:spcPts val="0"/>
              </a:spcAft>
              <a:buSzPts val="1630"/>
              <a:buChar char="●"/>
            </a:pPr>
            <a:r>
              <a:rPr lang="en" sz="1545"/>
              <a:t>It might be an easier option for people with speaking and hearing disabilities.</a:t>
            </a:r>
            <a:endParaRPr sz="1545"/>
          </a:p>
          <a:p>
            <a:pPr indent="-332105" lvl="0" marL="457200" rtl="0" algn="l">
              <a:lnSpc>
                <a:spcPct val="95000"/>
              </a:lnSpc>
              <a:spcBef>
                <a:spcPts val="0"/>
              </a:spcBef>
              <a:spcAft>
                <a:spcPts val="0"/>
              </a:spcAft>
              <a:buSzPts val="1630"/>
              <a:buChar char="●"/>
            </a:pPr>
            <a:r>
              <a:rPr lang="en" sz="1545"/>
              <a:t>We intend to create a trial questionnaire for a small set ( &lt; 20) of people. After obtaining their consent for participation, we will ask them questions </a:t>
            </a:r>
            <a:r>
              <a:rPr lang="en" sz="1545"/>
              <a:t>related</a:t>
            </a:r>
            <a:r>
              <a:rPr lang="en" sz="1545"/>
              <a:t> to the problem space and feedback for the questionnaire. Based on their responses, we aim to improve upon our questionnaire.</a:t>
            </a:r>
            <a:endParaRPr sz="1545"/>
          </a:p>
          <a:p>
            <a:pPr indent="0" lvl="0" marL="457200" rtl="0" algn="l">
              <a:lnSpc>
                <a:spcPct val="95000"/>
              </a:lnSpc>
              <a:spcBef>
                <a:spcPts val="1200"/>
              </a:spcBef>
              <a:spcAft>
                <a:spcPts val="1200"/>
              </a:spcAft>
              <a:buSzPts val="935"/>
              <a:buNone/>
            </a:pPr>
            <a:r>
              <a:t/>
            </a:r>
            <a:endParaRPr sz="1545"/>
          </a:p>
        </p:txBody>
      </p:sp>
      <p:pic>
        <p:nvPicPr>
          <p:cNvPr id="112" name="Google Shape;112;p20"/>
          <p:cNvPicPr preferRelativeResize="0"/>
          <p:nvPr/>
        </p:nvPicPr>
        <p:blipFill rotWithShape="1">
          <a:blip r:embed="rId3">
            <a:alphaModFix/>
          </a:blip>
          <a:srcRect b="15718" l="0" r="0" t="0"/>
          <a:stretch/>
        </p:blipFill>
        <p:spPr>
          <a:xfrm>
            <a:off x="7241275" y="2088325"/>
            <a:ext cx="1704600" cy="143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nvSpPr>
        <p:spPr>
          <a:xfrm>
            <a:off x="348600" y="320050"/>
            <a:ext cx="8446800" cy="394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700">
                <a:solidFill>
                  <a:schemeClr val="dk1"/>
                </a:solidFill>
                <a:latin typeface="Open Sans"/>
                <a:ea typeface="Open Sans"/>
                <a:cs typeface="Open Sans"/>
                <a:sym typeface="Open Sans"/>
              </a:rPr>
              <a:t>Interviews:</a:t>
            </a:r>
            <a:endParaRPr b="1" sz="1700">
              <a:solidFill>
                <a:schemeClr val="dk1"/>
              </a:solidFill>
              <a:latin typeface="Open Sans"/>
              <a:ea typeface="Open Sans"/>
              <a:cs typeface="Open Sans"/>
              <a:sym typeface="Open Sans"/>
            </a:endParaRPr>
          </a:p>
          <a:p>
            <a:pPr indent="-342900" lvl="0" marL="457200" rtl="0" algn="l">
              <a:lnSpc>
                <a:spcPct val="115000"/>
              </a:lnSpc>
              <a:spcBef>
                <a:spcPts val="1200"/>
              </a:spcBef>
              <a:spcAft>
                <a:spcPts val="0"/>
              </a:spcAft>
              <a:buClr>
                <a:schemeClr val="dk1"/>
              </a:buClr>
              <a:buSzPts val="1800"/>
              <a:buFont typeface="Open Sans"/>
              <a:buChar char="●"/>
            </a:pPr>
            <a:r>
              <a:rPr lang="en" sz="1700">
                <a:solidFill>
                  <a:schemeClr val="dk1"/>
                </a:solidFill>
                <a:latin typeface="Open Sans"/>
                <a:ea typeface="Open Sans"/>
                <a:cs typeface="Open Sans"/>
                <a:sym typeface="Open Sans"/>
              </a:rPr>
              <a:t>Conducting in-depth interviews with a smaller group of participants allows deeper understanding of </a:t>
            </a:r>
            <a:r>
              <a:rPr lang="en" sz="1700">
                <a:solidFill>
                  <a:schemeClr val="dk1"/>
                </a:solidFill>
                <a:latin typeface="Open Sans"/>
                <a:ea typeface="Open Sans"/>
                <a:cs typeface="Open Sans"/>
                <a:sym typeface="Open Sans"/>
              </a:rPr>
              <a:t>otherwise invisible, qualitative experiences (thoughts, ideas, biases and motivations)</a:t>
            </a:r>
            <a:r>
              <a:rPr lang="en" sz="1700">
                <a:solidFill>
                  <a:schemeClr val="dk1"/>
                </a:solidFill>
                <a:latin typeface="Open Sans"/>
                <a:ea typeface="Open Sans"/>
                <a:cs typeface="Open Sans"/>
                <a:sym typeface="Open Sans"/>
              </a:rPr>
              <a:t> and challenges with electronic money transfers.</a:t>
            </a:r>
            <a:endParaRPr sz="1700">
              <a:solidFill>
                <a:schemeClr val="dk1"/>
              </a:solidFill>
              <a:latin typeface="Open Sans"/>
              <a:ea typeface="Open Sans"/>
              <a:cs typeface="Open Sans"/>
              <a:sym typeface="Open Sans"/>
            </a:endParaRPr>
          </a:p>
          <a:p>
            <a:pPr indent="-336550" lvl="0" marL="457200" rtl="0" algn="l">
              <a:lnSpc>
                <a:spcPct val="115000"/>
              </a:lnSpc>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An understanding of their experience and usage allows us to design a solution that works for them as opposed to solving an issue based on </a:t>
            </a:r>
            <a:r>
              <a:rPr lang="en" sz="1700">
                <a:solidFill>
                  <a:schemeClr val="dk1"/>
                </a:solidFill>
                <a:latin typeface="Open Sans"/>
                <a:ea typeface="Open Sans"/>
                <a:cs typeface="Open Sans"/>
                <a:sym typeface="Open Sans"/>
              </a:rPr>
              <a:t>quantitative</a:t>
            </a:r>
            <a:r>
              <a:rPr lang="en" sz="1700">
                <a:solidFill>
                  <a:schemeClr val="dk1"/>
                </a:solidFill>
                <a:latin typeface="Open Sans"/>
                <a:ea typeface="Open Sans"/>
                <a:cs typeface="Open Sans"/>
                <a:sym typeface="Open Sans"/>
              </a:rPr>
              <a:t> data.</a:t>
            </a:r>
            <a:endParaRPr sz="1700">
              <a:solidFill>
                <a:schemeClr val="dk1"/>
              </a:solidFill>
              <a:latin typeface="Open Sans"/>
              <a:ea typeface="Open Sans"/>
              <a:cs typeface="Open Sans"/>
              <a:sym typeface="Open Sans"/>
            </a:endParaRPr>
          </a:p>
          <a:p>
            <a:pPr indent="-336550" lvl="0" marL="457200" rtl="0" algn="l">
              <a:lnSpc>
                <a:spcPct val="115000"/>
              </a:lnSpc>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Interviews also allows us to construct questions without limitations as opposed to a </a:t>
            </a:r>
            <a:r>
              <a:rPr lang="en" sz="1700">
                <a:solidFill>
                  <a:schemeClr val="dk1"/>
                </a:solidFill>
                <a:latin typeface="Open Sans"/>
                <a:ea typeface="Open Sans"/>
                <a:cs typeface="Open Sans"/>
                <a:sym typeface="Open Sans"/>
              </a:rPr>
              <a:t>questionnaire. </a:t>
            </a:r>
            <a:endParaRPr sz="17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700">
                <a:solidFill>
                  <a:schemeClr val="dk1"/>
                </a:solidFill>
                <a:latin typeface="Open Sans"/>
                <a:ea typeface="Open Sans"/>
                <a:cs typeface="Open Sans"/>
                <a:sym typeface="Open Sans"/>
              </a:rPr>
              <a:t>Semi-structured interviews can be particularly useful as they allow for flexibility in exploring individual perspectives and probing for details.</a:t>
            </a:r>
            <a:endParaRPr sz="170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