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004393b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004393b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04393bd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04393bd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04393b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04393b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004393b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004393b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04393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04393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c02b96d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c02b96d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c02b96d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c02b96d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fffdbb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fffdbb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ffdbb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ffdbb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04393bd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04393bd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04393bd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04393b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04393bd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004393bd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19030"/>
            <a:ext cx="71367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</a:rPr>
              <a:t>SECURING PRIVACY AND PREVENTING SCAMS DURING ONLINE PURCHASES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b="1"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VULCAN</a:t>
            </a:r>
            <a:endParaRPr b="1"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 : Intent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99725" y="1152425"/>
            <a:ext cx="51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0"/>
              <a:buChar char="●"/>
            </a:pPr>
            <a:r>
              <a:rPr lang="en" sz="1829">
                <a:solidFill>
                  <a:srgbClr val="000000"/>
                </a:solidFill>
              </a:rPr>
              <a:t>There are certain patterns common across all scam texts and emails. E.g.:</a:t>
            </a:r>
            <a:r>
              <a:rPr lang="en" sz="1829">
                <a:solidFill>
                  <a:srgbClr val="000000"/>
                </a:solidFill>
              </a:rPr>
              <a:t> misleading links, specific language usage, asking the user for specific data, etc.</a:t>
            </a:r>
            <a:endParaRPr sz="1829">
              <a:solidFill>
                <a:srgbClr val="000000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0"/>
              <a:buChar char="●"/>
            </a:pPr>
            <a:r>
              <a:rPr lang="en" sz="1829">
                <a:solidFill>
                  <a:srgbClr val="000000"/>
                </a:solidFill>
              </a:rPr>
              <a:t>Scam and phishing emails can be identified and flagged using LLMs trained to identify malicious intent.</a:t>
            </a:r>
            <a:endParaRPr sz="1829">
              <a:solidFill>
                <a:srgbClr val="000000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0"/>
              <a:buChar char="●"/>
            </a:pPr>
            <a:r>
              <a:rPr lang="en" sz="1829">
                <a:solidFill>
                  <a:srgbClr val="000000"/>
                </a:solidFill>
              </a:rPr>
              <a:t>Prevents scams on multiple platforms - with browser plugin for emails and phone app to address texts and phone calls. </a:t>
            </a:r>
            <a:endParaRPr sz="1829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10736" r="7744" t="0"/>
          <a:stretch/>
        </p:blipFill>
        <p:spPr>
          <a:xfrm>
            <a:off x="5360025" y="1472070"/>
            <a:ext cx="3783976" cy="229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410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17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Able to </a:t>
            </a:r>
            <a:r>
              <a:rPr lang="en" sz="1700">
                <a:solidFill>
                  <a:srgbClr val="000000"/>
                </a:solidFill>
              </a:rPr>
              <a:t>identify</a:t>
            </a:r>
            <a:r>
              <a:rPr lang="en" sz="1700">
                <a:solidFill>
                  <a:srgbClr val="000000"/>
                </a:solidFill>
              </a:rPr>
              <a:t> and warn users about scams regardless of whether scammer’s phone number or email address is tracked in databases.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Plenty of scam email data sets available online for training NLP Model.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Can be used to combat phone call scams in real-time with speech to text and LLM classification.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266175"/>
            <a:ext cx="39999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Privacy is a big concern. People may not want their personal phone calls and emails recorded and processed non-locally.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Not 100% effective. Natural language models may produce false positives and false negatives. Needs good training.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Sourcing of training data for phone calls would prove to be challenging and labour intensive. 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700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pic>
        <p:nvPicPr>
          <p:cNvPr descr="Download Check Mark, Tick Mark, Check. Royalty-Free Vector ..."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4" y="501950"/>
            <a:ext cx="597975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Red cross symbol flat no sign wrong choice"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530" y="486700"/>
            <a:ext cx="597975" cy="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07900" y="1239600"/>
            <a:ext cx="60042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Generating and Reconfiguring Solutions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Branch out and flesh out more solutions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Working around our current limitations and find solutions that can tackle them better</a:t>
            </a:r>
            <a:endParaRPr sz="15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Creating storyboards for various scenarios and context</a:t>
            </a:r>
            <a:endParaRPr b="1" sz="16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To help us determine which solution is best, we are going to create storyboards for different scenarios and contexts</a:t>
            </a:r>
            <a:endParaRPr sz="15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Creating our First Prototype and Testing it </a:t>
            </a:r>
            <a:endParaRPr b="1" sz="16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After tackling our limitations, we will start creating our first prototype for our chosen solution and thoroughly test it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00" y="1840050"/>
            <a:ext cx="2431601" cy="20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66175"/>
            <a:ext cx="544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Privacy continues to be an important concern and limitation we still have when generating solutions. Hence, we are reaching out to you to know </a:t>
            </a:r>
            <a:r>
              <a:rPr b="1" lang="en" sz="1600">
                <a:solidFill>
                  <a:srgbClr val="000000"/>
                </a:solidFill>
              </a:rPr>
              <a:t>how comfortable you would be with a built-in extension or app that can access your phone </a:t>
            </a:r>
            <a:r>
              <a:rPr b="1" lang="en" sz="1600">
                <a:solidFill>
                  <a:srgbClr val="000000"/>
                </a:solidFill>
              </a:rPr>
              <a:t>call</a:t>
            </a:r>
            <a:r>
              <a:rPr b="1" lang="en" sz="1600">
                <a:solidFill>
                  <a:srgbClr val="000000"/>
                </a:solidFill>
              </a:rPr>
              <a:t> log and email messages</a:t>
            </a:r>
            <a:r>
              <a:rPr lang="en" sz="1600">
                <a:solidFill>
                  <a:srgbClr val="000000"/>
                </a:solidFill>
              </a:rPr>
              <a:t>? </a:t>
            </a:r>
            <a:endParaRPr sz="1600"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We are taking into account different scam scenarios that arise when shopping online. In order to create storyboards, we need your help determining the most common and important ones. </a:t>
            </a:r>
            <a:r>
              <a:rPr b="1" lang="en" sz="1600">
                <a:solidFill>
                  <a:srgbClr val="000000"/>
                </a:solidFill>
              </a:rPr>
              <a:t>What are the scam scenarios for online shopping that you feel we should focus on the most?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15310" r="16214" t="0"/>
          <a:stretch/>
        </p:blipFill>
        <p:spPr>
          <a:xfrm>
            <a:off x="6393850" y="1756750"/>
            <a:ext cx="2109051" cy="1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lang="en">
                <a:solidFill>
                  <a:srgbClr val="000000"/>
                </a:solidFill>
              </a:rPr>
              <a:t>aim</a:t>
            </a:r>
            <a:r>
              <a:rPr lang="en">
                <a:solidFill>
                  <a:srgbClr val="000000"/>
                </a:solidFill>
              </a:rPr>
              <a:t> is to find ways to </a:t>
            </a:r>
            <a:r>
              <a:rPr b="1" lang="en">
                <a:solidFill>
                  <a:srgbClr val="000000"/>
                </a:solidFill>
              </a:rPr>
              <a:t>prevent and reduce online purchase scams</a:t>
            </a:r>
            <a:r>
              <a:rPr lang="en">
                <a:solidFill>
                  <a:srgbClr val="000000"/>
                </a:solidFill>
              </a:rPr>
              <a:t> and their negative effects on our stakeholders. We also want to find ways to </a:t>
            </a:r>
            <a:r>
              <a:rPr b="1" lang="en">
                <a:solidFill>
                  <a:srgbClr val="000000"/>
                </a:solidFill>
              </a:rPr>
              <a:t>guarantee online privacy </a:t>
            </a:r>
            <a:r>
              <a:rPr lang="en">
                <a:solidFill>
                  <a:srgbClr val="000000"/>
                </a:solidFill>
              </a:rPr>
              <a:t>for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i="1" lang="en">
                <a:solidFill>
                  <a:srgbClr val="000000"/>
                </a:solidFill>
              </a:rPr>
              <a:t>Primary Stakeholders</a:t>
            </a:r>
            <a:r>
              <a:rPr lang="en">
                <a:solidFill>
                  <a:srgbClr val="000000"/>
                </a:solidFill>
              </a:rPr>
              <a:t> are people who spend a considerable time shopping online in the working age group (16 - 60 years).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i="1" lang="en">
                <a:solidFill>
                  <a:srgbClr val="000000"/>
                </a:solidFill>
              </a:rPr>
              <a:t>Secondary Stakeholders</a:t>
            </a:r>
            <a:r>
              <a:rPr lang="en">
                <a:solidFill>
                  <a:srgbClr val="000000"/>
                </a:solidFill>
              </a:rPr>
              <a:t> are Financial Institutions and e-commerce companies.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</a:t>
            </a:r>
            <a:r>
              <a:rPr b="1" lang="en">
                <a:solidFill>
                  <a:srgbClr val="000000"/>
                </a:solidFill>
              </a:rPr>
              <a:t>data gathering purposes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</a:t>
            </a:r>
            <a:r>
              <a:rPr b="1" lang="en">
                <a:solidFill>
                  <a:srgbClr val="000000"/>
                </a:solidFill>
              </a:rPr>
              <a:t>interviewed</a:t>
            </a:r>
            <a:r>
              <a:rPr lang="en">
                <a:solidFill>
                  <a:srgbClr val="000000"/>
                </a:solidFill>
              </a:rPr>
              <a:t> one primary and two secondary stakeholders.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also released two </a:t>
            </a:r>
            <a:r>
              <a:rPr b="1" lang="en">
                <a:solidFill>
                  <a:srgbClr val="000000"/>
                </a:solidFill>
              </a:rPr>
              <a:t>questionnaires</a:t>
            </a:r>
            <a:r>
              <a:rPr lang="en">
                <a:solidFill>
                  <a:srgbClr val="000000"/>
                </a:solidFill>
              </a:rPr>
              <a:t>, one for each type of stakeholder.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Interview with Victim and Primary </a:t>
            </a:r>
            <a:r>
              <a:rPr lang="en">
                <a:solidFill>
                  <a:srgbClr val="000000"/>
                </a:solidFill>
              </a:rPr>
              <a:t>Stakeholder </a:t>
            </a:r>
            <a:r>
              <a:rPr lang="en">
                <a:solidFill>
                  <a:srgbClr val="000000"/>
                </a:solidFill>
              </a:rPr>
              <a:t>Questionnaire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False Trust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Scammers build a connection with a victim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Enforces a sense of authority and </a:t>
            </a:r>
            <a:r>
              <a:rPr lang="en" sz="1800">
                <a:solidFill>
                  <a:srgbClr val="000000"/>
                </a:solidFill>
              </a:rPr>
              <a:t>legitimacy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Significance: Illustrates lack of privacy and social engineering executed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Unaware of rules and regulations </a:t>
            </a:r>
            <a:endParaRPr b="1"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Users do not know right or wrong in this technological world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Many </a:t>
            </a:r>
            <a:r>
              <a:rPr lang="en" sz="1800">
                <a:solidFill>
                  <a:srgbClr val="000000"/>
                </a:solidFill>
              </a:rPr>
              <a:t>Institutions</a:t>
            </a:r>
            <a:r>
              <a:rPr lang="en" sz="1800">
                <a:solidFill>
                  <a:srgbClr val="000000"/>
                </a:solidFill>
              </a:rPr>
              <a:t> have different methods of interaction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Significance</a:t>
            </a:r>
            <a:r>
              <a:rPr lang="en" sz="1800">
                <a:solidFill>
                  <a:srgbClr val="000000"/>
                </a:solidFill>
              </a:rPr>
              <a:t>: Indicates the disconnect between </a:t>
            </a:r>
            <a:r>
              <a:rPr lang="en" sz="1800">
                <a:solidFill>
                  <a:srgbClr val="000000"/>
                </a:solidFill>
              </a:rPr>
              <a:t>institutions</a:t>
            </a:r>
            <a:r>
              <a:rPr lang="en" sz="1800">
                <a:solidFill>
                  <a:srgbClr val="000000"/>
                </a:solidFill>
              </a:rPr>
              <a:t> and users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Interview with Fraud Analyst and Secondary Stakeholder Questionnaire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Scam Waves</a:t>
            </a:r>
            <a:endParaRPr b="1"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Large volume of similar scams are targeting people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 Iterative (Fast Changing)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Significance: Explains why people fall for scams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Confusion and Targeting </a:t>
            </a:r>
            <a:endParaRPr b="1"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 initiates mass confusion among victims (among frequent online shoppers)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lack of awareness about current scams, leading to misplaced trust and ultimately victimization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Significance: Underlines a Pain Point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NoSpam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64050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An app which can detect spam calls, texts and emails.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app collects user phone contacts with their permissions and stores them in a database. </a:t>
            </a:r>
            <a:r>
              <a:rPr lang="en" sz="1600">
                <a:solidFill>
                  <a:srgbClr val="000000"/>
                </a:solidFill>
              </a:rPr>
              <a:t>Sometimes nicknames contains relevant information, e.g. Celine Adidas Sales.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Users can also report incidents by submitting a form through our website to indicate a (number, email, or social media account) has scammed them.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With the big data, the app compiles and determines whether the contact number or email is affiliated with spam/fraud.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app also provides most recent news on new or widespread scams.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100" y="1789050"/>
            <a:ext cx="2122500" cy="21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410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Able to identify potential scammers/spammers by referencing past data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Easy to navigate (User-Friendly) and simple user interface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Educating customers on evolving scams, and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Providing detailed experience of scams for learning purposes.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Accuracy of spam/scam detection relies on user’s reports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High level of security is needed to maintain user’s privacy and safety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Managing and categorizing a growing database of scam reports can be resource-intensive.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platform may require rigorous moderation to filter out inappropriate, offensive, or false reports.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00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pic>
        <p:nvPicPr>
          <p:cNvPr descr="Download Check Mark, Tick Mark, Check. Royalty-Free Vector ...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4" y="501950"/>
            <a:ext cx="597975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Red cross symbol flat no sign wrong choice"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530" y="486700"/>
            <a:ext cx="597975" cy="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0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: AntiScam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66201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Scams can be greatly reduced by raising awareness among people regarding how scams occur, the safeguards that are already available to them and learning from others’ experiences.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Our solution is a website containing blog posts or articles from users relating to their scam experience.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It will contain videos and podcasts related to topics like how scams occur, steps to protect yourself from scams, etc.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It will contain information about the scam policies and helplines of most major Canadian banks which people can look up to keep themselves updated.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1744" l="9504" r="3614" t="13784"/>
          <a:stretch/>
        </p:blipFill>
        <p:spPr>
          <a:xfrm>
            <a:off x="7265450" y="2149925"/>
            <a:ext cx="1657125" cy="14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410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Creating a community platform where people can learn from others.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Access to scam policies and helplines from major Canadian Banks.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Serve as a valuable educational resource.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No sure way of preventing the scam from happening.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Running and maintaining a website with blogs, articles, videos can be resource-intensive as it needs </a:t>
            </a:r>
            <a:r>
              <a:rPr lang="en">
                <a:solidFill>
                  <a:srgbClr val="000000"/>
                </a:solidFill>
              </a:rPr>
              <a:t>moderation.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Hard to reach less tech-savvy audience, thus leaving out a big portion of the population at risk to scams.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4700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pic>
        <p:nvPicPr>
          <p:cNvPr descr="Download Check Mark, Tick Mark, Check. Royalty-Free Vector ..."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4" y="501950"/>
            <a:ext cx="597975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Red cross symbol flat no sign wrong choice"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530" y="486700"/>
            <a:ext cx="597975" cy="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