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d2c725c3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d2c725c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d2c725c3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d2c725c3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1ada7ade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1ada7ade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de1c3d8d2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de1c3d8d2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1ada7ade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1ada7ade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d86a51ea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d86a51ea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d86a51ea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d86a51ea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1ada7ade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1ada7ade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d2c725c3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d2c725c3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319030"/>
            <a:ext cx="7136700" cy="14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highlight>
                  <a:srgbClr val="FFFFFF"/>
                </a:highlight>
              </a:rPr>
              <a:t>SECURING PRIVACY AND PREVENTING SCAMS DURING ONLINE PURCHASES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endParaRPr b="1" sz="2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VULCAN</a:t>
            </a:r>
            <a:endParaRPr b="1" sz="2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5468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Our </a:t>
            </a:r>
            <a:r>
              <a:rPr b="1" lang="en">
                <a:solidFill>
                  <a:srgbClr val="000000"/>
                </a:solidFill>
              </a:rPr>
              <a:t>aim</a:t>
            </a:r>
            <a:r>
              <a:rPr lang="en">
                <a:solidFill>
                  <a:srgbClr val="000000"/>
                </a:solidFill>
              </a:rPr>
              <a:t> is to find ways to </a:t>
            </a:r>
            <a:r>
              <a:rPr b="1" lang="en">
                <a:solidFill>
                  <a:srgbClr val="000000"/>
                </a:solidFill>
              </a:rPr>
              <a:t>prevent and reduce online purchase scams</a:t>
            </a:r>
            <a:r>
              <a:rPr lang="en">
                <a:solidFill>
                  <a:srgbClr val="000000"/>
                </a:solidFill>
              </a:rPr>
              <a:t> and their negative effects on our stakeholders. We also want to find ways to </a:t>
            </a:r>
            <a:r>
              <a:rPr b="1" lang="en">
                <a:solidFill>
                  <a:srgbClr val="000000"/>
                </a:solidFill>
              </a:rPr>
              <a:t>guarantee online privacy </a:t>
            </a:r>
            <a:r>
              <a:rPr lang="en">
                <a:solidFill>
                  <a:srgbClr val="000000"/>
                </a:solidFill>
              </a:rPr>
              <a:t>for them.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Our </a:t>
            </a:r>
            <a:r>
              <a:rPr b="1" i="1" lang="en">
                <a:solidFill>
                  <a:srgbClr val="000000"/>
                </a:solidFill>
              </a:rPr>
              <a:t>Primary Stakeholders</a:t>
            </a:r>
            <a:r>
              <a:rPr lang="en">
                <a:solidFill>
                  <a:srgbClr val="000000"/>
                </a:solidFill>
              </a:rPr>
              <a:t> are people who spend a considerable time shopping online in the working age group (16 - 60 years).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Our </a:t>
            </a:r>
            <a:r>
              <a:rPr b="1" i="1" lang="en">
                <a:solidFill>
                  <a:srgbClr val="000000"/>
                </a:solidFill>
              </a:rPr>
              <a:t>Secondary Stakeholders</a:t>
            </a:r>
            <a:r>
              <a:rPr lang="en">
                <a:solidFill>
                  <a:srgbClr val="000000"/>
                </a:solidFill>
              </a:rPr>
              <a:t> are Financial Institutions and e-commerce companies.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Online Scams: Avoiding Internet Scams in 2023 - Norton" id="74" name="Google Shape;74;p14"/>
          <p:cNvPicPr preferRelativeResize="0"/>
          <p:nvPr/>
        </p:nvPicPr>
        <p:blipFill rotWithShape="1">
          <a:blip r:embed="rId3">
            <a:alphaModFix/>
          </a:blip>
          <a:srcRect b="7123" l="7360" r="7351" t="20845"/>
          <a:stretch/>
        </p:blipFill>
        <p:spPr>
          <a:xfrm>
            <a:off x="5932800" y="1755625"/>
            <a:ext cx="26574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FINDINGS : EXPERT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" sz="1600">
                <a:solidFill>
                  <a:srgbClr val="000000"/>
                </a:solidFill>
              </a:rPr>
              <a:t>Interface Not User Friendly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They found that the homepage to be cluttered and not easily understandable.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experts could not navigate the homepage effectively.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This was due to the absence of back buttons or a universal navigation bar.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" sz="1600">
                <a:solidFill>
                  <a:srgbClr val="000000"/>
                </a:solidFill>
              </a:rPr>
              <a:t>Lack of User Freedom</a:t>
            </a:r>
            <a:endParaRPr b="1"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 the bank policies section , only the major banks are listed. 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Users cannot report numbers from scam calls/messages manually. Only contacts that have been detected as malicious by the LLM will be reported as unsafe in the database.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Expert Feedback, we made modifications to our paper prototype before</a:t>
            </a:r>
            <a:endParaRPr b="1" i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conducting the Think-Aloud Evaluation.</a:t>
            </a:r>
            <a:endParaRPr b="1" i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423" y="3777050"/>
            <a:ext cx="1012749" cy="94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FINDINGS: THINK-ALOUD</a:t>
            </a:r>
            <a:r>
              <a:rPr lang="en"/>
              <a:t>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" sz="1600">
                <a:solidFill>
                  <a:srgbClr val="000000"/>
                </a:solidFill>
              </a:rPr>
              <a:t>Good Variety of Features</a:t>
            </a:r>
            <a:endParaRPr b="1" sz="1600">
              <a:solidFill>
                <a:srgbClr val="000000"/>
              </a:solidFill>
            </a:endParaRPr>
          </a:p>
          <a:p>
            <a:pPr indent="-32385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prototype has different type of features like bank policies, latest information updates, search feature, etc.</a:t>
            </a:r>
            <a:endParaRPr sz="1500">
              <a:solidFill>
                <a:srgbClr val="000000"/>
              </a:solidFill>
            </a:endParaRPr>
          </a:p>
          <a:p>
            <a:pPr indent="-32385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variety helps in increasing the interaction of the users with app and also influences the nature of the interaction.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" sz="1600">
                <a:solidFill>
                  <a:srgbClr val="000000"/>
                </a:solidFill>
              </a:rPr>
              <a:t>Skepticism regarding the app's legitimacy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Lack of prior experience with similar applications.</a:t>
            </a:r>
            <a:endParaRPr sz="1500">
              <a:solidFill>
                <a:srgbClr val="000000"/>
              </a:solidFill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Hesitancy to share their contacts, driven by a lack of familiarity with the app. </a:t>
            </a:r>
            <a:endParaRPr sz="15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" sz="1600">
                <a:solidFill>
                  <a:srgbClr val="000000"/>
                </a:solidFill>
              </a:rPr>
              <a:t>Enthusiasm and positive review for Contact Database feature</a:t>
            </a:r>
            <a:endParaRPr b="1" sz="1600">
              <a:solidFill>
                <a:srgbClr val="000000"/>
              </a:solidFill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Enables users to search any phone number and check if it has been reported for suspicious activities.</a:t>
            </a:r>
            <a:endParaRPr sz="1500">
              <a:solidFill>
                <a:srgbClr val="000000"/>
              </a:solidFill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Proactively detect and prevent scams before they occur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STUDY FOR HIGH-FIDELITY PROTOTYPE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000000"/>
                </a:solidFill>
              </a:rPr>
              <a:t>TARGET PARTICIPANTS</a:t>
            </a:r>
            <a:endParaRPr b="1" sz="1600" u="sng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 will be recruiting </a:t>
            </a:r>
            <a:r>
              <a:rPr b="1" lang="en" sz="1600">
                <a:solidFill>
                  <a:srgbClr val="000000"/>
                </a:solidFill>
              </a:rPr>
              <a:t>10-12 participants</a:t>
            </a:r>
            <a:r>
              <a:rPr lang="en" sz="1600">
                <a:solidFill>
                  <a:srgbClr val="000000"/>
                </a:solidFill>
              </a:rPr>
              <a:t> for the</a:t>
            </a:r>
            <a:r>
              <a:rPr b="1" lang="en" sz="1600">
                <a:solidFill>
                  <a:srgbClr val="000000"/>
                </a:solidFill>
              </a:rPr>
              <a:t> Usability Study</a:t>
            </a:r>
            <a:r>
              <a:rPr lang="en" sz="1600">
                <a:solidFill>
                  <a:srgbClr val="000000"/>
                </a:solidFill>
              </a:rPr>
              <a:t>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participants we recruit will comprise of two groups:</a:t>
            </a:r>
            <a:endParaRPr sz="16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Group 1: </a:t>
            </a:r>
            <a:r>
              <a:rPr b="1" lang="en" sz="1600">
                <a:solidFill>
                  <a:srgbClr val="000000"/>
                </a:solidFill>
              </a:rPr>
              <a:t>The stakeholders </a:t>
            </a:r>
            <a:endParaRPr b="1" sz="1600">
              <a:solidFill>
                <a:srgbClr val="000000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Group 2: </a:t>
            </a:r>
            <a:r>
              <a:rPr b="1" lang="en" sz="1600">
                <a:solidFill>
                  <a:srgbClr val="000000"/>
                </a:solidFill>
              </a:rPr>
              <a:t>People who have the basic </a:t>
            </a:r>
            <a:r>
              <a:rPr b="1" lang="en" sz="1600">
                <a:solidFill>
                  <a:srgbClr val="000000"/>
                </a:solidFill>
              </a:rPr>
              <a:t>knowledge</a:t>
            </a:r>
            <a:r>
              <a:rPr b="1" lang="en" sz="1600">
                <a:solidFill>
                  <a:srgbClr val="000000"/>
                </a:solidFill>
              </a:rPr>
              <a:t> to operate the </a:t>
            </a:r>
            <a:r>
              <a:rPr b="1" lang="en" sz="1600">
                <a:solidFill>
                  <a:srgbClr val="000000"/>
                </a:solidFill>
              </a:rPr>
              <a:t>prototype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Group 1</a:t>
            </a:r>
            <a:r>
              <a:rPr lang="en" sz="1600">
                <a:solidFill>
                  <a:srgbClr val="000000"/>
                </a:solidFill>
              </a:rPr>
              <a:t> is important to assess whether the prototype </a:t>
            </a:r>
            <a:r>
              <a:rPr b="1" lang="en" sz="1600">
                <a:solidFill>
                  <a:srgbClr val="000000"/>
                </a:solidFill>
              </a:rPr>
              <a:t>fulfils the the target audience’s requirements</a:t>
            </a:r>
            <a:r>
              <a:rPr lang="en" sz="1600">
                <a:solidFill>
                  <a:srgbClr val="000000"/>
                </a:solidFill>
              </a:rPr>
              <a:t> in an easy and accessible way.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Group 2</a:t>
            </a:r>
            <a:r>
              <a:rPr lang="en" sz="1600">
                <a:solidFill>
                  <a:srgbClr val="000000"/>
                </a:solidFill>
              </a:rPr>
              <a:t> is important to assess the </a:t>
            </a:r>
            <a:r>
              <a:rPr b="1" lang="en" sz="1600">
                <a:solidFill>
                  <a:srgbClr val="000000"/>
                </a:solidFill>
              </a:rPr>
              <a:t>whether the prototype is intuitive or not</a:t>
            </a:r>
            <a:r>
              <a:rPr lang="en" sz="1600">
                <a:solidFill>
                  <a:srgbClr val="000000"/>
                </a:solidFill>
              </a:rPr>
              <a:t>. Using the prototype should not require specialized knowledge from the users.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STUDY FOR HIGH-FIDELITY PROTOTYPE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523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8" u="sng">
                <a:solidFill>
                  <a:srgbClr val="000000"/>
                </a:solidFill>
              </a:rPr>
              <a:t>INSTRUMENTS</a:t>
            </a:r>
            <a:endParaRPr b="1" sz="2058" u="sng">
              <a:solidFill>
                <a:srgbClr val="000000"/>
              </a:solidFill>
            </a:endParaRPr>
          </a:p>
          <a:p>
            <a:pPr indent="-34178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300">
                <a:solidFill>
                  <a:srgbClr val="000000"/>
                </a:solidFill>
              </a:rPr>
              <a:t>Study Protocol and Consent Form</a:t>
            </a:r>
            <a:endParaRPr sz="2300">
              <a:solidFill>
                <a:srgbClr val="000000"/>
              </a:solidFill>
            </a:endParaRPr>
          </a:p>
          <a:p>
            <a:pPr indent="-34178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300">
                <a:solidFill>
                  <a:srgbClr val="000000"/>
                </a:solidFill>
              </a:rPr>
              <a:t>System Usability Scale (SUS) </a:t>
            </a:r>
            <a:endParaRPr sz="2300">
              <a:solidFill>
                <a:srgbClr val="000000"/>
              </a:solidFill>
            </a:endParaRPr>
          </a:p>
          <a:p>
            <a:pPr indent="-34178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300">
                <a:solidFill>
                  <a:srgbClr val="000000"/>
                </a:solidFill>
              </a:rPr>
              <a:t>Likert-scale questions</a:t>
            </a:r>
            <a:endParaRPr sz="2300">
              <a:solidFill>
                <a:srgbClr val="000000"/>
              </a:solidFill>
            </a:endParaRPr>
          </a:p>
          <a:p>
            <a:pPr indent="-34178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300">
                <a:solidFill>
                  <a:srgbClr val="000000"/>
                </a:solidFill>
              </a:rPr>
              <a:t>Tasks for the participants to perform while </a:t>
            </a:r>
            <a:r>
              <a:rPr lang="en" sz="2300">
                <a:solidFill>
                  <a:srgbClr val="000000"/>
                </a:solidFill>
              </a:rPr>
              <a:t>evaluating the High- Fidelity prototype</a:t>
            </a:r>
            <a:endParaRPr sz="2300">
              <a:solidFill>
                <a:srgbClr val="000000"/>
              </a:solidFill>
            </a:endParaRPr>
          </a:p>
          <a:p>
            <a:pPr indent="-34178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300">
                <a:solidFill>
                  <a:srgbClr val="000000"/>
                </a:solidFill>
              </a:rPr>
              <a:t>Feedback Questionnaire (Word-choice questionnaire) </a:t>
            </a:r>
            <a:endParaRPr sz="2300">
              <a:solidFill>
                <a:srgbClr val="000000"/>
              </a:solidFill>
            </a:endParaRPr>
          </a:p>
          <a:p>
            <a:pPr indent="-34178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300">
                <a:solidFill>
                  <a:srgbClr val="000000"/>
                </a:solidFill>
              </a:rPr>
              <a:t>Open ended feedback surveys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675" y="1517475"/>
            <a:ext cx="3218225" cy="26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5710588" y="4126175"/>
            <a:ext cx="31644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Example of Word Choice Questionnaire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STUDY FOR HIGH-FIDELITY PROTOTYPE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33500" y="1287650"/>
            <a:ext cx="577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000000"/>
                </a:solidFill>
              </a:rPr>
              <a:t>PROTOCOL</a:t>
            </a:r>
            <a:endParaRPr b="1" sz="1500" u="sng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We will be performing </a:t>
            </a:r>
            <a:r>
              <a:rPr b="1" lang="en" sz="1500">
                <a:solidFill>
                  <a:srgbClr val="000000"/>
                </a:solidFill>
              </a:rPr>
              <a:t>two</a:t>
            </a:r>
            <a:r>
              <a:rPr b="1" lang="en" sz="1500">
                <a:solidFill>
                  <a:srgbClr val="000000"/>
                </a:solidFill>
              </a:rPr>
              <a:t> rounds of testing</a:t>
            </a:r>
            <a:r>
              <a:rPr lang="en" sz="1500">
                <a:solidFill>
                  <a:srgbClr val="000000"/>
                </a:solidFill>
              </a:rPr>
              <a:t>; with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b="1" lang="en" sz="1500">
                <a:solidFill>
                  <a:srgbClr val="000000"/>
                </a:solidFill>
              </a:rPr>
              <a:t>6 participants per round</a:t>
            </a:r>
            <a:r>
              <a:rPr lang="en" sz="1500">
                <a:solidFill>
                  <a:srgbClr val="000000"/>
                </a:solidFill>
              </a:rPr>
              <a:t>.</a:t>
            </a: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For each round, there will be :</a:t>
            </a:r>
            <a:endParaRPr sz="1500">
              <a:solidFill>
                <a:srgbClr val="000000"/>
              </a:solidFill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b="1" lang="en" sz="1500">
                <a:solidFill>
                  <a:srgbClr val="000000"/>
                </a:solidFill>
              </a:rPr>
              <a:t>four participants </a:t>
            </a:r>
            <a:r>
              <a:rPr lang="en" sz="1500">
                <a:solidFill>
                  <a:srgbClr val="000000"/>
                </a:solidFill>
              </a:rPr>
              <a:t>will be from </a:t>
            </a:r>
            <a:r>
              <a:rPr b="1" lang="en" sz="1500">
                <a:solidFill>
                  <a:srgbClr val="000000"/>
                </a:solidFill>
              </a:rPr>
              <a:t>Group 1</a:t>
            </a:r>
            <a:endParaRPr b="1" sz="1500">
              <a:solidFill>
                <a:srgbClr val="000000"/>
              </a:solidFill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b="1" lang="en" sz="1500">
                <a:solidFill>
                  <a:srgbClr val="000000"/>
                </a:solidFill>
              </a:rPr>
              <a:t>two</a:t>
            </a:r>
            <a:r>
              <a:rPr lang="en" sz="1500">
                <a:solidFill>
                  <a:srgbClr val="000000"/>
                </a:solidFill>
              </a:rPr>
              <a:t> from </a:t>
            </a:r>
            <a:r>
              <a:rPr b="1" lang="en" sz="1500">
                <a:solidFill>
                  <a:srgbClr val="000000"/>
                </a:solidFill>
              </a:rPr>
              <a:t>Group 2</a:t>
            </a:r>
            <a:r>
              <a:rPr lang="en" sz="1500">
                <a:solidFill>
                  <a:srgbClr val="000000"/>
                </a:solidFill>
              </a:rPr>
              <a:t> .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Based on the response from the participants in the initial round of usability testing, we will improve on the design and perform another round of usability testing.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interactions of all users with the app will be screen captured for final evaluation and iteration on the prototype. 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325" y="1724562"/>
            <a:ext cx="2666751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5802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Revise and improve our Job Stories and Functional Requirements from A1.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Developing the</a:t>
            </a:r>
            <a:r>
              <a:rPr b="1" lang="en">
                <a:solidFill>
                  <a:srgbClr val="000000"/>
                </a:solidFill>
              </a:rPr>
              <a:t> High-Fidelity P</a:t>
            </a:r>
            <a:r>
              <a:rPr b="1" lang="en">
                <a:solidFill>
                  <a:srgbClr val="000000"/>
                </a:solidFill>
              </a:rPr>
              <a:t>rototype</a:t>
            </a:r>
            <a:r>
              <a:rPr b="1" lang="en">
                <a:solidFill>
                  <a:srgbClr val="000000"/>
                </a:solidFill>
              </a:rPr>
              <a:t> </a:t>
            </a:r>
            <a:endParaRPr b="1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Prototype to be </a:t>
            </a:r>
            <a:r>
              <a:rPr lang="en">
                <a:solidFill>
                  <a:srgbClr val="000000"/>
                </a:solidFill>
              </a:rPr>
              <a:t>developed using </a:t>
            </a:r>
            <a:r>
              <a:rPr b="1" lang="en">
                <a:solidFill>
                  <a:srgbClr val="000000"/>
                </a:solidFill>
              </a:rPr>
              <a:t>Figma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Incorporating the feedback from our </a:t>
            </a:r>
            <a:r>
              <a:rPr lang="en">
                <a:solidFill>
                  <a:srgbClr val="000000"/>
                </a:solidFill>
              </a:rPr>
              <a:t>A2 Findings into the prototype.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Recruit participants for the </a:t>
            </a:r>
            <a:r>
              <a:rPr b="1" lang="en">
                <a:solidFill>
                  <a:srgbClr val="000000"/>
                </a:solidFill>
              </a:rPr>
              <a:t>Usability Testing of the High-fidelity Prototype 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Conduct the Usability Testing in Two Rounds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3100" y="1797025"/>
            <a:ext cx="2431601" cy="20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175"/>
            <a:ext cx="60279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In order to ensure a user’s privacy is respected, they need to allow the app to access their calls and messages. However, there are </a:t>
            </a:r>
            <a:r>
              <a:rPr lang="en" sz="1600">
                <a:solidFill>
                  <a:srgbClr val="000000"/>
                </a:solidFill>
              </a:rPr>
              <a:t>instances where users don’t really pay attention to these permissions. </a:t>
            </a:r>
            <a:r>
              <a:rPr b="1" lang="en" sz="1600">
                <a:solidFill>
                  <a:srgbClr val="000000"/>
                </a:solidFill>
              </a:rPr>
              <a:t>Apart from app permissions, how can a user’s privacy be upheld while using the app?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We are taking into account communication between users on our app. </a:t>
            </a:r>
            <a:r>
              <a:rPr b="1" lang="en" sz="1600">
                <a:solidFill>
                  <a:srgbClr val="000000"/>
                </a:solidFill>
              </a:rPr>
              <a:t>Should we implement a communication feature (like a discussion forum) to allow users to discuss and share scam-related information?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15310" r="16214" t="0"/>
          <a:stretch/>
        </p:blipFill>
        <p:spPr>
          <a:xfrm>
            <a:off x="6393850" y="1756750"/>
            <a:ext cx="2109051" cy="17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