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Nunito"/>
      <p:regular r:id="rId18"/>
      <p:bold r:id="rId19"/>
      <p:italic r:id="rId20"/>
      <p:boldItalic r:id="rId21"/>
    </p:embeddedFont>
    <p:embeddedFont>
      <p:font typeface="EB Garamond"/>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4BD83E5-9EBC-4506-8874-433C5088C27B}">
  <a:tblStyle styleId="{B4BD83E5-9EBC-4506-8874-433C5088C27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8754E16-D3B7-4ED8-BACD-9FBA658751B7}"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22" Type="http://schemas.openxmlformats.org/officeDocument/2006/relationships/font" Target="fonts/EBGaramond-regular.fntdata"/><Relationship Id="rId21" Type="http://schemas.openxmlformats.org/officeDocument/2006/relationships/font" Target="fonts/Nunito-boldItalic.fntdata"/><Relationship Id="rId24" Type="http://schemas.openxmlformats.org/officeDocument/2006/relationships/font" Target="fonts/EBGaramond-italic.fntdata"/><Relationship Id="rId23" Type="http://schemas.openxmlformats.org/officeDocument/2006/relationships/font" Target="fonts/EBGaramon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EBGaramond-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Nunito-bold.fntdata"/><Relationship Id="rId18" Type="http://schemas.openxmlformats.org/officeDocument/2006/relationships/font" Target="fonts/Nuni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6203d5d6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6203d5d6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6203d5d6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6203d5d6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62b766155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62b766155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62b766155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62b766155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62b766155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62b766155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62b766155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62b766155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62b766155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62b766155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62b766155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62b766155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62b766155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62b766155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6203d5d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26203d5d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117225" y="1380800"/>
            <a:ext cx="5032200" cy="15495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a:latin typeface="Impact"/>
                <a:ea typeface="Impact"/>
                <a:cs typeface="Impact"/>
                <a:sym typeface="Impact"/>
              </a:rPr>
              <a:t>WIN PREDICTION</a:t>
            </a:r>
            <a:endParaRPr>
              <a:latin typeface="Impact"/>
              <a:ea typeface="Impact"/>
              <a:cs typeface="Impact"/>
              <a:sym typeface="Impact"/>
            </a:endParaRPr>
          </a:p>
          <a:p>
            <a:pPr indent="0" lvl="0" marL="0" rtl="0" algn="ctr">
              <a:spcBef>
                <a:spcPts val="0"/>
              </a:spcBef>
              <a:spcAft>
                <a:spcPts val="0"/>
              </a:spcAft>
              <a:buNone/>
            </a:pPr>
            <a:r>
              <a:rPr lang="en-GB"/>
              <a:t>Analytics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29" name="Google Shape;129;p13"/>
          <p:cNvSpPr txBox="1"/>
          <p:nvPr>
            <p:ph idx="1" type="subTitle"/>
          </p:nvPr>
        </p:nvSpPr>
        <p:spPr>
          <a:xfrm>
            <a:off x="3090075" y="3444008"/>
            <a:ext cx="5361300" cy="5226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lang="en-GB" sz="3800">
                <a:latin typeface="Nunito"/>
                <a:ea typeface="Nunito"/>
                <a:cs typeface="Nunito"/>
                <a:sym typeface="Nunito"/>
              </a:rPr>
              <a:t>Cap Stone Data Science-KPMG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nvSpPr>
        <p:spPr>
          <a:xfrm>
            <a:off x="0" y="0"/>
            <a:ext cx="92625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100"/>
              <a:t>TOP PERFORMERS AMONG VP’s</a:t>
            </a:r>
            <a:endParaRPr/>
          </a:p>
        </p:txBody>
      </p:sp>
      <p:graphicFrame>
        <p:nvGraphicFramePr>
          <p:cNvPr id="187" name="Google Shape;187;p22"/>
          <p:cNvGraphicFramePr/>
          <p:nvPr/>
        </p:nvGraphicFramePr>
        <p:xfrm>
          <a:off x="1133150" y="762650"/>
          <a:ext cx="3000000" cy="3000000"/>
        </p:xfrm>
        <a:graphic>
          <a:graphicData uri="http://schemas.openxmlformats.org/drawingml/2006/table">
            <a:tbl>
              <a:tblPr>
                <a:noFill/>
                <a:tableStyleId>{B8754E16-D3B7-4ED8-BACD-9FBA658751B7}</a:tableStyleId>
              </a:tblPr>
              <a:tblGrid>
                <a:gridCol w="1040725"/>
                <a:gridCol w="2034125"/>
                <a:gridCol w="725350"/>
                <a:gridCol w="725350"/>
                <a:gridCol w="635175"/>
                <a:gridCol w="779450"/>
                <a:gridCol w="761450"/>
              </a:tblGrid>
              <a:tr h="406250">
                <a:tc rowSpan="2">
                  <a:txBody>
                    <a:bodyPr/>
                    <a:lstStyle/>
                    <a:p>
                      <a:pPr indent="0" lvl="0" marL="0" rtl="0" algn="ctr">
                        <a:lnSpc>
                          <a:spcPct val="115000"/>
                        </a:lnSpc>
                        <a:spcBef>
                          <a:spcPts val="0"/>
                        </a:spcBef>
                        <a:spcAft>
                          <a:spcPts val="0"/>
                        </a:spcAft>
                        <a:buNone/>
                      </a:pPr>
                      <a:r>
                        <a:rPr b="1" lang="en-GB" sz="850">
                          <a:solidFill>
                            <a:srgbClr val="FFFFFF"/>
                          </a:solidFill>
                          <a:latin typeface="Calibri"/>
                          <a:ea typeface="Calibri"/>
                          <a:cs typeface="Calibri"/>
                          <a:sym typeface="Calibri"/>
                        </a:rPr>
                        <a:t>VP name​</a:t>
                      </a:r>
                      <a:endParaRPr b="1" sz="8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rowSpan="2">
                  <a:txBody>
                    <a:bodyPr/>
                    <a:lstStyle/>
                    <a:p>
                      <a:pPr indent="0" lvl="0" marL="0" rtl="0" algn="ctr">
                        <a:lnSpc>
                          <a:spcPct val="115000"/>
                        </a:lnSpc>
                        <a:spcBef>
                          <a:spcPts val="0"/>
                        </a:spcBef>
                        <a:spcAft>
                          <a:spcPts val="0"/>
                        </a:spcAft>
                        <a:buNone/>
                      </a:pPr>
                      <a:r>
                        <a:rPr b="1" lang="en-GB" sz="850">
                          <a:solidFill>
                            <a:srgbClr val="FFFFFF"/>
                          </a:solidFill>
                          <a:latin typeface="Calibri"/>
                          <a:ea typeface="Calibri"/>
                          <a:cs typeface="Calibri"/>
                          <a:sym typeface="Calibri"/>
                        </a:rPr>
                        <a:t>Project handled from(Year)​</a:t>
                      </a:r>
                      <a:endParaRPr b="1" sz="850">
                        <a:solidFill>
                          <a:srgbClr val="FFFFFF"/>
                        </a:solidFill>
                        <a:latin typeface="Calibri"/>
                        <a:ea typeface="Calibri"/>
                        <a:cs typeface="Calibri"/>
                        <a:sym typeface="Calibri"/>
                      </a:endParaRPr>
                    </a:p>
                    <a:p>
                      <a:pPr indent="0" lvl="0" marL="0" rtl="0" algn="ctr">
                        <a:lnSpc>
                          <a:spcPct val="115000"/>
                        </a:lnSpc>
                        <a:spcBef>
                          <a:spcPts val="0"/>
                        </a:spcBef>
                        <a:spcAft>
                          <a:spcPts val="0"/>
                        </a:spcAft>
                        <a:buNone/>
                      </a:pPr>
                      <a:r>
                        <a:rPr b="1" lang="en-GB" sz="850">
                          <a:solidFill>
                            <a:srgbClr val="FFFFFF"/>
                          </a:solidFill>
                          <a:latin typeface="Calibri"/>
                          <a:ea typeface="Calibri"/>
                          <a:cs typeface="Calibri"/>
                          <a:sym typeface="Calibri"/>
                        </a:rPr>
                        <a:t>​</a:t>
                      </a:r>
                      <a:endParaRPr b="1" sz="8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gridSpan="5">
                  <a:txBody>
                    <a:bodyPr/>
                    <a:lstStyle/>
                    <a:p>
                      <a:pPr indent="0" lvl="0" marL="0" rtl="0" algn="ctr">
                        <a:lnSpc>
                          <a:spcPct val="115000"/>
                        </a:lnSpc>
                        <a:spcBef>
                          <a:spcPts val="0"/>
                        </a:spcBef>
                        <a:spcAft>
                          <a:spcPts val="0"/>
                        </a:spcAft>
                        <a:buNone/>
                      </a:pPr>
                      <a:r>
                        <a:rPr b="1" lang="en-GB" sz="850">
                          <a:solidFill>
                            <a:srgbClr val="FFFFFF"/>
                          </a:solidFill>
                          <a:latin typeface="Calibri"/>
                          <a:ea typeface="Calibri"/>
                          <a:cs typeface="Calibri"/>
                          <a:sym typeface="Calibri"/>
                        </a:rPr>
                        <a:t>Deal count​f  </a:t>
                      </a:r>
                      <a:endParaRPr b="1" sz="8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hMerge="1"/>
                <a:tc hMerge="1"/>
                <a:tc hMerge="1"/>
                <a:tc hMerge="1"/>
              </a:tr>
              <a:tr h="590950">
                <a:tc vMerge="1"/>
                <a:tc vMerge="1"/>
                <a:tc>
                  <a:txBody>
                    <a:bodyPr/>
                    <a:lstStyle/>
                    <a:p>
                      <a:pPr indent="0" lvl="0" marL="0" rtl="0" algn="ctr">
                        <a:lnSpc>
                          <a:spcPct val="115000"/>
                        </a:lnSpc>
                        <a:spcBef>
                          <a:spcPts val="0"/>
                        </a:spcBef>
                        <a:spcAft>
                          <a:spcPts val="0"/>
                        </a:spcAft>
                        <a:buNone/>
                      </a:pPr>
                      <a:r>
                        <a:rPr b="1" lang="en-GB" sz="850">
                          <a:solidFill>
                            <a:srgbClr val="FFFFFF"/>
                          </a:solidFill>
                          <a:latin typeface="Calibri"/>
                          <a:ea typeface="Calibri"/>
                          <a:cs typeface="Calibri"/>
                          <a:sym typeface="Calibri"/>
                        </a:rPr>
                        <a:t>Total count</a:t>
                      </a:r>
                      <a:r>
                        <a:rPr lang="en-GB" sz="850">
                          <a:solidFill>
                            <a:srgbClr val="FFFFFF"/>
                          </a:solidFill>
                          <a:latin typeface="Calibri"/>
                          <a:ea typeface="Calibri"/>
                          <a:cs typeface="Calibri"/>
                          <a:sym typeface="Calibri"/>
                        </a:rPr>
                        <a:t>​</a:t>
                      </a:r>
                      <a:endParaRPr sz="8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a:txBody>
                    <a:bodyPr/>
                    <a:lstStyle/>
                    <a:p>
                      <a:pPr indent="0" lvl="0" marL="0" rtl="0" algn="ctr">
                        <a:lnSpc>
                          <a:spcPct val="115000"/>
                        </a:lnSpc>
                        <a:spcBef>
                          <a:spcPts val="0"/>
                        </a:spcBef>
                        <a:spcAft>
                          <a:spcPts val="0"/>
                        </a:spcAft>
                        <a:buNone/>
                      </a:pPr>
                      <a:r>
                        <a:rPr b="1" lang="en-GB" sz="850">
                          <a:solidFill>
                            <a:srgbClr val="FFFFFF"/>
                          </a:solidFill>
                          <a:latin typeface="Calibri"/>
                          <a:ea typeface="Calibri"/>
                          <a:cs typeface="Calibri"/>
                          <a:sym typeface="Calibri"/>
                        </a:rPr>
                        <a:t>Win count</a:t>
                      </a:r>
                      <a:r>
                        <a:rPr lang="en-GB" sz="850">
                          <a:solidFill>
                            <a:srgbClr val="FFFFFF"/>
                          </a:solidFill>
                          <a:latin typeface="Calibri"/>
                          <a:ea typeface="Calibri"/>
                          <a:cs typeface="Calibri"/>
                          <a:sym typeface="Calibri"/>
                        </a:rPr>
                        <a:t>​</a:t>
                      </a:r>
                      <a:endParaRPr sz="8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a:txBody>
                    <a:bodyPr/>
                    <a:lstStyle/>
                    <a:p>
                      <a:pPr indent="0" lvl="0" marL="0" rtl="0" algn="ctr">
                        <a:lnSpc>
                          <a:spcPct val="115000"/>
                        </a:lnSpc>
                        <a:spcBef>
                          <a:spcPts val="0"/>
                        </a:spcBef>
                        <a:spcAft>
                          <a:spcPts val="0"/>
                        </a:spcAft>
                        <a:buNone/>
                      </a:pPr>
                      <a:r>
                        <a:rPr b="1" lang="en-GB" sz="850">
                          <a:solidFill>
                            <a:srgbClr val="FFFFFF"/>
                          </a:solidFill>
                          <a:latin typeface="Calibri"/>
                          <a:ea typeface="Calibri"/>
                          <a:cs typeface="Calibri"/>
                          <a:sym typeface="Calibri"/>
                        </a:rPr>
                        <a:t>Lost count</a:t>
                      </a:r>
                      <a:r>
                        <a:rPr lang="en-GB" sz="850">
                          <a:solidFill>
                            <a:srgbClr val="FFFFFF"/>
                          </a:solidFill>
                          <a:latin typeface="Calibri"/>
                          <a:ea typeface="Calibri"/>
                          <a:cs typeface="Calibri"/>
                          <a:sym typeface="Calibri"/>
                        </a:rPr>
                        <a:t>​</a:t>
                      </a:r>
                      <a:endParaRPr sz="8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a:txBody>
                    <a:bodyPr/>
                    <a:lstStyle/>
                    <a:p>
                      <a:pPr indent="0" lvl="0" marL="0" rtl="0" algn="ctr">
                        <a:lnSpc>
                          <a:spcPct val="115000"/>
                        </a:lnSpc>
                        <a:spcBef>
                          <a:spcPts val="0"/>
                        </a:spcBef>
                        <a:spcAft>
                          <a:spcPts val="0"/>
                        </a:spcAft>
                        <a:buNone/>
                      </a:pPr>
                      <a:r>
                        <a:rPr b="1" lang="en-GB" sz="850">
                          <a:solidFill>
                            <a:srgbClr val="FFFFFF"/>
                          </a:solidFill>
                          <a:latin typeface="Calibri"/>
                          <a:ea typeface="Calibri"/>
                          <a:cs typeface="Calibri"/>
                          <a:sym typeface="Calibri"/>
                        </a:rPr>
                        <a:t>Win %</a:t>
                      </a:r>
                      <a:r>
                        <a:rPr lang="en-GB" sz="850">
                          <a:solidFill>
                            <a:srgbClr val="FFFFFF"/>
                          </a:solidFill>
                          <a:latin typeface="Calibri"/>
                          <a:ea typeface="Calibri"/>
                          <a:cs typeface="Calibri"/>
                          <a:sym typeface="Calibri"/>
                        </a:rPr>
                        <a:t>​</a:t>
                      </a:r>
                      <a:endParaRPr sz="8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a:txBody>
                    <a:bodyPr/>
                    <a:lstStyle/>
                    <a:p>
                      <a:pPr indent="0" lvl="0" marL="0" rtl="0" algn="ctr">
                        <a:lnSpc>
                          <a:spcPct val="115000"/>
                        </a:lnSpc>
                        <a:spcBef>
                          <a:spcPts val="0"/>
                        </a:spcBef>
                        <a:spcAft>
                          <a:spcPts val="0"/>
                        </a:spcAft>
                        <a:buNone/>
                      </a:pPr>
                      <a:r>
                        <a:rPr b="1" lang="en-GB" sz="850">
                          <a:solidFill>
                            <a:srgbClr val="FFFFFF"/>
                          </a:solidFill>
                          <a:latin typeface="Calibri"/>
                          <a:ea typeface="Calibri"/>
                          <a:cs typeface="Calibri"/>
                          <a:sym typeface="Calibri"/>
                        </a:rPr>
                        <a:t>Lost %</a:t>
                      </a:r>
                      <a:r>
                        <a:rPr lang="en-GB" sz="850">
                          <a:solidFill>
                            <a:srgbClr val="FFFFFF"/>
                          </a:solidFill>
                          <a:latin typeface="Calibri"/>
                          <a:ea typeface="Calibri"/>
                          <a:cs typeface="Calibri"/>
                          <a:sym typeface="Calibri"/>
                        </a:rPr>
                        <a:t>​</a:t>
                      </a:r>
                      <a:endParaRPr sz="8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r>
              <a:tr h="406250">
                <a:tc>
                  <a:txBody>
                    <a:bodyPr/>
                    <a:lstStyle/>
                    <a:p>
                      <a:pPr indent="0" lvl="0" marL="0" rtl="0" algn="ctr">
                        <a:lnSpc>
                          <a:spcPct val="115000"/>
                        </a:lnSpc>
                        <a:spcBef>
                          <a:spcPts val="0"/>
                        </a:spcBef>
                        <a:spcAft>
                          <a:spcPts val="0"/>
                        </a:spcAft>
                        <a:buNone/>
                      </a:pPr>
                      <a:r>
                        <a:rPr lang="en-GB" sz="850">
                          <a:solidFill>
                            <a:srgbClr val="FFFFFF"/>
                          </a:solidFill>
                          <a:latin typeface="Calibri"/>
                          <a:ea typeface="Calibri"/>
                          <a:cs typeface="Calibri"/>
                          <a:sym typeface="Calibri"/>
                        </a:rPr>
                        <a:t>Ekta Zutshi​</a:t>
                      </a:r>
                      <a:endParaRPr sz="8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a:txBody>
                    <a:bodyPr/>
                    <a:lstStyle/>
                    <a:p>
                      <a:pPr indent="0" lvl="0" marL="0" rtl="0" algn="ctr">
                        <a:lnSpc>
                          <a:spcPct val="115000"/>
                        </a:lnSpc>
                        <a:spcBef>
                          <a:spcPts val="0"/>
                        </a:spcBef>
                        <a:spcAft>
                          <a:spcPts val="0"/>
                        </a:spcAft>
                        <a:buNone/>
                      </a:pPr>
                      <a:r>
                        <a:rPr lang="en-GB" sz="850">
                          <a:solidFill>
                            <a:srgbClr val="FFFFFF"/>
                          </a:solidFill>
                          <a:latin typeface="Calibri"/>
                          <a:ea typeface="Calibri"/>
                          <a:cs typeface="Calibri"/>
                          <a:sym typeface="Calibri"/>
                        </a:rPr>
                        <a:t>2011​</a:t>
                      </a:r>
                      <a:endParaRPr sz="8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a:txBody>
                    <a:bodyPr/>
                    <a:lstStyle/>
                    <a:p>
                      <a:pPr indent="0" lvl="0" marL="0" rtl="0" algn="ctr">
                        <a:lnSpc>
                          <a:spcPct val="115000"/>
                        </a:lnSpc>
                        <a:spcBef>
                          <a:spcPts val="0"/>
                        </a:spcBef>
                        <a:spcAft>
                          <a:spcPts val="0"/>
                        </a:spcAft>
                        <a:buNone/>
                      </a:pPr>
                      <a:r>
                        <a:rPr lang="en-GB" sz="850">
                          <a:solidFill>
                            <a:srgbClr val="FFFFFF"/>
                          </a:solidFill>
                          <a:latin typeface="Calibri"/>
                          <a:ea typeface="Calibri"/>
                          <a:cs typeface="Calibri"/>
                          <a:sym typeface="Calibri"/>
                        </a:rPr>
                        <a:t>550</a:t>
                      </a:r>
                      <a:endParaRPr sz="8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a:txBody>
                    <a:bodyPr/>
                    <a:lstStyle/>
                    <a:p>
                      <a:pPr indent="0" lvl="0" marL="0" rtl="0" algn="ctr">
                        <a:lnSpc>
                          <a:spcPct val="115000"/>
                        </a:lnSpc>
                        <a:spcBef>
                          <a:spcPts val="0"/>
                        </a:spcBef>
                        <a:spcAft>
                          <a:spcPts val="0"/>
                        </a:spcAft>
                        <a:buNone/>
                      </a:pPr>
                      <a:r>
                        <a:rPr lang="en-GB" sz="850">
                          <a:solidFill>
                            <a:srgbClr val="FFFFFF"/>
                          </a:solidFill>
                          <a:latin typeface="Calibri"/>
                          <a:ea typeface="Calibri"/>
                          <a:cs typeface="Calibri"/>
                          <a:sym typeface="Calibri"/>
                        </a:rPr>
                        <a:t>344</a:t>
                      </a:r>
                      <a:endParaRPr sz="8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a:txBody>
                    <a:bodyPr/>
                    <a:lstStyle/>
                    <a:p>
                      <a:pPr indent="0" lvl="0" marL="0" rtl="0" algn="ctr">
                        <a:lnSpc>
                          <a:spcPct val="115000"/>
                        </a:lnSpc>
                        <a:spcBef>
                          <a:spcPts val="0"/>
                        </a:spcBef>
                        <a:spcAft>
                          <a:spcPts val="0"/>
                        </a:spcAft>
                        <a:buNone/>
                      </a:pPr>
                      <a:r>
                        <a:rPr lang="en-GB" sz="850">
                          <a:solidFill>
                            <a:srgbClr val="FFFFFF"/>
                          </a:solidFill>
                          <a:latin typeface="Calibri"/>
                          <a:ea typeface="Calibri"/>
                          <a:cs typeface="Calibri"/>
                          <a:sym typeface="Calibri"/>
                        </a:rPr>
                        <a:t>206</a:t>
                      </a:r>
                      <a:endParaRPr sz="8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a:txBody>
                    <a:bodyPr/>
                    <a:lstStyle/>
                    <a:p>
                      <a:pPr indent="0" lvl="0" marL="0" rtl="0" algn="ctr">
                        <a:lnSpc>
                          <a:spcPct val="115000"/>
                        </a:lnSpc>
                        <a:spcBef>
                          <a:spcPts val="0"/>
                        </a:spcBef>
                        <a:spcAft>
                          <a:spcPts val="0"/>
                        </a:spcAft>
                        <a:buNone/>
                      </a:pPr>
                      <a:r>
                        <a:rPr lang="en-GB" sz="850">
                          <a:solidFill>
                            <a:srgbClr val="FFFFFF"/>
                          </a:solidFill>
                          <a:latin typeface="Calibri"/>
                          <a:ea typeface="Calibri"/>
                          <a:cs typeface="Calibri"/>
                          <a:sym typeface="Calibri"/>
                        </a:rPr>
                        <a:t>62.5</a:t>
                      </a:r>
                      <a:r>
                        <a:rPr lang="en-GB" sz="850">
                          <a:solidFill>
                            <a:srgbClr val="FFFFFF"/>
                          </a:solidFill>
                          <a:latin typeface="Calibri"/>
                          <a:ea typeface="Calibri"/>
                          <a:cs typeface="Calibri"/>
                          <a:sym typeface="Calibri"/>
                        </a:rPr>
                        <a:t>%​</a:t>
                      </a:r>
                      <a:endParaRPr sz="8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a:txBody>
                    <a:bodyPr/>
                    <a:lstStyle/>
                    <a:p>
                      <a:pPr indent="0" lvl="0" marL="0" rtl="0" algn="ctr">
                        <a:lnSpc>
                          <a:spcPct val="115000"/>
                        </a:lnSpc>
                        <a:spcBef>
                          <a:spcPts val="0"/>
                        </a:spcBef>
                        <a:spcAft>
                          <a:spcPts val="0"/>
                        </a:spcAft>
                        <a:buNone/>
                      </a:pPr>
                      <a:r>
                        <a:rPr lang="en-GB" sz="850">
                          <a:solidFill>
                            <a:srgbClr val="FFFFFF"/>
                          </a:solidFill>
                          <a:latin typeface="Calibri"/>
                          <a:ea typeface="Calibri"/>
                          <a:cs typeface="Calibri"/>
                          <a:sym typeface="Calibri"/>
                        </a:rPr>
                        <a:t>37.5</a:t>
                      </a:r>
                      <a:r>
                        <a:rPr lang="en-GB" sz="850">
                          <a:solidFill>
                            <a:srgbClr val="FFFFFF"/>
                          </a:solidFill>
                          <a:latin typeface="Calibri"/>
                          <a:ea typeface="Calibri"/>
                          <a:cs typeface="Calibri"/>
                          <a:sym typeface="Calibri"/>
                        </a:rPr>
                        <a:t>%​</a:t>
                      </a:r>
                      <a:endParaRPr sz="8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r>
              <a:tr h="406250">
                <a:tc>
                  <a:txBody>
                    <a:bodyPr/>
                    <a:lstStyle/>
                    <a:p>
                      <a:pPr indent="0" lvl="0" marL="0" rtl="0" algn="ctr">
                        <a:lnSpc>
                          <a:spcPct val="115000"/>
                        </a:lnSpc>
                        <a:spcBef>
                          <a:spcPts val="0"/>
                        </a:spcBef>
                        <a:spcAft>
                          <a:spcPts val="0"/>
                        </a:spcAft>
                        <a:buNone/>
                      </a:pPr>
                      <a:r>
                        <a:rPr lang="en-GB" sz="850">
                          <a:solidFill>
                            <a:srgbClr val="FFFFFF"/>
                          </a:solidFill>
                          <a:latin typeface="Calibri"/>
                          <a:ea typeface="Calibri"/>
                          <a:cs typeface="Calibri"/>
                          <a:sym typeface="Calibri"/>
                        </a:rPr>
                        <a:t>Sagar Deep Rao</a:t>
                      </a:r>
                      <a:endParaRPr sz="8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a:txBody>
                    <a:bodyPr/>
                    <a:lstStyle/>
                    <a:p>
                      <a:pPr indent="0" lvl="0" marL="0" rtl="0" algn="ctr">
                        <a:lnSpc>
                          <a:spcPct val="115000"/>
                        </a:lnSpc>
                        <a:spcBef>
                          <a:spcPts val="0"/>
                        </a:spcBef>
                        <a:spcAft>
                          <a:spcPts val="0"/>
                        </a:spcAft>
                        <a:buNone/>
                      </a:pPr>
                      <a:r>
                        <a:rPr lang="en-GB" sz="850">
                          <a:solidFill>
                            <a:srgbClr val="FFFFFF"/>
                          </a:solidFill>
                          <a:latin typeface="Calibri"/>
                          <a:ea typeface="Calibri"/>
                          <a:cs typeface="Calibri"/>
                          <a:sym typeface="Calibri"/>
                        </a:rPr>
                        <a:t>2011</a:t>
                      </a:r>
                      <a:endParaRPr sz="8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a:txBody>
                    <a:bodyPr/>
                    <a:lstStyle/>
                    <a:p>
                      <a:pPr indent="0" lvl="0" marL="0" rtl="0" algn="ctr">
                        <a:lnSpc>
                          <a:spcPct val="115000"/>
                        </a:lnSpc>
                        <a:spcBef>
                          <a:spcPts val="0"/>
                        </a:spcBef>
                        <a:spcAft>
                          <a:spcPts val="0"/>
                        </a:spcAft>
                        <a:buNone/>
                      </a:pPr>
                      <a:r>
                        <a:rPr lang="en-GB" sz="850">
                          <a:solidFill>
                            <a:srgbClr val="FFFFFF"/>
                          </a:solidFill>
                          <a:latin typeface="Calibri"/>
                          <a:ea typeface="Calibri"/>
                          <a:cs typeface="Calibri"/>
                          <a:sym typeface="Calibri"/>
                        </a:rPr>
                        <a:t>951</a:t>
                      </a:r>
                      <a:endParaRPr sz="8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a:txBody>
                    <a:bodyPr/>
                    <a:lstStyle/>
                    <a:p>
                      <a:pPr indent="0" lvl="0" marL="0" rtl="0" algn="ctr">
                        <a:lnSpc>
                          <a:spcPct val="115000"/>
                        </a:lnSpc>
                        <a:spcBef>
                          <a:spcPts val="0"/>
                        </a:spcBef>
                        <a:spcAft>
                          <a:spcPts val="0"/>
                        </a:spcAft>
                        <a:buNone/>
                      </a:pPr>
                      <a:r>
                        <a:rPr lang="en-GB" sz="850">
                          <a:solidFill>
                            <a:srgbClr val="FFFFFF"/>
                          </a:solidFill>
                          <a:latin typeface="Calibri"/>
                          <a:ea typeface="Calibri"/>
                          <a:cs typeface="Calibri"/>
                          <a:sym typeface="Calibri"/>
                        </a:rPr>
                        <a:t>346</a:t>
                      </a:r>
                      <a:endParaRPr sz="8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a:txBody>
                    <a:bodyPr/>
                    <a:lstStyle/>
                    <a:p>
                      <a:pPr indent="0" lvl="0" marL="0" rtl="0" algn="ctr">
                        <a:lnSpc>
                          <a:spcPct val="115000"/>
                        </a:lnSpc>
                        <a:spcBef>
                          <a:spcPts val="0"/>
                        </a:spcBef>
                        <a:spcAft>
                          <a:spcPts val="0"/>
                        </a:spcAft>
                        <a:buNone/>
                      </a:pPr>
                      <a:r>
                        <a:rPr lang="en-GB" sz="850">
                          <a:solidFill>
                            <a:srgbClr val="FFFFFF"/>
                          </a:solidFill>
                          <a:latin typeface="Calibri"/>
                          <a:ea typeface="Calibri"/>
                          <a:cs typeface="Calibri"/>
                          <a:sym typeface="Calibri"/>
                        </a:rPr>
                        <a:t>605</a:t>
                      </a:r>
                      <a:endParaRPr sz="8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a:txBody>
                    <a:bodyPr/>
                    <a:lstStyle/>
                    <a:p>
                      <a:pPr indent="0" lvl="0" marL="0" rtl="0" algn="ctr">
                        <a:lnSpc>
                          <a:spcPct val="115000"/>
                        </a:lnSpc>
                        <a:spcBef>
                          <a:spcPts val="0"/>
                        </a:spcBef>
                        <a:spcAft>
                          <a:spcPts val="0"/>
                        </a:spcAft>
                        <a:buNone/>
                      </a:pPr>
                      <a:r>
                        <a:rPr lang="en-GB" sz="850">
                          <a:solidFill>
                            <a:srgbClr val="FFFFFF"/>
                          </a:solidFill>
                          <a:latin typeface="Calibri"/>
                          <a:ea typeface="Calibri"/>
                          <a:cs typeface="Calibri"/>
                          <a:sym typeface="Calibri"/>
                        </a:rPr>
                        <a:t>36.4%</a:t>
                      </a:r>
                      <a:endParaRPr sz="8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a:txBody>
                    <a:bodyPr/>
                    <a:lstStyle/>
                    <a:p>
                      <a:pPr indent="0" lvl="0" marL="0" rtl="0" algn="ctr">
                        <a:lnSpc>
                          <a:spcPct val="115000"/>
                        </a:lnSpc>
                        <a:spcBef>
                          <a:spcPts val="0"/>
                        </a:spcBef>
                        <a:spcAft>
                          <a:spcPts val="0"/>
                        </a:spcAft>
                        <a:buNone/>
                      </a:pPr>
                      <a:r>
                        <a:rPr lang="en-GB" sz="850">
                          <a:solidFill>
                            <a:srgbClr val="FFFFFF"/>
                          </a:solidFill>
                          <a:latin typeface="Calibri"/>
                          <a:ea typeface="Calibri"/>
                          <a:cs typeface="Calibri"/>
                          <a:sym typeface="Calibri"/>
                        </a:rPr>
                        <a:t>63.6%</a:t>
                      </a:r>
                      <a:endParaRPr sz="8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r>
              <a:tr h="590950">
                <a:tc>
                  <a:txBody>
                    <a:bodyPr/>
                    <a:lstStyle/>
                    <a:p>
                      <a:pPr indent="0" lvl="0" marL="0" rtl="0" algn="ctr">
                        <a:lnSpc>
                          <a:spcPct val="115000"/>
                        </a:lnSpc>
                        <a:spcBef>
                          <a:spcPts val="0"/>
                        </a:spcBef>
                        <a:spcAft>
                          <a:spcPts val="0"/>
                        </a:spcAft>
                        <a:buNone/>
                      </a:pPr>
                      <a:r>
                        <a:rPr lang="en-GB" sz="850">
                          <a:solidFill>
                            <a:srgbClr val="FFFFFF"/>
                          </a:solidFill>
                          <a:latin typeface="Calibri"/>
                          <a:ea typeface="Calibri"/>
                          <a:cs typeface="Calibri"/>
                          <a:sym typeface="Calibri"/>
                        </a:rPr>
                        <a:t>Longa​</a:t>
                      </a:r>
                      <a:endParaRPr sz="850">
                        <a:solidFill>
                          <a:srgbClr val="FFFFFF"/>
                        </a:solidFill>
                        <a:latin typeface="Calibri"/>
                        <a:ea typeface="Calibri"/>
                        <a:cs typeface="Calibri"/>
                        <a:sym typeface="Calibri"/>
                      </a:endParaRPr>
                    </a:p>
                    <a:p>
                      <a:pPr indent="0" lvl="0" marL="0" rtl="0" algn="ctr">
                        <a:lnSpc>
                          <a:spcPct val="115000"/>
                        </a:lnSpc>
                        <a:spcBef>
                          <a:spcPts val="0"/>
                        </a:spcBef>
                        <a:spcAft>
                          <a:spcPts val="0"/>
                        </a:spcAft>
                        <a:buNone/>
                      </a:pPr>
                      <a:r>
                        <a:rPr lang="en-GB" sz="850">
                          <a:solidFill>
                            <a:srgbClr val="FFFFFF"/>
                          </a:solidFill>
                          <a:latin typeface="Calibri"/>
                          <a:ea typeface="Calibri"/>
                          <a:cs typeface="Calibri"/>
                          <a:sym typeface="Calibri"/>
                        </a:rPr>
                        <a:t> Bergstrom​</a:t>
                      </a:r>
                      <a:endParaRPr sz="8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a:txBody>
                    <a:bodyPr/>
                    <a:lstStyle/>
                    <a:p>
                      <a:pPr indent="0" lvl="0" marL="0" rtl="0" algn="ctr">
                        <a:lnSpc>
                          <a:spcPct val="115000"/>
                        </a:lnSpc>
                        <a:spcBef>
                          <a:spcPts val="0"/>
                        </a:spcBef>
                        <a:spcAft>
                          <a:spcPts val="0"/>
                        </a:spcAft>
                        <a:buNone/>
                      </a:pPr>
                      <a:r>
                        <a:rPr lang="en-GB" sz="850">
                          <a:solidFill>
                            <a:srgbClr val="FFFFFF"/>
                          </a:solidFill>
                          <a:latin typeface="Calibri"/>
                          <a:ea typeface="Calibri"/>
                          <a:cs typeface="Calibri"/>
                          <a:sym typeface="Calibri"/>
                        </a:rPr>
                        <a:t>2011​</a:t>
                      </a:r>
                      <a:endParaRPr sz="8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a:txBody>
                    <a:bodyPr/>
                    <a:lstStyle/>
                    <a:p>
                      <a:pPr indent="0" lvl="0" marL="0" rtl="0" algn="ctr">
                        <a:lnSpc>
                          <a:spcPct val="115000"/>
                        </a:lnSpc>
                        <a:spcBef>
                          <a:spcPts val="0"/>
                        </a:spcBef>
                        <a:spcAft>
                          <a:spcPts val="0"/>
                        </a:spcAft>
                        <a:buNone/>
                      </a:pPr>
                      <a:r>
                        <a:rPr lang="en-GB" sz="850">
                          <a:solidFill>
                            <a:srgbClr val="FFFFFF"/>
                          </a:solidFill>
                          <a:latin typeface="Calibri"/>
                          <a:ea typeface="Calibri"/>
                          <a:cs typeface="Calibri"/>
                          <a:sym typeface="Calibri"/>
                        </a:rPr>
                        <a:t>908</a:t>
                      </a:r>
                      <a:endParaRPr sz="8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a:txBody>
                    <a:bodyPr/>
                    <a:lstStyle/>
                    <a:p>
                      <a:pPr indent="0" lvl="0" marL="0" rtl="0" algn="ctr">
                        <a:lnSpc>
                          <a:spcPct val="115000"/>
                        </a:lnSpc>
                        <a:spcBef>
                          <a:spcPts val="0"/>
                        </a:spcBef>
                        <a:spcAft>
                          <a:spcPts val="0"/>
                        </a:spcAft>
                        <a:buNone/>
                      </a:pPr>
                      <a:r>
                        <a:rPr lang="en-GB" sz="850">
                          <a:solidFill>
                            <a:srgbClr val="FFFFFF"/>
                          </a:solidFill>
                          <a:latin typeface="Calibri"/>
                          <a:ea typeface="Calibri"/>
                          <a:cs typeface="Calibri"/>
                          <a:sym typeface="Calibri"/>
                        </a:rPr>
                        <a:t>465</a:t>
                      </a:r>
                      <a:endParaRPr sz="8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a:txBody>
                    <a:bodyPr/>
                    <a:lstStyle/>
                    <a:p>
                      <a:pPr indent="0" lvl="0" marL="0" rtl="0" algn="ctr">
                        <a:lnSpc>
                          <a:spcPct val="115000"/>
                        </a:lnSpc>
                        <a:spcBef>
                          <a:spcPts val="0"/>
                        </a:spcBef>
                        <a:spcAft>
                          <a:spcPts val="0"/>
                        </a:spcAft>
                        <a:buNone/>
                      </a:pPr>
                      <a:r>
                        <a:rPr lang="en-GB" sz="850">
                          <a:solidFill>
                            <a:srgbClr val="FFFFFF"/>
                          </a:solidFill>
                          <a:latin typeface="Calibri"/>
                          <a:ea typeface="Calibri"/>
                          <a:cs typeface="Calibri"/>
                          <a:sym typeface="Calibri"/>
                        </a:rPr>
                        <a:t>443</a:t>
                      </a:r>
                      <a:endParaRPr sz="8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a:txBody>
                    <a:bodyPr/>
                    <a:lstStyle/>
                    <a:p>
                      <a:pPr indent="0" lvl="0" marL="0" rtl="0" algn="ctr">
                        <a:lnSpc>
                          <a:spcPct val="115000"/>
                        </a:lnSpc>
                        <a:spcBef>
                          <a:spcPts val="0"/>
                        </a:spcBef>
                        <a:spcAft>
                          <a:spcPts val="0"/>
                        </a:spcAft>
                        <a:buNone/>
                      </a:pPr>
                      <a:r>
                        <a:rPr lang="en-GB" sz="850">
                          <a:solidFill>
                            <a:srgbClr val="FFFFFF"/>
                          </a:solidFill>
                          <a:latin typeface="Calibri"/>
                          <a:ea typeface="Calibri"/>
                          <a:cs typeface="Calibri"/>
                          <a:sym typeface="Calibri"/>
                        </a:rPr>
                        <a:t>51%</a:t>
                      </a:r>
                      <a:endParaRPr sz="8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a:txBody>
                    <a:bodyPr/>
                    <a:lstStyle/>
                    <a:p>
                      <a:pPr indent="0" lvl="0" marL="0" rtl="0" algn="ctr">
                        <a:lnSpc>
                          <a:spcPct val="115000"/>
                        </a:lnSpc>
                        <a:spcBef>
                          <a:spcPts val="0"/>
                        </a:spcBef>
                        <a:spcAft>
                          <a:spcPts val="0"/>
                        </a:spcAft>
                        <a:buNone/>
                      </a:pPr>
                      <a:r>
                        <a:rPr lang="en-GB" sz="850">
                          <a:solidFill>
                            <a:srgbClr val="FFFFFF"/>
                          </a:solidFill>
                          <a:latin typeface="Calibri"/>
                          <a:ea typeface="Calibri"/>
                          <a:cs typeface="Calibri"/>
                          <a:sym typeface="Calibri"/>
                        </a:rPr>
                        <a:t>49</a:t>
                      </a:r>
                      <a:r>
                        <a:rPr lang="en-GB" sz="850">
                          <a:solidFill>
                            <a:srgbClr val="FFFFFF"/>
                          </a:solidFill>
                          <a:latin typeface="Calibri"/>
                          <a:ea typeface="Calibri"/>
                          <a:cs typeface="Calibri"/>
                          <a:sym typeface="Calibri"/>
                        </a:rPr>
                        <a:t>%​</a:t>
                      </a:r>
                      <a:endParaRPr sz="8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r>
              <a:tr h="406250">
                <a:tc>
                  <a:txBody>
                    <a:bodyPr/>
                    <a:lstStyle/>
                    <a:p>
                      <a:pPr indent="0" lvl="0" marL="0" rtl="0" algn="ctr">
                        <a:lnSpc>
                          <a:spcPct val="115000"/>
                        </a:lnSpc>
                        <a:spcBef>
                          <a:spcPts val="0"/>
                        </a:spcBef>
                        <a:spcAft>
                          <a:spcPts val="0"/>
                        </a:spcAft>
                        <a:buNone/>
                      </a:pPr>
                      <a:r>
                        <a:rPr lang="en-GB" sz="850">
                          <a:solidFill>
                            <a:srgbClr val="FFFFFF"/>
                          </a:solidFill>
                          <a:latin typeface="Calibri"/>
                          <a:ea typeface="Calibri"/>
                          <a:cs typeface="Calibri"/>
                          <a:sym typeface="Calibri"/>
                        </a:rPr>
                        <a:t>Neeraj kumar​</a:t>
                      </a:r>
                      <a:endParaRPr sz="8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a:txBody>
                    <a:bodyPr/>
                    <a:lstStyle/>
                    <a:p>
                      <a:pPr indent="0" lvl="0" marL="0" rtl="0" algn="ctr">
                        <a:lnSpc>
                          <a:spcPct val="115000"/>
                        </a:lnSpc>
                        <a:spcBef>
                          <a:spcPts val="0"/>
                        </a:spcBef>
                        <a:spcAft>
                          <a:spcPts val="0"/>
                        </a:spcAft>
                        <a:buNone/>
                      </a:pPr>
                      <a:r>
                        <a:rPr lang="en-GB" sz="850">
                          <a:solidFill>
                            <a:srgbClr val="FFFFFF"/>
                          </a:solidFill>
                          <a:latin typeface="Calibri"/>
                          <a:ea typeface="Calibri"/>
                          <a:cs typeface="Calibri"/>
                          <a:sym typeface="Calibri"/>
                        </a:rPr>
                        <a:t>2014​</a:t>
                      </a:r>
                      <a:endParaRPr sz="8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a:txBody>
                    <a:bodyPr/>
                    <a:lstStyle/>
                    <a:p>
                      <a:pPr indent="0" lvl="0" marL="0" rtl="0" algn="ctr">
                        <a:lnSpc>
                          <a:spcPct val="115000"/>
                        </a:lnSpc>
                        <a:spcBef>
                          <a:spcPts val="0"/>
                        </a:spcBef>
                        <a:spcAft>
                          <a:spcPts val="0"/>
                        </a:spcAft>
                        <a:buNone/>
                      </a:pPr>
                      <a:r>
                        <a:rPr lang="en-GB" sz="850">
                          <a:solidFill>
                            <a:srgbClr val="FFFFFF"/>
                          </a:solidFill>
                          <a:latin typeface="Calibri"/>
                          <a:ea typeface="Calibri"/>
                          <a:cs typeface="Calibri"/>
                          <a:sym typeface="Calibri"/>
                        </a:rPr>
                        <a:t>469</a:t>
                      </a:r>
                      <a:endParaRPr sz="8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a:txBody>
                    <a:bodyPr/>
                    <a:lstStyle/>
                    <a:p>
                      <a:pPr indent="0" lvl="0" marL="0" rtl="0" algn="ctr">
                        <a:lnSpc>
                          <a:spcPct val="115000"/>
                        </a:lnSpc>
                        <a:spcBef>
                          <a:spcPts val="0"/>
                        </a:spcBef>
                        <a:spcAft>
                          <a:spcPts val="0"/>
                        </a:spcAft>
                        <a:buNone/>
                      </a:pPr>
                      <a:r>
                        <a:rPr lang="en-GB" sz="850">
                          <a:solidFill>
                            <a:srgbClr val="FFFFFF"/>
                          </a:solidFill>
                          <a:latin typeface="Calibri"/>
                          <a:ea typeface="Calibri"/>
                          <a:cs typeface="Calibri"/>
                          <a:sym typeface="Calibri"/>
                        </a:rPr>
                        <a:t>217</a:t>
                      </a:r>
                      <a:endParaRPr sz="8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a:txBody>
                    <a:bodyPr/>
                    <a:lstStyle/>
                    <a:p>
                      <a:pPr indent="0" lvl="0" marL="0" rtl="0" algn="ctr">
                        <a:lnSpc>
                          <a:spcPct val="115000"/>
                        </a:lnSpc>
                        <a:spcBef>
                          <a:spcPts val="0"/>
                        </a:spcBef>
                        <a:spcAft>
                          <a:spcPts val="0"/>
                        </a:spcAft>
                        <a:buNone/>
                      </a:pPr>
                      <a:r>
                        <a:rPr lang="en-GB" sz="850">
                          <a:solidFill>
                            <a:srgbClr val="FFFFFF"/>
                          </a:solidFill>
                          <a:latin typeface="Calibri"/>
                          <a:ea typeface="Calibri"/>
                          <a:cs typeface="Calibri"/>
                          <a:sym typeface="Calibri"/>
                        </a:rPr>
                        <a:t>252</a:t>
                      </a:r>
                      <a:endParaRPr sz="8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a:txBody>
                    <a:bodyPr/>
                    <a:lstStyle/>
                    <a:p>
                      <a:pPr indent="0" lvl="0" marL="0" rtl="0" algn="ctr">
                        <a:lnSpc>
                          <a:spcPct val="115000"/>
                        </a:lnSpc>
                        <a:spcBef>
                          <a:spcPts val="0"/>
                        </a:spcBef>
                        <a:spcAft>
                          <a:spcPts val="0"/>
                        </a:spcAft>
                        <a:buNone/>
                      </a:pPr>
                      <a:r>
                        <a:rPr lang="en-GB" sz="850">
                          <a:solidFill>
                            <a:srgbClr val="FFFFFF"/>
                          </a:solidFill>
                          <a:latin typeface="Calibri"/>
                          <a:ea typeface="Calibri"/>
                          <a:cs typeface="Calibri"/>
                          <a:sym typeface="Calibri"/>
                        </a:rPr>
                        <a:t>46%</a:t>
                      </a:r>
                      <a:endParaRPr sz="8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a:txBody>
                    <a:bodyPr/>
                    <a:lstStyle/>
                    <a:p>
                      <a:pPr indent="0" lvl="0" marL="0" rtl="0" algn="ctr">
                        <a:lnSpc>
                          <a:spcPct val="115000"/>
                        </a:lnSpc>
                        <a:spcBef>
                          <a:spcPts val="0"/>
                        </a:spcBef>
                        <a:spcAft>
                          <a:spcPts val="0"/>
                        </a:spcAft>
                        <a:buNone/>
                      </a:pPr>
                      <a:r>
                        <a:rPr lang="en-GB" sz="850">
                          <a:solidFill>
                            <a:srgbClr val="FFFFFF"/>
                          </a:solidFill>
                          <a:latin typeface="Calibri"/>
                          <a:ea typeface="Calibri"/>
                          <a:cs typeface="Calibri"/>
                          <a:sym typeface="Calibri"/>
                        </a:rPr>
                        <a:t>54%​</a:t>
                      </a:r>
                      <a:endParaRPr sz="8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r>
              <a:tr h="590950">
                <a:tc>
                  <a:txBody>
                    <a:bodyPr/>
                    <a:lstStyle/>
                    <a:p>
                      <a:pPr indent="0" lvl="0" marL="0" rtl="0" algn="ctr">
                        <a:lnSpc>
                          <a:spcPct val="115000"/>
                        </a:lnSpc>
                        <a:spcBef>
                          <a:spcPts val="0"/>
                        </a:spcBef>
                        <a:spcAft>
                          <a:spcPts val="0"/>
                        </a:spcAft>
                        <a:buNone/>
                      </a:pPr>
                      <a:r>
                        <a:rPr lang="en-GB" sz="850">
                          <a:solidFill>
                            <a:srgbClr val="FFFFFF"/>
                          </a:solidFill>
                          <a:latin typeface="Calibri"/>
                          <a:ea typeface="Calibri"/>
                          <a:cs typeface="Calibri"/>
                          <a:sym typeface="Calibri"/>
                        </a:rPr>
                        <a:t>Rahul</a:t>
                      </a:r>
                      <a:endParaRPr sz="850">
                        <a:solidFill>
                          <a:srgbClr val="FFFFFF"/>
                        </a:solidFill>
                        <a:latin typeface="Calibri"/>
                        <a:ea typeface="Calibri"/>
                        <a:cs typeface="Calibri"/>
                        <a:sym typeface="Calibri"/>
                      </a:endParaRPr>
                    </a:p>
                    <a:p>
                      <a:pPr indent="0" lvl="0" marL="0" rtl="0" algn="ctr">
                        <a:lnSpc>
                          <a:spcPct val="115000"/>
                        </a:lnSpc>
                        <a:spcBef>
                          <a:spcPts val="0"/>
                        </a:spcBef>
                        <a:spcAft>
                          <a:spcPts val="0"/>
                        </a:spcAft>
                        <a:buNone/>
                      </a:pPr>
                      <a:r>
                        <a:rPr lang="en-GB" sz="850">
                          <a:solidFill>
                            <a:srgbClr val="FFFFFF"/>
                          </a:solidFill>
                          <a:latin typeface="Calibri"/>
                          <a:ea typeface="Calibri"/>
                          <a:cs typeface="Calibri"/>
                          <a:sym typeface="Calibri"/>
                        </a:rPr>
                        <a:t>Bujpai</a:t>
                      </a:r>
                      <a:endParaRPr sz="8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a:txBody>
                    <a:bodyPr/>
                    <a:lstStyle/>
                    <a:p>
                      <a:pPr indent="0" lvl="0" marL="0" rtl="0" algn="ctr">
                        <a:lnSpc>
                          <a:spcPct val="115000"/>
                        </a:lnSpc>
                        <a:spcBef>
                          <a:spcPts val="0"/>
                        </a:spcBef>
                        <a:spcAft>
                          <a:spcPts val="0"/>
                        </a:spcAft>
                        <a:buNone/>
                      </a:pPr>
                      <a:r>
                        <a:rPr lang="en-GB" sz="850">
                          <a:solidFill>
                            <a:srgbClr val="FFFFFF"/>
                          </a:solidFill>
                          <a:latin typeface="Calibri"/>
                          <a:ea typeface="Calibri"/>
                          <a:cs typeface="Calibri"/>
                          <a:sym typeface="Calibri"/>
                        </a:rPr>
                        <a:t>2017​</a:t>
                      </a:r>
                      <a:endParaRPr sz="8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a:txBody>
                    <a:bodyPr/>
                    <a:lstStyle/>
                    <a:p>
                      <a:pPr indent="0" lvl="0" marL="0" rtl="0" algn="ctr">
                        <a:lnSpc>
                          <a:spcPct val="115000"/>
                        </a:lnSpc>
                        <a:spcBef>
                          <a:spcPts val="0"/>
                        </a:spcBef>
                        <a:spcAft>
                          <a:spcPts val="0"/>
                        </a:spcAft>
                        <a:buNone/>
                      </a:pPr>
                      <a:r>
                        <a:rPr lang="en-GB" sz="850">
                          <a:solidFill>
                            <a:srgbClr val="FFFFFF"/>
                          </a:solidFill>
                          <a:latin typeface="Calibri"/>
                          <a:ea typeface="Calibri"/>
                          <a:cs typeface="Calibri"/>
                          <a:sym typeface="Calibri"/>
                        </a:rPr>
                        <a:t>517</a:t>
                      </a:r>
                      <a:endParaRPr sz="8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a:txBody>
                    <a:bodyPr/>
                    <a:lstStyle/>
                    <a:p>
                      <a:pPr indent="0" lvl="0" marL="0" rtl="0" algn="ctr">
                        <a:lnSpc>
                          <a:spcPct val="115000"/>
                        </a:lnSpc>
                        <a:spcBef>
                          <a:spcPts val="0"/>
                        </a:spcBef>
                        <a:spcAft>
                          <a:spcPts val="0"/>
                        </a:spcAft>
                        <a:buNone/>
                      </a:pPr>
                      <a:r>
                        <a:rPr lang="en-GB" sz="850">
                          <a:solidFill>
                            <a:srgbClr val="FFFFFF"/>
                          </a:solidFill>
                          <a:latin typeface="Calibri"/>
                          <a:ea typeface="Calibri"/>
                          <a:cs typeface="Calibri"/>
                          <a:sym typeface="Calibri"/>
                        </a:rPr>
                        <a:t>203</a:t>
                      </a:r>
                      <a:endParaRPr sz="8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a:txBody>
                    <a:bodyPr/>
                    <a:lstStyle/>
                    <a:p>
                      <a:pPr indent="0" lvl="0" marL="0" rtl="0" algn="ctr">
                        <a:lnSpc>
                          <a:spcPct val="115000"/>
                        </a:lnSpc>
                        <a:spcBef>
                          <a:spcPts val="0"/>
                        </a:spcBef>
                        <a:spcAft>
                          <a:spcPts val="0"/>
                        </a:spcAft>
                        <a:buNone/>
                      </a:pPr>
                      <a:r>
                        <a:rPr lang="en-GB" sz="850">
                          <a:solidFill>
                            <a:srgbClr val="FFFFFF"/>
                          </a:solidFill>
                          <a:latin typeface="Calibri"/>
                          <a:ea typeface="Calibri"/>
                          <a:cs typeface="Calibri"/>
                          <a:sym typeface="Calibri"/>
                        </a:rPr>
                        <a:t>314</a:t>
                      </a:r>
                      <a:endParaRPr sz="8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a:txBody>
                    <a:bodyPr/>
                    <a:lstStyle/>
                    <a:p>
                      <a:pPr indent="0" lvl="0" marL="0" rtl="0" algn="ctr">
                        <a:lnSpc>
                          <a:spcPct val="115000"/>
                        </a:lnSpc>
                        <a:spcBef>
                          <a:spcPts val="0"/>
                        </a:spcBef>
                        <a:spcAft>
                          <a:spcPts val="0"/>
                        </a:spcAft>
                        <a:buNone/>
                      </a:pPr>
                      <a:r>
                        <a:rPr lang="en-GB" sz="850">
                          <a:solidFill>
                            <a:srgbClr val="FFFFFF"/>
                          </a:solidFill>
                          <a:latin typeface="Calibri"/>
                          <a:ea typeface="Calibri"/>
                          <a:cs typeface="Calibri"/>
                          <a:sym typeface="Calibri"/>
                        </a:rPr>
                        <a:t>39%</a:t>
                      </a:r>
                      <a:endParaRPr sz="8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a:txBody>
                    <a:bodyPr/>
                    <a:lstStyle/>
                    <a:p>
                      <a:pPr indent="0" lvl="0" marL="0" rtl="0" algn="ctr">
                        <a:lnSpc>
                          <a:spcPct val="115000"/>
                        </a:lnSpc>
                        <a:spcBef>
                          <a:spcPts val="0"/>
                        </a:spcBef>
                        <a:spcAft>
                          <a:spcPts val="0"/>
                        </a:spcAft>
                        <a:buNone/>
                      </a:pPr>
                      <a:r>
                        <a:rPr lang="en-GB" sz="850">
                          <a:solidFill>
                            <a:srgbClr val="FFFFFF"/>
                          </a:solidFill>
                          <a:latin typeface="Calibri"/>
                          <a:ea typeface="Calibri"/>
                          <a:cs typeface="Calibri"/>
                          <a:sym typeface="Calibri"/>
                        </a:rPr>
                        <a:t>61%%​</a:t>
                      </a:r>
                      <a:endParaRPr sz="8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GB" sz="4400">
                <a:latin typeface="EB Garamond"/>
                <a:ea typeface="EB Garamond"/>
                <a:cs typeface="EB Garamond"/>
                <a:sym typeface="EB Garamond"/>
              </a:rPr>
              <a:t>Thank You</a:t>
            </a:r>
            <a:endParaRPr b="1" sz="4900">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753775" y="294225"/>
            <a:ext cx="7691700" cy="68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t>ABSTRACT</a:t>
            </a:r>
            <a:r>
              <a:rPr lang="en-GB"/>
              <a:t>  </a:t>
            </a:r>
            <a:endParaRPr sz="2800"/>
          </a:p>
        </p:txBody>
      </p:sp>
      <p:sp>
        <p:nvSpPr>
          <p:cNvPr id="135" name="Google Shape;135;p14"/>
          <p:cNvSpPr txBox="1"/>
          <p:nvPr>
            <p:ph idx="1" type="body"/>
          </p:nvPr>
        </p:nvSpPr>
        <p:spPr>
          <a:xfrm>
            <a:off x="753775" y="980624"/>
            <a:ext cx="7691700" cy="87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r>
              <a:rPr lang="en-GB"/>
              <a:t>In this project, you will analyze and predict the win possibilities of deals/projects for an IT consulting company and see how the possibility of winning a deal is impacted by other variables. This will enable the IT consulting company to manage the effort required to win a deal to meet the growth targets.</a:t>
            </a:r>
            <a:endParaRPr/>
          </a:p>
        </p:txBody>
      </p:sp>
      <p:sp>
        <p:nvSpPr>
          <p:cNvPr id="136" name="Google Shape;136;p14"/>
          <p:cNvSpPr txBox="1"/>
          <p:nvPr/>
        </p:nvSpPr>
        <p:spPr>
          <a:xfrm>
            <a:off x="753775" y="2321125"/>
            <a:ext cx="627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37" name="Google Shape;137;p14"/>
          <p:cNvSpPr txBox="1"/>
          <p:nvPr/>
        </p:nvSpPr>
        <p:spPr>
          <a:xfrm>
            <a:off x="753775" y="1961525"/>
            <a:ext cx="6527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00">
                <a:latin typeface="Calibri"/>
                <a:ea typeface="Calibri"/>
                <a:cs typeface="Calibri"/>
                <a:sym typeface="Calibri"/>
              </a:rPr>
              <a:t>Project Outlook</a:t>
            </a:r>
            <a:endParaRPr sz="2200">
              <a:latin typeface="Calibri"/>
              <a:ea typeface="Calibri"/>
              <a:cs typeface="Calibri"/>
              <a:sym typeface="Calibri"/>
            </a:endParaRPr>
          </a:p>
        </p:txBody>
      </p:sp>
      <p:sp>
        <p:nvSpPr>
          <p:cNvPr id="138" name="Google Shape;138;p14"/>
          <p:cNvSpPr txBox="1"/>
          <p:nvPr/>
        </p:nvSpPr>
        <p:spPr>
          <a:xfrm>
            <a:off x="828325" y="2440975"/>
            <a:ext cx="6527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Calibri"/>
                <a:ea typeface="Calibri"/>
                <a:cs typeface="Calibri"/>
                <a:sym typeface="Calibri"/>
              </a:rPr>
              <a:t>                  IT firms compete for winning large deals by designing and proposing solutions to their clients. The deal value can reach up to millions of dollars, which leads to highly competitive bidding processes. Even a marginal improvement in the win rate can result into substantial revenue addition for IT firm.</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                 By predicting the probability of winning a deal, the engagement teams can prioritize the pipeline of opportunities to staff the most attractive options first</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 </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764675" y="591500"/>
            <a:ext cx="7505700" cy="6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700"/>
              <a:t>Objective :-</a:t>
            </a:r>
            <a:endParaRPr sz="2400"/>
          </a:p>
        </p:txBody>
      </p:sp>
      <p:sp>
        <p:nvSpPr>
          <p:cNvPr id="144" name="Google Shape;144;p15"/>
          <p:cNvSpPr txBox="1"/>
          <p:nvPr>
            <p:ph idx="1" type="body"/>
          </p:nvPr>
        </p:nvSpPr>
        <p:spPr>
          <a:xfrm>
            <a:off x="819150" y="1217000"/>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sz="1800"/>
              <a:t>Predictive Analytics - Build a ML model to predict the probability of win/loss for bidding activities for a potential client. </a:t>
            </a:r>
            <a:endParaRPr sz="1800"/>
          </a:p>
          <a:p>
            <a:pPr indent="-342900" lvl="0" marL="457200" rtl="0" algn="l">
              <a:spcBef>
                <a:spcPts val="0"/>
              </a:spcBef>
              <a:spcAft>
                <a:spcPts val="0"/>
              </a:spcAft>
              <a:buSzPts val="1800"/>
              <a:buChar char="➢"/>
            </a:pPr>
            <a:r>
              <a:rPr lang="en-GB" sz="1800"/>
              <a:t> Prescriptive Analytics – Identify variable/s that are most likely to help in converting an opportunity into a win.</a:t>
            </a:r>
            <a:endParaRPr sz="1800"/>
          </a:p>
          <a:p>
            <a:pPr indent="-342900" lvl="0" marL="457200" rtl="0" algn="l">
              <a:spcBef>
                <a:spcPts val="0"/>
              </a:spcBef>
              <a:spcAft>
                <a:spcPts val="0"/>
              </a:spcAft>
              <a:buSzPts val="1800"/>
              <a:buChar char="➢"/>
            </a:pPr>
            <a:r>
              <a:rPr lang="en-GB" sz="1800"/>
              <a:t> Recommending top 5 combination of SBU Head-Bid Manager.</a:t>
            </a:r>
            <a:endParaRPr sz="1800"/>
          </a:p>
          <a:p>
            <a:pPr indent="-342900" lvl="0" marL="457200" rtl="0" algn="l">
              <a:spcBef>
                <a:spcPts val="0"/>
              </a:spcBef>
              <a:spcAft>
                <a:spcPts val="0"/>
              </a:spcAft>
              <a:buSzPts val="1800"/>
              <a:buChar char="➢"/>
            </a:pPr>
            <a:r>
              <a:rPr lang="en-GB" sz="1800"/>
              <a:t> For every false prediction calculate the loss which the company will face.</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241600" y="294225"/>
            <a:ext cx="7505700" cy="69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350">
                <a:solidFill>
                  <a:srgbClr val="000000"/>
                </a:solidFill>
                <a:latin typeface="Calibri"/>
                <a:ea typeface="Calibri"/>
                <a:cs typeface="Calibri"/>
                <a:sym typeface="Calibri"/>
              </a:rPr>
              <a:t>Overview of the data:</a:t>
            </a:r>
            <a:endParaRPr/>
          </a:p>
        </p:txBody>
      </p:sp>
      <p:sp>
        <p:nvSpPr>
          <p:cNvPr id="150" name="Google Shape;150;p16"/>
          <p:cNvSpPr txBox="1"/>
          <p:nvPr>
            <p:ph idx="1" type="body"/>
          </p:nvPr>
        </p:nvSpPr>
        <p:spPr>
          <a:xfrm>
            <a:off x="819150" y="1329475"/>
            <a:ext cx="7505700" cy="2233800"/>
          </a:xfrm>
          <a:prstGeom prst="rect">
            <a:avLst/>
          </a:prstGeom>
        </p:spPr>
        <p:txBody>
          <a:bodyPr anchorCtr="0" anchor="t" bIns="91425" lIns="91425" spcFirstLastPara="1" rIns="91425" wrap="square" tIns="91425">
            <a:normAutofit fontScale="25000" lnSpcReduction="20000"/>
          </a:bodyPr>
          <a:lstStyle/>
          <a:p>
            <a:pPr indent="0" lvl="0" marL="50800" marR="50800" rtl="0" algn="ctr">
              <a:spcBef>
                <a:spcPts val="0"/>
              </a:spcBef>
              <a:spcAft>
                <a:spcPts val="0"/>
              </a:spcAft>
              <a:buNone/>
            </a:pPr>
            <a:r>
              <a:rPr b="1" lang="en-GB" sz="1350">
                <a:solidFill>
                  <a:srgbClr val="FFFFFF"/>
                </a:solidFill>
              </a:rPr>
              <a:t>Column Name​</a:t>
            </a:r>
            <a:endParaRPr b="1" sz="1350">
              <a:solidFill>
                <a:srgbClr val="FFFFFF"/>
              </a:solidFill>
            </a:endParaRPr>
          </a:p>
          <a:p>
            <a:pPr indent="0" lvl="0" marL="50800" marR="50800" rtl="0" algn="ctr">
              <a:spcBef>
                <a:spcPts val="0"/>
              </a:spcBef>
              <a:spcAft>
                <a:spcPts val="0"/>
              </a:spcAft>
              <a:buNone/>
            </a:pPr>
            <a:r>
              <a:t/>
            </a:r>
            <a:endParaRPr b="1" sz="1350">
              <a:solidFill>
                <a:srgbClr val="FFFFFF"/>
              </a:solidFill>
            </a:endParaRPr>
          </a:p>
          <a:p>
            <a:pPr indent="0" lvl="0" marL="50800" marR="50800" rtl="0" algn="ctr">
              <a:spcBef>
                <a:spcPts val="0"/>
              </a:spcBef>
              <a:spcAft>
                <a:spcPts val="0"/>
              </a:spcAft>
              <a:buNone/>
            </a:pPr>
            <a:r>
              <a:rPr b="1" lang="en-GB" sz="1350">
                <a:solidFill>
                  <a:srgbClr val="FFFFFF"/>
                </a:solidFill>
              </a:rPr>
              <a:t>Column Name​</a:t>
            </a:r>
            <a:endParaRPr b="1" sz="1350">
              <a:solidFill>
                <a:srgbClr val="FFFFFF"/>
              </a:solidFill>
            </a:endParaRPr>
          </a:p>
          <a:p>
            <a:pPr indent="0" lvl="0" marL="50800" marR="50800" rtl="0" algn="ctr">
              <a:spcBef>
                <a:spcPts val="0"/>
              </a:spcBef>
              <a:spcAft>
                <a:spcPts val="0"/>
              </a:spcAft>
              <a:buNone/>
            </a:pPr>
            <a:r>
              <a:t/>
            </a:r>
            <a:endParaRPr b="1" sz="1350">
              <a:solidFill>
                <a:srgbClr val="FFFFFF"/>
              </a:solidFill>
            </a:endParaRPr>
          </a:p>
          <a:p>
            <a:pPr indent="0" lvl="0" marL="50800" marR="50800" rtl="0" algn="ctr">
              <a:spcBef>
                <a:spcPts val="0"/>
              </a:spcBef>
              <a:spcAft>
                <a:spcPts val="0"/>
              </a:spcAft>
              <a:buNone/>
            </a:pPr>
            <a:r>
              <a:rPr b="1" lang="en-GB" sz="1350">
                <a:solidFill>
                  <a:srgbClr val="FFFFFF"/>
                </a:solidFill>
              </a:rPr>
              <a:t>Description​</a:t>
            </a:r>
            <a:endParaRPr b="1" sz="1350">
              <a:solidFill>
                <a:srgbClr val="FFFFFF"/>
              </a:solidFill>
            </a:endParaRPr>
          </a:p>
          <a:p>
            <a:pPr indent="0" lvl="0" marL="50800" marR="50800" rtl="0" algn="ctr">
              <a:spcBef>
                <a:spcPts val="0"/>
              </a:spcBef>
              <a:spcAft>
                <a:spcPts val="0"/>
              </a:spcAft>
              <a:buNone/>
            </a:pPr>
            <a:r>
              <a:t/>
            </a:r>
            <a:endParaRPr b="1" sz="1350">
              <a:solidFill>
                <a:srgbClr val="FFFFFF"/>
              </a:solidFill>
            </a:endParaRPr>
          </a:p>
          <a:p>
            <a:pPr indent="0" lvl="0" marL="50800" marR="50800" rtl="0" algn="ctr">
              <a:spcBef>
                <a:spcPts val="0"/>
              </a:spcBef>
              <a:spcAft>
                <a:spcPts val="0"/>
              </a:spcAft>
              <a:buNone/>
            </a:pPr>
            <a:r>
              <a:rPr b="1" lang="en-GB" sz="1350">
                <a:solidFill>
                  <a:srgbClr val="FFFFFF"/>
                </a:solidFill>
              </a:rPr>
              <a:t>Client Category​</a:t>
            </a:r>
            <a:endParaRPr b="1" sz="1350">
              <a:solidFill>
                <a:srgbClr val="FFFFFF"/>
              </a:solidFill>
            </a:endParaRPr>
          </a:p>
          <a:p>
            <a:pPr indent="0" lvl="0" marL="50800" marR="50800" rtl="0" algn="ctr">
              <a:spcBef>
                <a:spcPts val="0"/>
              </a:spcBef>
              <a:spcAft>
                <a:spcPts val="0"/>
              </a:spcAft>
              <a:buNone/>
            </a:pPr>
            <a:r>
              <a:t/>
            </a:r>
            <a:endParaRPr b="1" sz="1350">
              <a:solidFill>
                <a:srgbClr val="FFFFFF"/>
              </a:solidFill>
            </a:endParaRPr>
          </a:p>
          <a:p>
            <a:pPr indent="0" lvl="0" marL="50800" marR="50800" rtl="0" algn="ctr">
              <a:spcBef>
                <a:spcPts val="0"/>
              </a:spcBef>
              <a:spcAft>
                <a:spcPts val="0"/>
              </a:spcAft>
              <a:buNone/>
            </a:pPr>
            <a:r>
              <a:rPr b="1" lang="en-GB" sz="1350">
                <a:solidFill>
                  <a:srgbClr val="FFFFFF"/>
                </a:solidFill>
              </a:rPr>
              <a:t>Industry in which the client works​</a:t>
            </a:r>
            <a:endParaRPr b="1" sz="1350">
              <a:solidFill>
                <a:srgbClr val="FFFFFF"/>
              </a:solidFill>
            </a:endParaRPr>
          </a:p>
          <a:p>
            <a:pPr indent="0" lvl="0" marL="50800" marR="50800" rtl="0" algn="ctr">
              <a:spcBef>
                <a:spcPts val="0"/>
              </a:spcBef>
              <a:spcAft>
                <a:spcPts val="0"/>
              </a:spcAft>
              <a:buNone/>
            </a:pPr>
            <a:r>
              <a:t/>
            </a:r>
            <a:endParaRPr b="1" sz="1350">
              <a:solidFill>
                <a:srgbClr val="FFFFFF"/>
              </a:solidFill>
            </a:endParaRPr>
          </a:p>
          <a:p>
            <a:pPr indent="0" lvl="0" marL="50800" marR="50800" rtl="0" algn="ctr">
              <a:spcBef>
                <a:spcPts val="0"/>
              </a:spcBef>
              <a:spcAft>
                <a:spcPts val="0"/>
              </a:spcAft>
              <a:buNone/>
            </a:pPr>
            <a:r>
              <a:rPr b="1" lang="en-GB" sz="1350">
                <a:solidFill>
                  <a:srgbClr val="FFFFFF"/>
                </a:solidFill>
              </a:rPr>
              <a:t>Solution Type​</a:t>
            </a:r>
            <a:endParaRPr b="1" sz="1350">
              <a:solidFill>
                <a:srgbClr val="FFFFFF"/>
              </a:solidFill>
            </a:endParaRPr>
          </a:p>
          <a:p>
            <a:pPr indent="0" lvl="0" marL="50800" marR="50800" rtl="0" algn="ctr">
              <a:spcBef>
                <a:spcPts val="0"/>
              </a:spcBef>
              <a:spcAft>
                <a:spcPts val="0"/>
              </a:spcAft>
              <a:buNone/>
            </a:pPr>
            <a:r>
              <a:t/>
            </a:r>
            <a:endParaRPr b="1" sz="1350">
              <a:solidFill>
                <a:srgbClr val="FFFFFF"/>
              </a:solidFill>
            </a:endParaRPr>
          </a:p>
          <a:p>
            <a:pPr indent="0" lvl="0" marL="50800" marR="50800" rtl="0" algn="ctr">
              <a:spcBef>
                <a:spcPts val="0"/>
              </a:spcBef>
              <a:spcAft>
                <a:spcPts val="0"/>
              </a:spcAft>
              <a:buNone/>
            </a:pPr>
            <a:r>
              <a:rPr b="1" lang="en-GB" sz="1350">
                <a:solidFill>
                  <a:srgbClr val="FFFFFF"/>
                </a:solidFill>
              </a:rPr>
              <a:t>The solution group the client requires​</a:t>
            </a:r>
            <a:endParaRPr b="1" sz="1350">
              <a:solidFill>
                <a:srgbClr val="FFFFFF"/>
              </a:solidFill>
            </a:endParaRPr>
          </a:p>
          <a:p>
            <a:pPr indent="0" lvl="0" marL="50800" marR="50800" rtl="0" algn="ctr">
              <a:spcBef>
                <a:spcPts val="0"/>
              </a:spcBef>
              <a:spcAft>
                <a:spcPts val="0"/>
              </a:spcAft>
              <a:buNone/>
            </a:pPr>
            <a:r>
              <a:t/>
            </a:r>
            <a:endParaRPr b="1" sz="1350">
              <a:solidFill>
                <a:srgbClr val="FFFFFF"/>
              </a:solidFill>
            </a:endParaRPr>
          </a:p>
          <a:p>
            <a:pPr indent="0" lvl="0" marL="50800" marR="50800" rtl="0" algn="ctr">
              <a:spcBef>
                <a:spcPts val="0"/>
              </a:spcBef>
              <a:spcAft>
                <a:spcPts val="0"/>
              </a:spcAft>
              <a:buNone/>
            </a:pPr>
            <a:r>
              <a:rPr b="1" lang="en-GB" sz="1350">
                <a:solidFill>
                  <a:srgbClr val="FFFFFF"/>
                </a:solidFill>
              </a:rPr>
              <a:t>Deal Date​</a:t>
            </a:r>
            <a:endParaRPr b="1" sz="1350">
              <a:solidFill>
                <a:srgbClr val="FFFFFF"/>
              </a:solidFill>
            </a:endParaRPr>
          </a:p>
          <a:p>
            <a:pPr indent="0" lvl="0" marL="50800" marR="50800" rtl="0" algn="ctr">
              <a:spcBef>
                <a:spcPts val="0"/>
              </a:spcBef>
              <a:spcAft>
                <a:spcPts val="0"/>
              </a:spcAft>
              <a:buNone/>
            </a:pPr>
            <a:r>
              <a:t/>
            </a:r>
            <a:endParaRPr b="1" sz="1350">
              <a:solidFill>
                <a:srgbClr val="FFFFFF"/>
              </a:solidFill>
            </a:endParaRPr>
          </a:p>
          <a:p>
            <a:pPr indent="0" lvl="0" marL="50800" marR="50800" rtl="0" algn="ctr">
              <a:spcBef>
                <a:spcPts val="0"/>
              </a:spcBef>
              <a:spcAft>
                <a:spcPts val="0"/>
              </a:spcAft>
              <a:buNone/>
            </a:pPr>
            <a:r>
              <a:rPr b="1" lang="en-GB" sz="1350">
                <a:solidFill>
                  <a:srgbClr val="FFFFFF"/>
                </a:solidFill>
              </a:rPr>
              <a:t>The date the opportunity was created​</a:t>
            </a:r>
            <a:endParaRPr b="1" sz="1350">
              <a:solidFill>
                <a:srgbClr val="FFFFFF"/>
              </a:solidFill>
            </a:endParaRPr>
          </a:p>
          <a:p>
            <a:pPr indent="0" lvl="0" marL="50800" marR="50800" rtl="0" algn="ctr">
              <a:spcBef>
                <a:spcPts val="0"/>
              </a:spcBef>
              <a:spcAft>
                <a:spcPts val="0"/>
              </a:spcAft>
              <a:buNone/>
            </a:pPr>
            <a:r>
              <a:t/>
            </a:r>
            <a:endParaRPr b="1" sz="1350">
              <a:solidFill>
                <a:srgbClr val="FFFFFF"/>
              </a:solidFill>
            </a:endParaRPr>
          </a:p>
          <a:p>
            <a:pPr indent="0" lvl="0" marL="50800" marR="50800" rtl="0" algn="ctr">
              <a:spcBef>
                <a:spcPts val="0"/>
              </a:spcBef>
              <a:spcAft>
                <a:spcPts val="0"/>
              </a:spcAft>
              <a:buNone/>
            </a:pPr>
            <a:r>
              <a:rPr b="1" lang="en-GB" sz="1350">
                <a:solidFill>
                  <a:srgbClr val="FFFFFF"/>
                </a:solidFill>
              </a:rPr>
              <a:t>Sector​</a:t>
            </a:r>
            <a:endParaRPr b="1" sz="1350">
              <a:solidFill>
                <a:srgbClr val="FFFFFF"/>
              </a:solidFill>
            </a:endParaRPr>
          </a:p>
          <a:p>
            <a:pPr indent="0" lvl="0" marL="50800" marR="50800" rtl="0" algn="ctr">
              <a:spcBef>
                <a:spcPts val="0"/>
              </a:spcBef>
              <a:spcAft>
                <a:spcPts val="0"/>
              </a:spcAft>
              <a:buNone/>
            </a:pPr>
            <a:r>
              <a:t/>
            </a:r>
            <a:endParaRPr b="1" sz="1350">
              <a:solidFill>
                <a:srgbClr val="FFFFFF"/>
              </a:solidFill>
            </a:endParaRPr>
          </a:p>
          <a:p>
            <a:pPr indent="0" lvl="0" marL="50800" marR="50800" rtl="0" algn="ctr">
              <a:spcBef>
                <a:spcPts val="0"/>
              </a:spcBef>
              <a:spcAft>
                <a:spcPts val="0"/>
              </a:spcAft>
              <a:buNone/>
            </a:pPr>
            <a:r>
              <a:rPr b="1" lang="en-GB" sz="1350">
                <a:solidFill>
                  <a:srgbClr val="FFFFFF"/>
                </a:solidFill>
              </a:rPr>
              <a:t>The sector for which the solution is to be provided​</a:t>
            </a:r>
            <a:endParaRPr b="1" sz="1350">
              <a:solidFill>
                <a:srgbClr val="FFFFFF"/>
              </a:solidFill>
            </a:endParaRPr>
          </a:p>
          <a:p>
            <a:pPr indent="0" lvl="0" marL="50800" marR="50800" rtl="0" algn="ctr">
              <a:spcBef>
                <a:spcPts val="0"/>
              </a:spcBef>
              <a:spcAft>
                <a:spcPts val="0"/>
              </a:spcAft>
              <a:buNone/>
            </a:pPr>
            <a:r>
              <a:t/>
            </a:r>
            <a:endParaRPr b="1" sz="1350">
              <a:solidFill>
                <a:srgbClr val="FFFFFF"/>
              </a:solidFill>
            </a:endParaRPr>
          </a:p>
          <a:p>
            <a:pPr indent="0" lvl="0" marL="50800" marR="50800" rtl="0" algn="ctr">
              <a:spcBef>
                <a:spcPts val="0"/>
              </a:spcBef>
              <a:spcAft>
                <a:spcPts val="0"/>
              </a:spcAft>
              <a:buNone/>
            </a:pPr>
            <a:r>
              <a:rPr b="1" lang="en-GB" sz="1350">
                <a:solidFill>
                  <a:srgbClr val="FFFFFF"/>
                </a:solidFill>
              </a:rPr>
              <a:t>Location​</a:t>
            </a:r>
            <a:endParaRPr b="1" sz="1350">
              <a:solidFill>
                <a:srgbClr val="FFFFFF"/>
              </a:solidFill>
            </a:endParaRPr>
          </a:p>
          <a:p>
            <a:pPr indent="0" lvl="0" marL="50800" marR="50800" rtl="0" algn="ctr">
              <a:spcBef>
                <a:spcPts val="0"/>
              </a:spcBef>
              <a:spcAft>
                <a:spcPts val="0"/>
              </a:spcAft>
              <a:buNone/>
            </a:pPr>
            <a:r>
              <a:t/>
            </a:r>
            <a:endParaRPr b="1" sz="1350">
              <a:solidFill>
                <a:srgbClr val="FFFFFF"/>
              </a:solidFill>
            </a:endParaRPr>
          </a:p>
          <a:p>
            <a:pPr indent="0" lvl="0" marL="50800" marR="50800" rtl="0" algn="ctr">
              <a:spcBef>
                <a:spcPts val="0"/>
              </a:spcBef>
              <a:spcAft>
                <a:spcPts val="0"/>
              </a:spcAft>
              <a:buNone/>
            </a:pPr>
            <a:r>
              <a:rPr b="1" lang="en-GB" sz="1350">
                <a:solidFill>
                  <a:srgbClr val="FFFFFF"/>
                </a:solidFill>
              </a:rPr>
              <a:t>Client location​</a:t>
            </a:r>
            <a:endParaRPr b="1" sz="1350">
              <a:solidFill>
                <a:srgbClr val="FFFFFF"/>
              </a:solidFill>
            </a:endParaRPr>
          </a:p>
          <a:p>
            <a:pPr indent="0" lvl="0" marL="50800" marR="50800" rtl="0" algn="ctr">
              <a:spcBef>
                <a:spcPts val="0"/>
              </a:spcBef>
              <a:spcAft>
                <a:spcPts val="0"/>
              </a:spcAft>
              <a:buNone/>
            </a:pPr>
            <a:r>
              <a:t/>
            </a:r>
            <a:endParaRPr b="1" sz="1350">
              <a:solidFill>
                <a:srgbClr val="FFFFFF"/>
              </a:solidFill>
            </a:endParaRPr>
          </a:p>
          <a:p>
            <a:pPr indent="0" lvl="0" marL="50800" marR="50800" rtl="0" algn="ctr">
              <a:spcBef>
                <a:spcPts val="0"/>
              </a:spcBef>
              <a:spcAft>
                <a:spcPts val="0"/>
              </a:spcAft>
              <a:buNone/>
            </a:pPr>
            <a:r>
              <a:rPr b="1" lang="en-GB" sz="1350">
                <a:solidFill>
                  <a:srgbClr val="FFFFFF"/>
                </a:solidFill>
              </a:rPr>
              <a:t>VP Name​</a:t>
            </a:r>
            <a:endParaRPr b="1" sz="1350">
              <a:solidFill>
                <a:srgbClr val="FFFFFF"/>
              </a:solidFill>
            </a:endParaRPr>
          </a:p>
          <a:p>
            <a:pPr indent="0" lvl="0" marL="50800" marR="50800" rtl="0" algn="ctr">
              <a:spcBef>
                <a:spcPts val="0"/>
              </a:spcBef>
              <a:spcAft>
                <a:spcPts val="0"/>
              </a:spcAft>
              <a:buNone/>
            </a:pPr>
            <a:r>
              <a:t/>
            </a:r>
            <a:endParaRPr b="1" sz="1350">
              <a:solidFill>
                <a:srgbClr val="FFFFFF"/>
              </a:solidFill>
            </a:endParaRPr>
          </a:p>
          <a:p>
            <a:pPr indent="0" lvl="0" marL="50800" marR="50800" rtl="0" algn="ctr">
              <a:spcBef>
                <a:spcPts val="0"/>
              </a:spcBef>
              <a:spcAft>
                <a:spcPts val="0"/>
              </a:spcAft>
              <a:buNone/>
            </a:pPr>
            <a:r>
              <a:rPr b="1" lang="en-GB" sz="1350">
                <a:solidFill>
                  <a:srgbClr val="FFFFFF"/>
                </a:solidFill>
              </a:rPr>
              <a:t>Sr. Manager or VP who is dealing with the client​</a:t>
            </a:r>
            <a:endParaRPr b="1" sz="1350">
              <a:solidFill>
                <a:srgbClr val="FFFFFF"/>
              </a:solidFill>
            </a:endParaRPr>
          </a:p>
          <a:p>
            <a:pPr indent="0" lvl="0" marL="50800" marR="50800" rtl="0" algn="ctr">
              <a:spcBef>
                <a:spcPts val="0"/>
              </a:spcBef>
              <a:spcAft>
                <a:spcPts val="0"/>
              </a:spcAft>
              <a:buNone/>
            </a:pPr>
            <a:r>
              <a:t/>
            </a:r>
            <a:endParaRPr b="1" sz="1350">
              <a:solidFill>
                <a:srgbClr val="FFFFFF"/>
              </a:solidFill>
            </a:endParaRPr>
          </a:p>
          <a:p>
            <a:pPr indent="0" lvl="0" marL="50800" marR="50800" rtl="0" algn="ctr">
              <a:spcBef>
                <a:spcPts val="0"/>
              </a:spcBef>
              <a:spcAft>
                <a:spcPts val="0"/>
              </a:spcAft>
              <a:buNone/>
            </a:pPr>
            <a:r>
              <a:rPr b="1" lang="en-GB" sz="1350">
                <a:solidFill>
                  <a:srgbClr val="FFFFFF"/>
                </a:solidFill>
              </a:rPr>
              <a:t>Manager Name​</a:t>
            </a:r>
            <a:endParaRPr b="1" sz="1350">
              <a:solidFill>
                <a:srgbClr val="FFFFFF"/>
              </a:solidFill>
            </a:endParaRPr>
          </a:p>
          <a:p>
            <a:pPr indent="0" lvl="0" marL="50800" marR="50800" rtl="0" algn="ctr">
              <a:spcBef>
                <a:spcPts val="0"/>
              </a:spcBef>
              <a:spcAft>
                <a:spcPts val="0"/>
              </a:spcAft>
              <a:buNone/>
            </a:pPr>
            <a:r>
              <a:t/>
            </a:r>
            <a:endParaRPr b="1" sz="1350">
              <a:solidFill>
                <a:srgbClr val="FFFFFF"/>
              </a:solidFill>
            </a:endParaRPr>
          </a:p>
          <a:p>
            <a:pPr indent="0" lvl="0" marL="50800" marR="50800" rtl="0" algn="ctr">
              <a:spcBef>
                <a:spcPts val="0"/>
              </a:spcBef>
              <a:spcAft>
                <a:spcPts val="0"/>
              </a:spcAft>
              <a:buNone/>
            </a:pPr>
            <a:r>
              <a:rPr b="1" lang="en-GB" sz="1350">
                <a:solidFill>
                  <a:srgbClr val="FFFFFF"/>
                </a:solidFill>
              </a:rPr>
              <a:t>Manager of the team working on the project​</a:t>
            </a:r>
            <a:endParaRPr b="1" sz="1350">
              <a:solidFill>
                <a:srgbClr val="FFFFFF"/>
              </a:solidFill>
            </a:endParaRPr>
          </a:p>
          <a:p>
            <a:pPr indent="0" lvl="0" marL="50800" marR="50800" rtl="0" algn="ctr">
              <a:spcBef>
                <a:spcPts val="0"/>
              </a:spcBef>
              <a:spcAft>
                <a:spcPts val="0"/>
              </a:spcAft>
              <a:buNone/>
            </a:pPr>
            <a:r>
              <a:t/>
            </a:r>
            <a:endParaRPr b="1" sz="1350">
              <a:solidFill>
                <a:srgbClr val="FFFFFF"/>
              </a:solidFill>
            </a:endParaRPr>
          </a:p>
          <a:p>
            <a:pPr indent="0" lvl="0" marL="50800" marR="50800" rtl="0" algn="ctr">
              <a:spcBef>
                <a:spcPts val="0"/>
              </a:spcBef>
              <a:spcAft>
                <a:spcPts val="0"/>
              </a:spcAft>
              <a:buNone/>
            </a:pPr>
            <a:r>
              <a:rPr b="1" lang="en-GB" sz="1350">
                <a:solidFill>
                  <a:srgbClr val="FFFFFF"/>
                </a:solidFill>
              </a:rPr>
              <a:t>Deal Cost​</a:t>
            </a:r>
            <a:endParaRPr b="1" sz="1350">
              <a:solidFill>
                <a:srgbClr val="FFFFFF"/>
              </a:solidFill>
            </a:endParaRPr>
          </a:p>
          <a:p>
            <a:pPr indent="0" lvl="0" marL="50800" marR="50800" rtl="0" algn="ctr">
              <a:spcBef>
                <a:spcPts val="0"/>
              </a:spcBef>
              <a:spcAft>
                <a:spcPts val="0"/>
              </a:spcAft>
              <a:buNone/>
            </a:pPr>
            <a:r>
              <a:t/>
            </a:r>
            <a:endParaRPr b="1" sz="1350">
              <a:solidFill>
                <a:srgbClr val="FFFFFF"/>
              </a:solidFill>
            </a:endParaRPr>
          </a:p>
          <a:p>
            <a:pPr indent="0" lvl="0" marL="50800" marR="50800" rtl="0" algn="ctr">
              <a:spcBef>
                <a:spcPts val="0"/>
              </a:spcBef>
              <a:spcAft>
                <a:spcPts val="0"/>
              </a:spcAft>
              <a:buNone/>
            </a:pPr>
            <a:r>
              <a:rPr b="1" lang="en-GB" sz="1350">
                <a:solidFill>
                  <a:srgbClr val="FFFFFF"/>
                </a:solidFill>
              </a:rPr>
              <a:t>The initial cost of the deal​</a:t>
            </a:r>
            <a:endParaRPr b="1" sz="1350">
              <a:solidFill>
                <a:srgbClr val="FFFFFF"/>
              </a:solidFill>
            </a:endParaRPr>
          </a:p>
          <a:p>
            <a:pPr indent="0" lvl="0" marL="50800" marR="50800" rtl="0" algn="ctr">
              <a:spcBef>
                <a:spcPts val="0"/>
              </a:spcBef>
              <a:spcAft>
                <a:spcPts val="0"/>
              </a:spcAft>
              <a:buNone/>
            </a:pPr>
            <a:r>
              <a:t/>
            </a:r>
            <a:endParaRPr b="1" sz="1350">
              <a:solidFill>
                <a:srgbClr val="FFFFFF"/>
              </a:solidFill>
            </a:endParaRPr>
          </a:p>
          <a:p>
            <a:pPr indent="0" lvl="0" marL="50800" marR="50800" rtl="0" algn="ctr">
              <a:spcBef>
                <a:spcPts val="0"/>
              </a:spcBef>
              <a:spcAft>
                <a:spcPts val="0"/>
              </a:spcAft>
              <a:buNone/>
            </a:pPr>
            <a:r>
              <a:rPr b="1" lang="en-GB" sz="1350">
                <a:solidFill>
                  <a:srgbClr val="FFFFFF"/>
                </a:solidFill>
              </a:rPr>
              <a:t>Deal Status Code​</a:t>
            </a:r>
            <a:endParaRPr b="1" sz="1350">
              <a:solidFill>
                <a:srgbClr val="FFFFFF"/>
              </a:solidFill>
            </a:endParaRPr>
          </a:p>
          <a:p>
            <a:pPr indent="0" lvl="0" marL="50800" marR="50800" rtl="0" algn="ctr">
              <a:spcBef>
                <a:spcPts val="0"/>
              </a:spcBef>
              <a:spcAft>
                <a:spcPts val="0"/>
              </a:spcAft>
              <a:buNone/>
            </a:pPr>
            <a:r>
              <a:t/>
            </a:r>
            <a:endParaRPr b="1" sz="1350">
              <a:solidFill>
                <a:srgbClr val="FFFFFF"/>
              </a:solidFill>
            </a:endParaRPr>
          </a:p>
          <a:p>
            <a:pPr indent="0" lvl="0" marL="50800" marR="50800" rtl="0" algn="ctr">
              <a:spcBef>
                <a:spcPts val="0"/>
              </a:spcBef>
              <a:spcAft>
                <a:spcPts val="0"/>
              </a:spcAft>
              <a:buNone/>
            </a:pPr>
            <a:r>
              <a:rPr b="1" lang="en-GB" sz="1350">
                <a:solidFill>
                  <a:srgbClr val="FFFFFF"/>
                </a:solidFill>
              </a:rPr>
              <a:t>Final status of the deal(won/lost)​</a:t>
            </a:r>
            <a:endParaRPr b="1" sz="1350">
              <a:solidFill>
                <a:srgbClr val="FFFFFF"/>
              </a:solidFill>
            </a:endParaRPr>
          </a:p>
          <a:p>
            <a:pPr indent="0" lvl="0" marL="50800" marR="50800" rtl="0" algn="ctr">
              <a:spcBef>
                <a:spcPts val="0"/>
              </a:spcBef>
              <a:spcAft>
                <a:spcPts val="0"/>
              </a:spcAft>
              <a:buNone/>
            </a:pPr>
            <a:r>
              <a:t/>
            </a:r>
            <a:endParaRPr b="1" sz="1350">
              <a:solidFill>
                <a:srgbClr val="FFFFFF"/>
              </a:solidFill>
            </a:endParaRPr>
          </a:p>
          <a:p>
            <a:pPr indent="0" lvl="0" marL="50800" marR="50800" rtl="0" algn="ctr">
              <a:spcBef>
                <a:spcPts val="0"/>
              </a:spcBef>
              <a:spcAft>
                <a:spcPts val="0"/>
              </a:spcAft>
              <a:buNone/>
            </a:pPr>
            <a:r>
              <a:rPr b="1" lang="en-GB" sz="1350">
                <a:solidFill>
                  <a:srgbClr val="FFFFFF"/>
                </a:solidFill>
              </a:rPr>
              <a:t>Description​</a:t>
            </a:r>
            <a:endParaRPr b="1" sz="1350">
              <a:solidFill>
                <a:srgbClr val="FFFFFF"/>
              </a:solidFill>
            </a:endParaRPr>
          </a:p>
          <a:p>
            <a:pPr indent="0" lvl="0" marL="50800" marR="50800" rtl="0" algn="ctr">
              <a:spcBef>
                <a:spcPts val="0"/>
              </a:spcBef>
              <a:spcAft>
                <a:spcPts val="0"/>
              </a:spcAft>
              <a:buNone/>
            </a:pPr>
            <a:r>
              <a:rPr b="1" lang="en-GB" sz="1350">
                <a:solidFill>
                  <a:srgbClr val="FFFFFF"/>
                </a:solidFill>
              </a:rPr>
              <a:t>Client Category​</a:t>
            </a:r>
            <a:endParaRPr b="1" sz="1350">
              <a:solidFill>
                <a:srgbClr val="FFFFFF"/>
              </a:solidFill>
            </a:endParaRPr>
          </a:p>
          <a:p>
            <a:pPr indent="0" lvl="0" marL="50800" marR="50800" rtl="0" algn="l">
              <a:spcBef>
                <a:spcPts val="0"/>
              </a:spcBef>
              <a:spcAft>
                <a:spcPts val="0"/>
              </a:spcAft>
              <a:buNone/>
            </a:pPr>
            <a:r>
              <a:rPr lang="en-GB" sz="1350">
                <a:solidFill>
                  <a:srgbClr val="FFFFFF"/>
                </a:solidFill>
              </a:rPr>
              <a:t>Industry in which the client works​</a:t>
            </a:r>
            <a:endParaRPr sz="1350">
              <a:solidFill>
                <a:srgbClr val="FFFFFF"/>
              </a:solidFill>
            </a:endParaRPr>
          </a:p>
          <a:p>
            <a:pPr indent="0" lvl="0" marL="50800" marR="50800" rtl="0" algn="ctr">
              <a:spcBef>
                <a:spcPts val="0"/>
              </a:spcBef>
              <a:spcAft>
                <a:spcPts val="0"/>
              </a:spcAft>
              <a:buNone/>
            </a:pPr>
            <a:r>
              <a:rPr b="1" lang="en-GB" sz="1350">
                <a:solidFill>
                  <a:srgbClr val="FFFFFF"/>
                </a:solidFill>
              </a:rPr>
              <a:t>Solution Type​</a:t>
            </a:r>
            <a:endParaRPr b="1" sz="1350">
              <a:solidFill>
                <a:srgbClr val="FFFFFF"/>
              </a:solidFill>
            </a:endParaRPr>
          </a:p>
          <a:p>
            <a:pPr indent="0" lvl="0" marL="50800" marR="50800" rtl="0" algn="l">
              <a:spcBef>
                <a:spcPts val="0"/>
              </a:spcBef>
              <a:spcAft>
                <a:spcPts val="0"/>
              </a:spcAft>
              <a:buNone/>
            </a:pPr>
            <a:r>
              <a:rPr lang="en-GB" sz="1350">
                <a:solidFill>
                  <a:srgbClr val="FFFFFF"/>
                </a:solidFill>
              </a:rPr>
              <a:t>The solution group the client requires​</a:t>
            </a:r>
            <a:endParaRPr sz="1350">
              <a:solidFill>
                <a:srgbClr val="FFFFFF"/>
              </a:solidFill>
            </a:endParaRPr>
          </a:p>
          <a:p>
            <a:pPr indent="0" lvl="0" marL="50800" marR="50800" rtl="0" algn="ctr">
              <a:spcBef>
                <a:spcPts val="0"/>
              </a:spcBef>
              <a:spcAft>
                <a:spcPts val="0"/>
              </a:spcAft>
              <a:buNone/>
            </a:pPr>
            <a:r>
              <a:rPr b="1" lang="en-GB" sz="1350">
                <a:solidFill>
                  <a:srgbClr val="FFFFFF"/>
                </a:solidFill>
              </a:rPr>
              <a:t>Deal Date​</a:t>
            </a:r>
            <a:endParaRPr b="1" sz="1350">
              <a:solidFill>
                <a:srgbClr val="FFFFFF"/>
              </a:solidFill>
            </a:endParaRPr>
          </a:p>
          <a:p>
            <a:pPr indent="0" lvl="0" marL="50800" marR="50800" rtl="0" algn="l">
              <a:spcBef>
                <a:spcPts val="0"/>
              </a:spcBef>
              <a:spcAft>
                <a:spcPts val="0"/>
              </a:spcAft>
              <a:buNone/>
            </a:pPr>
            <a:r>
              <a:rPr lang="en-GB" sz="1350">
                <a:solidFill>
                  <a:srgbClr val="FFFFFF"/>
                </a:solidFill>
              </a:rPr>
              <a:t>The date the opportunity was created​</a:t>
            </a:r>
            <a:endParaRPr sz="1350">
              <a:solidFill>
                <a:srgbClr val="FFFFFF"/>
              </a:solidFill>
            </a:endParaRPr>
          </a:p>
          <a:p>
            <a:pPr indent="0" lvl="0" marL="50800" marR="50800" rtl="0" algn="ctr">
              <a:spcBef>
                <a:spcPts val="0"/>
              </a:spcBef>
              <a:spcAft>
                <a:spcPts val="0"/>
              </a:spcAft>
              <a:buNone/>
            </a:pPr>
            <a:r>
              <a:rPr b="1" lang="en-GB" sz="1350">
                <a:solidFill>
                  <a:srgbClr val="FFFFFF"/>
                </a:solidFill>
              </a:rPr>
              <a:t>Sector​</a:t>
            </a:r>
            <a:endParaRPr b="1" sz="1350">
              <a:solidFill>
                <a:srgbClr val="FFFFFF"/>
              </a:solidFill>
            </a:endParaRPr>
          </a:p>
          <a:p>
            <a:pPr indent="0" lvl="0" marL="50800" marR="50800" rtl="0" algn="l">
              <a:spcBef>
                <a:spcPts val="0"/>
              </a:spcBef>
              <a:spcAft>
                <a:spcPts val="0"/>
              </a:spcAft>
              <a:buNone/>
            </a:pPr>
            <a:r>
              <a:rPr lang="en-GB" sz="1350">
                <a:solidFill>
                  <a:srgbClr val="FFFFFF"/>
                </a:solidFill>
              </a:rPr>
              <a:t>The sector for which the solution is to be provided​</a:t>
            </a:r>
            <a:endParaRPr sz="1350">
              <a:solidFill>
                <a:srgbClr val="FFFFFF"/>
              </a:solidFill>
            </a:endParaRPr>
          </a:p>
          <a:p>
            <a:pPr indent="0" lvl="0" marL="50800" marR="50800" rtl="0" algn="ctr">
              <a:spcBef>
                <a:spcPts val="0"/>
              </a:spcBef>
              <a:spcAft>
                <a:spcPts val="0"/>
              </a:spcAft>
              <a:buNone/>
            </a:pPr>
            <a:r>
              <a:rPr b="1" lang="en-GB" sz="1350">
                <a:solidFill>
                  <a:srgbClr val="FFFFFF"/>
                </a:solidFill>
              </a:rPr>
              <a:t>Location​</a:t>
            </a:r>
            <a:endParaRPr b="1" sz="1350">
              <a:solidFill>
                <a:srgbClr val="FFFFFF"/>
              </a:solidFill>
            </a:endParaRPr>
          </a:p>
          <a:p>
            <a:pPr indent="0" lvl="0" marL="50800" marR="50800" rtl="0" algn="l">
              <a:spcBef>
                <a:spcPts val="0"/>
              </a:spcBef>
              <a:spcAft>
                <a:spcPts val="0"/>
              </a:spcAft>
              <a:buNone/>
            </a:pPr>
            <a:r>
              <a:rPr lang="en-GB" sz="1350">
                <a:solidFill>
                  <a:srgbClr val="FFFFFF"/>
                </a:solidFill>
              </a:rPr>
              <a:t>Client location​</a:t>
            </a:r>
            <a:endParaRPr sz="1350">
              <a:solidFill>
                <a:srgbClr val="FFFFFF"/>
              </a:solidFill>
            </a:endParaRPr>
          </a:p>
          <a:p>
            <a:pPr indent="0" lvl="0" marL="50800" marR="50800" rtl="0" algn="ctr">
              <a:spcBef>
                <a:spcPts val="0"/>
              </a:spcBef>
              <a:spcAft>
                <a:spcPts val="0"/>
              </a:spcAft>
              <a:buNone/>
            </a:pPr>
            <a:r>
              <a:rPr b="1" lang="en-GB" sz="1350">
                <a:solidFill>
                  <a:srgbClr val="FFFFFF"/>
                </a:solidFill>
              </a:rPr>
              <a:t>VP Name​</a:t>
            </a:r>
            <a:endParaRPr b="1" sz="1350">
              <a:solidFill>
                <a:srgbClr val="FFFFFF"/>
              </a:solidFill>
            </a:endParaRPr>
          </a:p>
          <a:p>
            <a:pPr indent="0" lvl="0" marL="50800" marR="50800" rtl="0" algn="l">
              <a:spcBef>
                <a:spcPts val="0"/>
              </a:spcBef>
              <a:spcAft>
                <a:spcPts val="0"/>
              </a:spcAft>
              <a:buNone/>
            </a:pPr>
            <a:r>
              <a:rPr lang="en-GB" sz="1350">
                <a:solidFill>
                  <a:srgbClr val="FFFFFF"/>
                </a:solidFill>
              </a:rPr>
              <a:t>Sr. Manager or VP who is dealing with the client​</a:t>
            </a:r>
            <a:endParaRPr sz="1350">
              <a:solidFill>
                <a:srgbClr val="FFFFFF"/>
              </a:solidFill>
            </a:endParaRPr>
          </a:p>
          <a:p>
            <a:pPr indent="0" lvl="0" marL="50800" marR="50800" rtl="0" algn="ctr">
              <a:spcBef>
                <a:spcPts val="0"/>
              </a:spcBef>
              <a:spcAft>
                <a:spcPts val="0"/>
              </a:spcAft>
              <a:buNone/>
            </a:pPr>
            <a:r>
              <a:rPr b="1" lang="en-GB" sz="1350">
                <a:solidFill>
                  <a:srgbClr val="FFFFFF"/>
                </a:solidFill>
              </a:rPr>
              <a:t>Manager Name​</a:t>
            </a:r>
            <a:endParaRPr b="1" sz="1350">
              <a:solidFill>
                <a:srgbClr val="FFFFFF"/>
              </a:solidFill>
            </a:endParaRPr>
          </a:p>
          <a:p>
            <a:pPr indent="0" lvl="0" marL="50800" marR="50800" rtl="0" algn="l">
              <a:spcBef>
                <a:spcPts val="0"/>
              </a:spcBef>
              <a:spcAft>
                <a:spcPts val="0"/>
              </a:spcAft>
              <a:buNone/>
            </a:pPr>
            <a:r>
              <a:rPr lang="en-GB" sz="1350">
                <a:solidFill>
                  <a:srgbClr val="FFFFFF"/>
                </a:solidFill>
              </a:rPr>
              <a:t>Manager of the team working on the project​</a:t>
            </a:r>
            <a:endParaRPr sz="1350">
              <a:solidFill>
                <a:srgbClr val="FFFFFF"/>
              </a:solidFill>
            </a:endParaRPr>
          </a:p>
          <a:p>
            <a:pPr indent="0" lvl="0" marL="50800" marR="50800" rtl="0" algn="ctr">
              <a:spcBef>
                <a:spcPts val="0"/>
              </a:spcBef>
              <a:spcAft>
                <a:spcPts val="0"/>
              </a:spcAft>
              <a:buNone/>
            </a:pPr>
            <a:r>
              <a:rPr b="1" lang="en-GB" sz="1350">
                <a:solidFill>
                  <a:srgbClr val="FFFFFF"/>
                </a:solidFill>
              </a:rPr>
              <a:t>Deal Cost​</a:t>
            </a:r>
            <a:endParaRPr b="1" sz="1350">
              <a:solidFill>
                <a:srgbClr val="FFFFFF"/>
              </a:solidFill>
            </a:endParaRPr>
          </a:p>
          <a:p>
            <a:pPr indent="0" lvl="0" marL="50800" marR="50800" rtl="0" algn="l">
              <a:spcBef>
                <a:spcPts val="0"/>
              </a:spcBef>
              <a:spcAft>
                <a:spcPts val="0"/>
              </a:spcAft>
              <a:buNone/>
            </a:pPr>
            <a:r>
              <a:rPr lang="en-GB" sz="1350">
                <a:solidFill>
                  <a:srgbClr val="FFFFFF"/>
                </a:solidFill>
              </a:rPr>
              <a:t>The initial cost of the deal​</a:t>
            </a:r>
            <a:endParaRPr sz="1350">
              <a:solidFill>
                <a:srgbClr val="FFFFFF"/>
              </a:solidFill>
            </a:endParaRPr>
          </a:p>
          <a:p>
            <a:pPr indent="0" lvl="0" marL="50800" marR="50800" rtl="0" algn="ctr">
              <a:spcBef>
                <a:spcPts val="0"/>
              </a:spcBef>
              <a:spcAft>
                <a:spcPts val="0"/>
              </a:spcAft>
              <a:buNone/>
            </a:pPr>
            <a:r>
              <a:rPr b="1" lang="en-GB" sz="1350">
                <a:solidFill>
                  <a:srgbClr val="FFFFFF"/>
                </a:solidFill>
              </a:rPr>
              <a:t>Deal Status Code​</a:t>
            </a:r>
            <a:endParaRPr b="1" sz="1350">
              <a:solidFill>
                <a:srgbClr val="FFFFFF"/>
              </a:solidFill>
            </a:endParaRPr>
          </a:p>
          <a:p>
            <a:pPr indent="0" lvl="0" marL="50800" marR="50800" rtl="0" algn="l">
              <a:spcBef>
                <a:spcPts val="0"/>
              </a:spcBef>
              <a:spcAft>
                <a:spcPts val="0"/>
              </a:spcAft>
              <a:buNone/>
            </a:pPr>
            <a:r>
              <a:rPr lang="en-GB" sz="1350">
                <a:solidFill>
                  <a:srgbClr val="FFFFFF"/>
                </a:solidFill>
              </a:rPr>
              <a:t>Final status of the deal(won/lost)​</a:t>
            </a:r>
            <a:endParaRPr sz="1350">
              <a:solidFill>
                <a:srgbClr val="FFFFFF"/>
              </a:solidFill>
            </a:endParaRPr>
          </a:p>
          <a:p>
            <a:pPr indent="0" lvl="0" marL="0" rtl="0" algn="l">
              <a:spcBef>
                <a:spcPts val="0"/>
              </a:spcBef>
              <a:spcAft>
                <a:spcPts val="1200"/>
              </a:spcAft>
              <a:buNone/>
            </a:pPr>
            <a:r>
              <a:rPr lang="en-GB"/>
              <a:t>v</a:t>
            </a:r>
            <a:endParaRPr/>
          </a:p>
        </p:txBody>
      </p:sp>
      <p:graphicFrame>
        <p:nvGraphicFramePr>
          <p:cNvPr id="151" name="Google Shape;151;p16"/>
          <p:cNvGraphicFramePr/>
          <p:nvPr/>
        </p:nvGraphicFramePr>
        <p:xfrm>
          <a:off x="3042075" y="294273"/>
          <a:ext cx="3000000" cy="3000000"/>
        </p:xfrm>
        <a:graphic>
          <a:graphicData uri="http://schemas.openxmlformats.org/drawingml/2006/table">
            <a:tbl>
              <a:tblPr>
                <a:noFill/>
                <a:tableStyleId>{B4BD83E5-9EBC-4506-8874-433C5088C27B}</a:tableStyleId>
              </a:tblPr>
              <a:tblGrid>
                <a:gridCol w="2236900"/>
                <a:gridCol w="3639950"/>
              </a:tblGrid>
              <a:tr h="372350">
                <a:tc>
                  <a:txBody>
                    <a:bodyPr/>
                    <a:lstStyle/>
                    <a:p>
                      <a:pPr indent="0" lvl="0" marL="50800" marR="50800" rtl="0" algn="ctr">
                        <a:lnSpc>
                          <a:spcPct val="115000"/>
                        </a:lnSpc>
                        <a:spcBef>
                          <a:spcPts val="0"/>
                        </a:spcBef>
                        <a:spcAft>
                          <a:spcPts val="0"/>
                        </a:spcAft>
                        <a:buNone/>
                      </a:pPr>
                      <a:r>
                        <a:rPr b="1" lang="en-GB" sz="1350">
                          <a:solidFill>
                            <a:srgbClr val="FFFFFF"/>
                          </a:solidFill>
                          <a:latin typeface="Calibri"/>
                          <a:ea typeface="Calibri"/>
                          <a:cs typeface="Calibri"/>
                          <a:sym typeface="Calibri"/>
                        </a:rPr>
                        <a:t>Column Name​</a:t>
                      </a:r>
                      <a:endParaRPr b="1" sz="1350">
                        <a:solidFill>
                          <a:srgbClr val="FFFFFF"/>
                        </a:solidFill>
                        <a:latin typeface="Calibri"/>
                        <a:ea typeface="Calibri"/>
                        <a:cs typeface="Calibri"/>
                        <a:sym typeface="Calibri"/>
                      </a:endParaRPr>
                    </a:p>
                  </a:txBody>
                  <a:tcPr marT="91425" marB="91425" marR="91425" marL="91425" anchor="b">
                    <a:lnL cap="flat" cmpd="sng" w="9525">
                      <a:solidFill>
                        <a:srgbClr val="C4D5EB"/>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C4D5EB"/>
                      </a:solidFill>
                      <a:prstDash val="solid"/>
                      <a:round/>
                      <a:headEnd len="sm" w="sm" type="none"/>
                      <a:tailEnd len="sm" w="sm" type="none"/>
                    </a:lnT>
                    <a:lnB cap="flat" cmpd="sng" w="14300">
                      <a:solidFill>
                        <a:srgbClr val="FFFFFF"/>
                      </a:solidFill>
                      <a:prstDash val="solid"/>
                      <a:round/>
                      <a:headEnd len="sm" w="sm" type="none"/>
                      <a:tailEnd len="sm" w="sm" type="none"/>
                    </a:lnB>
                    <a:solidFill>
                      <a:srgbClr val="203864"/>
                    </a:solidFill>
                  </a:tcPr>
                </a:tc>
                <a:tc>
                  <a:txBody>
                    <a:bodyPr/>
                    <a:lstStyle/>
                    <a:p>
                      <a:pPr indent="0" lvl="0" marL="50800" marR="50800" rtl="0" algn="ctr">
                        <a:lnSpc>
                          <a:spcPct val="115000"/>
                        </a:lnSpc>
                        <a:spcBef>
                          <a:spcPts val="0"/>
                        </a:spcBef>
                        <a:spcAft>
                          <a:spcPts val="0"/>
                        </a:spcAft>
                        <a:buNone/>
                      </a:pPr>
                      <a:r>
                        <a:rPr b="1" lang="en-GB" sz="1350">
                          <a:solidFill>
                            <a:srgbClr val="FFFFFF"/>
                          </a:solidFill>
                          <a:latin typeface="Calibri"/>
                          <a:ea typeface="Calibri"/>
                          <a:cs typeface="Calibri"/>
                          <a:sym typeface="Calibri"/>
                        </a:rPr>
                        <a:t>Description​</a:t>
                      </a:r>
                      <a:endParaRPr b="1" sz="1350">
                        <a:solidFill>
                          <a:srgbClr val="FFFFFF"/>
                        </a:solidFill>
                        <a:latin typeface="Calibri"/>
                        <a:ea typeface="Calibri"/>
                        <a:cs typeface="Calibri"/>
                        <a:sym typeface="Calibri"/>
                      </a:endParaRPr>
                    </a:p>
                  </a:txBody>
                  <a:tcPr marT="91425" marB="91425" marR="91425" marL="91425" anchor="b">
                    <a:lnL cap="flat" cmpd="sng" w="9525">
                      <a:solidFill>
                        <a:srgbClr val="FFFFFF"/>
                      </a:solidFill>
                      <a:prstDash val="solid"/>
                      <a:round/>
                      <a:headEnd len="sm" w="sm" type="none"/>
                      <a:tailEnd len="sm" w="sm" type="none"/>
                    </a:lnL>
                    <a:lnR cap="flat" cmpd="sng" w="9525">
                      <a:solidFill>
                        <a:srgbClr val="C4D5EB"/>
                      </a:solidFill>
                      <a:prstDash val="solid"/>
                      <a:round/>
                      <a:headEnd len="sm" w="sm" type="none"/>
                      <a:tailEnd len="sm" w="sm" type="none"/>
                    </a:lnR>
                    <a:lnT cap="flat" cmpd="sng" w="9525">
                      <a:solidFill>
                        <a:srgbClr val="C4D5EB"/>
                      </a:solidFill>
                      <a:prstDash val="solid"/>
                      <a:round/>
                      <a:headEnd len="sm" w="sm" type="none"/>
                      <a:tailEnd len="sm" w="sm" type="none"/>
                    </a:lnT>
                    <a:lnB cap="flat" cmpd="sng" w="14300">
                      <a:solidFill>
                        <a:srgbClr val="FFFFFF"/>
                      </a:solidFill>
                      <a:prstDash val="solid"/>
                      <a:round/>
                      <a:headEnd len="sm" w="sm" type="none"/>
                      <a:tailEnd len="sm" w="sm" type="none"/>
                    </a:lnB>
                    <a:solidFill>
                      <a:srgbClr val="203864"/>
                    </a:solidFill>
                  </a:tcPr>
                </a:tc>
              </a:tr>
              <a:tr h="445275">
                <a:tc>
                  <a:txBody>
                    <a:bodyPr/>
                    <a:lstStyle/>
                    <a:p>
                      <a:pPr indent="0" lvl="0" marL="50800" marR="50800" rtl="0" algn="ctr">
                        <a:lnSpc>
                          <a:spcPct val="115000"/>
                        </a:lnSpc>
                        <a:spcBef>
                          <a:spcPts val="0"/>
                        </a:spcBef>
                        <a:spcAft>
                          <a:spcPts val="0"/>
                        </a:spcAft>
                        <a:buNone/>
                      </a:pPr>
                      <a:r>
                        <a:rPr b="1" lang="en-GB" sz="1350">
                          <a:solidFill>
                            <a:srgbClr val="FFFFFF"/>
                          </a:solidFill>
                          <a:latin typeface="Calibri"/>
                          <a:ea typeface="Calibri"/>
                          <a:cs typeface="Calibri"/>
                          <a:sym typeface="Calibri"/>
                        </a:rPr>
                        <a:t>Client Category​</a:t>
                      </a:r>
                      <a:endParaRPr b="1" sz="1350">
                        <a:solidFill>
                          <a:srgbClr val="FFFFFF"/>
                        </a:solidFill>
                        <a:latin typeface="Calibri"/>
                        <a:ea typeface="Calibri"/>
                        <a:cs typeface="Calibri"/>
                        <a:sym typeface="Calibri"/>
                      </a:endParaRPr>
                    </a:p>
                  </a:txBody>
                  <a:tcPr marT="91425" marB="91425" marR="91425" marL="91425" anchor="ctr">
                    <a:lnL cap="flat" cmpd="sng" w="9525">
                      <a:solidFill>
                        <a:srgbClr val="C4D5EB"/>
                      </a:solidFill>
                      <a:prstDash val="solid"/>
                      <a:round/>
                      <a:headEnd len="sm" w="sm" type="none"/>
                      <a:tailEnd len="sm" w="sm" type="none"/>
                    </a:lnL>
                    <a:lnR cap="flat" cmpd="sng" w="9525">
                      <a:solidFill>
                        <a:srgbClr val="FFFFFF"/>
                      </a:solidFill>
                      <a:prstDash val="solid"/>
                      <a:round/>
                      <a:headEnd len="sm" w="sm" type="none"/>
                      <a:tailEnd len="sm" w="sm" type="none"/>
                    </a:lnR>
                    <a:lnT cap="flat" cmpd="sng" w="1430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solidFill>
                      <a:srgbClr val="203864"/>
                    </a:solidFill>
                  </a:tcPr>
                </a:tc>
                <a:tc>
                  <a:txBody>
                    <a:bodyPr/>
                    <a:lstStyle/>
                    <a:p>
                      <a:pPr indent="0" lvl="0" marL="50800" marR="50800" rtl="0" algn="l">
                        <a:lnSpc>
                          <a:spcPct val="115000"/>
                        </a:lnSpc>
                        <a:spcBef>
                          <a:spcPts val="0"/>
                        </a:spcBef>
                        <a:spcAft>
                          <a:spcPts val="0"/>
                        </a:spcAft>
                        <a:buNone/>
                      </a:pPr>
                      <a:r>
                        <a:rPr lang="en-GB" sz="1350">
                          <a:solidFill>
                            <a:srgbClr val="FFFFFF"/>
                          </a:solidFill>
                          <a:latin typeface="Calibri"/>
                          <a:ea typeface="Calibri"/>
                          <a:cs typeface="Calibri"/>
                          <a:sym typeface="Calibri"/>
                        </a:rPr>
                        <a:t>Industry in which the client works​</a:t>
                      </a:r>
                      <a:endParaRPr sz="1350">
                        <a:solidFill>
                          <a:srgbClr val="FFFFFF"/>
                        </a:solidFill>
                        <a:latin typeface="Calibri"/>
                        <a:ea typeface="Calibri"/>
                        <a:cs typeface="Calibri"/>
                        <a:sym typeface="Calibri"/>
                      </a:endParaRPr>
                    </a:p>
                  </a:txBody>
                  <a:tcPr marT="91425" marB="91425" marR="91425" marL="91425" anchor="b">
                    <a:lnL cap="flat" cmpd="sng" w="9525">
                      <a:solidFill>
                        <a:srgbClr val="FFFFFF"/>
                      </a:solidFill>
                      <a:prstDash val="solid"/>
                      <a:round/>
                      <a:headEnd len="sm" w="sm" type="none"/>
                      <a:tailEnd len="sm" w="sm" type="none"/>
                    </a:lnL>
                    <a:lnR cap="flat" cmpd="sng" w="9525">
                      <a:solidFill>
                        <a:srgbClr val="C4D5EB"/>
                      </a:solidFill>
                      <a:prstDash val="solid"/>
                      <a:round/>
                      <a:headEnd len="sm" w="sm" type="none"/>
                      <a:tailEnd len="sm" w="sm" type="none"/>
                    </a:lnR>
                    <a:lnT cap="flat" cmpd="sng" w="1430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solidFill>
                      <a:srgbClr val="203864"/>
                    </a:solidFill>
                  </a:tcPr>
                </a:tc>
              </a:tr>
              <a:tr h="445275">
                <a:tc>
                  <a:txBody>
                    <a:bodyPr/>
                    <a:lstStyle/>
                    <a:p>
                      <a:pPr indent="0" lvl="0" marL="50800" marR="50800" rtl="0" algn="ctr">
                        <a:lnSpc>
                          <a:spcPct val="115000"/>
                        </a:lnSpc>
                        <a:spcBef>
                          <a:spcPts val="0"/>
                        </a:spcBef>
                        <a:spcAft>
                          <a:spcPts val="0"/>
                        </a:spcAft>
                        <a:buNone/>
                      </a:pPr>
                      <a:r>
                        <a:rPr b="1" lang="en-GB" sz="1350">
                          <a:solidFill>
                            <a:srgbClr val="FFFFFF"/>
                          </a:solidFill>
                          <a:latin typeface="Calibri"/>
                          <a:ea typeface="Calibri"/>
                          <a:cs typeface="Calibri"/>
                          <a:sym typeface="Calibri"/>
                        </a:rPr>
                        <a:t>Solution Type​</a:t>
                      </a:r>
                      <a:endParaRPr b="1" sz="1350">
                        <a:solidFill>
                          <a:srgbClr val="FFFFFF"/>
                        </a:solidFill>
                        <a:latin typeface="Calibri"/>
                        <a:ea typeface="Calibri"/>
                        <a:cs typeface="Calibri"/>
                        <a:sym typeface="Calibri"/>
                      </a:endParaRPr>
                    </a:p>
                  </a:txBody>
                  <a:tcPr marT="91425" marB="91425" marR="91425" marL="91425" anchor="ctr">
                    <a:lnL cap="flat" cmpd="sng" w="9525">
                      <a:solidFill>
                        <a:srgbClr val="C4D5EB"/>
                      </a:solidFill>
                      <a:prstDash val="solid"/>
                      <a:round/>
                      <a:headEnd len="sm" w="sm" type="none"/>
                      <a:tailEnd len="sm" w="sm" type="none"/>
                    </a:lnL>
                    <a:lnR cap="flat" cmpd="sng" w="9525">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solidFill>
                      <a:srgbClr val="203864"/>
                    </a:solidFill>
                  </a:tcPr>
                </a:tc>
                <a:tc>
                  <a:txBody>
                    <a:bodyPr/>
                    <a:lstStyle/>
                    <a:p>
                      <a:pPr indent="0" lvl="0" marL="50800" marR="50800" rtl="0" algn="l">
                        <a:lnSpc>
                          <a:spcPct val="115000"/>
                        </a:lnSpc>
                        <a:spcBef>
                          <a:spcPts val="0"/>
                        </a:spcBef>
                        <a:spcAft>
                          <a:spcPts val="0"/>
                        </a:spcAft>
                        <a:buNone/>
                      </a:pPr>
                      <a:r>
                        <a:rPr lang="en-GB" sz="1350">
                          <a:solidFill>
                            <a:srgbClr val="FFFFFF"/>
                          </a:solidFill>
                          <a:latin typeface="Calibri"/>
                          <a:ea typeface="Calibri"/>
                          <a:cs typeface="Calibri"/>
                          <a:sym typeface="Calibri"/>
                        </a:rPr>
                        <a:t>The solution group the client requires​</a:t>
                      </a:r>
                      <a:endParaRPr sz="1350">
                        <a:solidFill>
                          <a:srgbClr val="FFFFFF"/>
                        </a:solidFill>
                        <a:latin typeface="Calibri"/>
                        <a:ea typeface="Calibri"/>
                        <a:cs typeface="Calibri"/>
                        <a:sym typeface="Calibri"/>
                      </a:endParaRPr>
                    </a:p>
                  </a:txBody>
                  <a:tcPr marT="91425" marB="91425" marR="91425" marL="91425" anchor="b">
                    <a:lnL cap="flat" cmpd="sng" w="9525">
                      <a:solidFill>
                        <a:srgbClr val="FFFFFF"/>
                      </a:solidFill>
                      <a:prstDash val="solid"/>
                      <a:round/>
                      <a:headEnd len="sm" w="sm" type="none"/>
                      <a:tailEnd len="sm" w="sm" type="none"/>
                    </a:lnL>
                    <a:lnR cap="flat" cmpd="sng" w="9525">
                      <a:solidFill>
                        <a:srgbClr val="C4D5EB"/>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solidFill>
                      <a:srgbClr val="203864"/>
                    </a:solidFill>
                  </a:tcPr>
                </a:tc>
              </a:tr>
              <a:tr h="445275">
                <a:tc>
                  <a:txBody>
                    <a:bodyPr/>
                    <a:lstStyle/>
                    <a:p>
                      <a:pPr indent="0" lvl="0" marL="50800" marR="50800" rtl="0" algn="ctr">
                        <a:lnSpc>
                          <a:spcPct val="115000"/>
                        </a:lnSpc>
                        <a:spcBef>
                          <a:spcPts val="0"/>
                        </a:spcBef>
                        <a:spcAft>
                          <a:spcPts val="0"/>
                        </a:spcAft>
                        <a:buNone/>
                      </a:pPr>
                      <a:r>
                        <a:rPr b="1" lang="en-GB" sz="1350">
                          <a:solidFill>
                            <a:srgbClr val="FFFFFF"/>
                          </a:solidFill>
                          <a:latin typeface="Calibri"/>
                          <a:ea typeface="Calibri"/>
                          <a:cs typeface="Calibri"/>
                          <a:sym typeface="Calibri"/>
                        </a:rPr>
                        <a:t>Deal Date​</a:t>
                      </a:r>
                      <a:endParaRPr b="1" sz="1350">
                        <a:solidFill>
                          <a:srgbClr val="FFFFFF"/>
                        </a:solidFill>
                        <a:latin typeface="Calibri"/>
                        <a:ea typeface="Calibri"/>
                        <a:cs typeface="Calibri"/>
                        <a:sym typeface="Calibri"/>
                      </a:endParaRPr>
                    </a:p>
                  </a:txBody>
                  <a:tcPr marT="91425" marB="91425" marR="91425" marL="91425" anchor="ctr">
                    <a:lnL cap="flat" cmpd="sng" w="9525">
                      <a:solidFill>
                        <a:srgbClr val="C4D5EB"/>
                      </a:solidFill>
                      <a:prstDash val="solid"/>
                      <a:round/>
                      <a:headEnd len="sm" w="sm" type="none"/>
                      <a:tailEnd len="sm" w="sm" type="none"/>
                    </a:lnL>
                    <a:lnR cap="flat" cmpd="sng" w="9525">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solidFill>
                      <a:srgbClr val="203864"/>
                    </a:solidFill>
                  </a:tcPr>
                </a:tc>
                <a:tc>
                  <a:txBody>
                    <a:bodyPr/>
                    <a:lstStyle/>
                    <a:p>
                      <a:pPr indent="0" lvl="0" marL="50800" marR="50800" rtl="0" algn="l">
                        <a:lnSpc>
                          <a:spcPct val="115000"/>
                        </a:lnSpc>
                        <a:spcBef>
                          <a:spcPts val="0"/>
                        </a:spcBef>
                        <a:spcAft>
                          <a:spcPts val="0"/>
                        </a:spcAft>
                        <a:buNone/>
                      </a:pPr>
                      <a:r>
                        <a:rPr lang="en-GB" sz="1350">
                          <a:solidFill>
                            <a:srgbClr val="FFFFFF"/>
                          </a:solidFill>
                          <a:latin typeface="Calibri"/>
                          <a:ea typeface="Calibri"/>
                          <a:cs typeface="Calibri"/>
                          <a:sym typeface="Calibri"/>
                        </a:rPr>
                        <a:t>The date the opportunity was created​</a:t>
                      </a:r>
                      <a:endParaRPr sz="1350">
                        <a:solidFill>
                          <a:srgbClr val="FFFFFF"/>
                        </a:solidFill>
                        <a:latin typeface="Calibri"/>
                        <a:ea typeface="Calibri"/>
                        <a:cs typeface="Calibri"/>
                        <a:sym typeface="Calibri"/>
                      </a:endParaRPr>
                    </a:p>
                  </a:txBody>
                  <a:tcPr marT="91425" marB="91425" marR="91425" marL="91425" anchor="b">
                    <a:lnL cap="flat" cmpd="sng" w="9525">
                      <a:solidFill>
                        <a:srgbClr val="FFFFFF"/>
                      </a:solidFill>
                      <a:prstDash val="solid"/>
                      <a:round/>
                      <a:headEnd len="sm" w="sm" type="none"/>
                      <a:tailEnd len="sm" w="sm" type="none"/>
                    </a:lnL>
                    <a:lnR cap="flat" cmpd="sng" w="9525">
                      <a:solidFill>
                        <a:srgbClr val="C4D5EB"/>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solidFill>
                      <a:srgbClr val="203864"/>
                    </a:solidFill>
                  </a:tcPr>
                </a:tc>
              </a:tr>
              <a:tr h="599050">
                <a:tc>
                  <a:txBody>
                    <a:bodyPr/>
                    <a:lstStyle/>
                    <a:p>
                      <a:pPr indent="0" lvl="0" marL="50800" marR="50800" rtl="0" algn="ctr">
                        <a:lnSpc>
                          <a:spcPct val="115000"/>
                        </a:lnSpc>
                        <a:spcBef>
                          <a:spcPts val="0"/>
                        </a:spcBef>
                        <a:spcAft>
                          <a:spcPts val="0"/>
                        </a:spcAft>
                        <a:buNone/>
                      </a:pPr>
                      <a:r>
                        <a:rPr b="1" lang="en-GB" sz="1350">
                          <a:solidFill>
                            <a:srgbClr val="FFFFFF"/>
                          </a:solidFill>
                          <a:latin typeface="Calibri"/>
                          <a:ea typeface="Calibri"/>
                          <a:cs typeface="Calibri"/>
                          <a:sym typeface="Calibri"/>
                        </a:rPr>
                        <a:t>Sector​</a:t>
                      </a:r>
                      <a:endParaRPr b="1" sz="1350">
                        <a:solidFill>
                          <a:srgbClr val="FFFFFF"/>
                        </a:solidFill>
                        <a:latin typeface="Calibri"/>
                        <a:ea typeface="Calibri"/>
                        <a:cs typeface="Calibri"/>
                        <a:sym typeface="Calibri"/>
                      </a:endParaRPr>
                    </a:p>
                  </a:txBody>
                  <a:tcPr marT="91425" marB="91425" marR="91425" marL="91425" anchor="ctr">
                    <a:lnL cap="flat" cmpd="sng" w="9525">
                      <a:solidFill>
                        <a:srgbClr val="C4D5EB"/>
                      </a:solidFill>
                      <a:prstDash val="solid"/>
                      <a:round/>
                      <a:headEnd len="sm" w="sm" type="none"/>
                      <a:tailEnd len="sm" w="sm" type="none"/>
                    </a:lnL>
                    <a:lnR cap="flat" cmpd="sng" w="9525">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solidFill>
                      <a:srgbClr val="203864"/>
                    </a:solidFill>
                  </a:tcPr>
                </a:tc>
                <a:tc>
                  <a:txBody>
                    <a:bodyPr/>
                    <a:lstStyle/>
                    <a:p>
                      <a:pPr indent="0" lvl="0" marL="50800" marR="50800" rtl="0" algn="l">
                        <a:lnSpc>
                          <a:spcPct val="115000"/>
                        </a:lnSpc>
                        <a:spcBef>
                          <a:spcPts val="0"/>
                        </a:spcBef>
                        <a:spcAft>
                          <a:spcPts val="0"/>
                        </a:spcAft>
                        <a:buNone/>
                      </a:pPr>
                      <a:r>
                        <a:rPr lang="en-GB" sz="1350">
                          <a:solidFill>
                            <a:srgbClr val="FFFFFF"/>
                          </a:solidFill>
                          <a:latin typeface="Calibri"/>
                          <a:ea typeface="Calibri"/>
                          <a:cs typeface="Calibri"/>
                          <a:sym typeface="Calibri"/>
                        </a:rPr>
                        <a:t>The sector for which the solution is to be provided​</a:t>
                      </a:r>
                      <a:endParaRPr sz="1350">
                        <a:solidFill>
                          <a:srgbClr val="FFFFFF"/>
                        </a:solidFill>
                        <a:latin typeface="Calibri"/>
                        <a:ea typeface="Calibri"/>
                        <a:cs typeface="Calibri"/>
                        <a:sym typeface="Calibri"/>
                      </a:endParaRPr>
                    </a:p>
                  </a:txBody>
                  <a:tcPr marT="91425" marB="91425" marR="91425" marL="91425" anchor="b">
                    <a:lnL cap="flat" cmpd="sng" w="9525">
                      <a:solidFill>
                        <a:srgbClr val="FFFFFF"/>
                      </a:solidFill>
                      <a:prstDash val="solid"/>
                      <a:round/>
                      <a:headEnd len="sm" w="sm" type="none"/>
                      <a:tailEnd len="sm" w="sm" type="none"/>
                    </a:lnL>
                    <a:lnR cap="flat" cmpd="sng" w="9525">
                      <a:solidFill>
                        <a:srgbClr val="C4D5EB"/>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solidFill>
                      <a:srgbClr val="203864"/>
                    </a:solidFill>
                  </a:tcPr>
                </a:tc>
              </a:tr>
              <a:tr h="372350">
                <a:tc>
                  <a:txBody>
                    <a:bodyPr/>
                    <a:lstStyle/>
                    <a:p>
                      <a:pPr indent="0" lvl="0" marL="50800" marR="50800" rtl="0" algn="ctr">
                        <a:lnSpc>
                          <a:spcPct val="115000"/>
                        </a:lnSpc>
                        <a:spcBef>
                          <a:spcPts val="0"/>
                        </a:spcBef>
                        <a:spcAft>
                          <a:spcPts val="0"/>
                        </a:spcAft>
                        <a:buNone/>
                      </a:pPr>
                      <a:r>
                        <a:rPr b="1" lang="en-GB" sz="1350">
                          <a:solidFill>
                            <a:srgbClr val="FFFFFF"/>
                          </a:solidFill>
                          <a:latin typeface="Calibri"/>
                          <a:ea typeface="Calibri"/>
                          <a:cs typeface="Calibri"/>
                          <a:sym typeface="Calibri"/>
                        </a:rPr>
                        <a:t>Location​</a:t>
                      </a:r>
                      <a:endParaRPr b="1" sz="1350">
                        <a:solidFill>
                          <a:srgbClr val="FFFFFF"/>
                        </a:solidFill>
                        <a:latin typeface="Calibri"/>
                        <a:ea typeface="Calibri"/>
                        <a:cs typeface="Calibri"/>
                        <a:sym typeface="Calibri"/>
                      </a:endParaRPr>
                    </a:p>
                  </a:txBody>
                  <a:tcPr marT="91425" marB="91425" marR="91425" marL="91425" anchor="ctr">
                    <a:lnL cap="flat" cmpd="sng" w="9525">
                      <a:solidFill>
                        <a:srgbClr val="C4D5EB"/>
                      </a:solidFill>
                      <a:prstDash val="solid"/>
                      <a:round/>
                      <a:headEnd len="sm" w="sm" type="none"/>
                      <a:tailEnd len="sm" w="sm" type="none"/>
                    </a:lnL>
                    <a:lnR cap="flat" cmpd="sng" w="9525">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solidFill>
                      <a:srgbClr val="203864"/>
                    </a:solidFill>
                  </a:tcPr>
                </a:tc>
                <a:tc>
                  <a:txBody>
                    <a:bodyPr/>
                    <a:lstStyle/>
                    <a:p>
                      <a:pPr indent="0" lvl="0" marL="50800" marR="50800" rtl="0" algn="l">
                        <a:lnSpc>
                          <a:spcPct val="115000"/>
                        </a:lnSpc>
                        <a:spcBef>
                          <a:spcPts val="0"/>
                        </a:spcBef>
                        <a:spcAft>
                          <a:spcPts val="0"/>
                        </a:spcAft>
                        <a:buNone/>
                      </a:pPr>
                      <a:r>
                        <a:rPr lang="en-GB" sz="1350">
                          <a:solidFill>
                            <a:srgbClr val="FFFFFF"/>
                          </a:solidFill>
                          <a:latin typeface="Calibri"/>
                          <a:ea typeface="Calibri"/>
                          <a:cs typeface="Calibri"/>
                          <a:sym typeface="Calibri"/>
                        </a:rPr>
                        <a:t>Client location​</a:t>
                      </a:r>
                      <a:endParaRPr sz="1350">
                        <a:solidFill>
                          <a:srgbClr val="FFFFFF"/>
                        </a:solidFill>
                        <a:latin typeface="Calibri"/>
                        <a:ea typeface="Calibri"/>
                        <a:cs typeface="Calibri"/>
                        <a:sym typeface="Calibri"/>
                      </a:endParaRPr>
                    </a:p>
                  </a:txBody>
                  <a:tcPr marT="91425" marB="91425" marR="91425" marL="91425" anchor="b">
                    <a:lnL cap="flat" cmpd="sng" w="9525">
                      <a:solidFill>
                        <a:srgbClr val="FFFFFF"/>
                      </a:solidFill>
                      <a:prstDash val="solid"/>
                      <a:round/>
                      <a:headEnd len="sm" w="sm" type="none"/>
                      <a:tailEnd len="sm" w="sm" type="none"/>
                    </a:lnL>
                    <a:lnR cap="flat" cmpd="sng" w="9525">
                      <a:solidFill>
                        <a:srgbClr val="C4D5EB"/>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solidFill>
                      <a:srgbClr val="203864"/>
                    </a:solidFill>
                  </a:tcPr>
                </a:tc>
              </a:tr>
              <a:tr h="511100">
                <a:tc>
                  <a:txBody>
                    <a:bodyPr/>
                    <a:lstStyle/>
                    <a:p>
                      <a:pPr indent="0" lvl="0" marL="50800" marR="50800" rtl="0" algn="ctr">
                        <a:lnSpc>
                          <a:spcPct val="115000"/>
                        </a:lnSpc>
                        <a:spcBef>
                          <a:spcPts val="0"/>
                        </a:spcBef>
                        <a:spcAft>
                          <a:spcPts val="0"/>
                        </a:spcAft>
                        <a:buNone/>
                      </a:pPr>
                      <a:r>
                        <a:rPr b="1" lang="en-GB" sz="1350">
                          <a:solidFill>
                            <a:srgbClr val="FFFFFF"/>
                          </a:solidFill>
                          <a:latin typeface="Calibri"/>
                          <a:ea typeface="Calibri"/>
                          <a:cs typeface="Calibri"/>
                          <a:sym typeface="Calibri"/>
                        </a:rPr>
                        <a:t>VP Name​</a:t>
                      </a:r>
                      <a:endParaRPr b="1" sz="1350">
                        <a:solidFill>
                          <a:srgbClr val="FFFFFF"/>
                        </a:solidFill>
                        <a:latin typeface="Calibri"/>
                        <a:ea typeface="Calibri"/>
                        <a:cs typeface="Calibri"/>
                        <a:sym typeface="Calibri"/>
                      </a:endParaRPr>
                    </a:p>
                  </a:txBody>
                  <a:tcPr marT="91425" marB="91425" marR="91425" marL="91425" anchor="ctr">
                    <a:lnL cap="flat" cmpd="sng" w="9525">
                      <a:solidFill>
                        <a:srgbClr val="C4D5EB"/>
                      </a:solidFill>
                      <a:prstDash val="solid"/>
                      <a:round/>
                      <a:headEnd len="sm" w="sm" type="none"/>
                      <a:tailEnd len="sm" w="sm" type="none"/>
                    </a:lnL>
                    <a:lnR cap="flat" cmpd="sng" w="9525">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solidFill>
                      <a:srgbClr val="203864"/>
                    </a:solidFill>
                  </a:tcPr>
                </a:tc>
                <a:tc>
                  <a:txBody>
                    <a:bodyPr/>
                    <a:lstStyle/>
                    <a:p>
                      <a:pPr indent="0" lvl="0" marL="50800" marR="50800" rtl="0" algn="l">
                        <a:lnSpc>
                          <a:spcPct val="115000"/>
                        </a:lnSpc>
                        <a:spcBef>
                          <a:spcPts val="0"/>
                        </a:spcBef>
                        <a:spcAft>
                          <a:spcPts val="0"/>
                        </a:spcAft>
                        <a:buNone/>
                      </a:pPr>
                      <a:r>
                        <a:rPr lang="en-GB" sz="1350">
                          <a:solidFill>
                            <a:srgbClr val="FFFFFF"/>
                          </a:solidFill>
                          <a:latin typeface="Calibri"/>
                          <a:ea typeface="Calibri"/>
                          <a:cs typeface="Calibri"/>
                          <a:sym typeface="Calibri"/>
                        </a:rPr>
                        <a:t>Sr. Manager or VP who is dealing with the client​</a:t>
                      </a:r>
                      <a:endParaRPr sz="1350">
                        <a:solidFill>
                          <a:srgbClr val="FFFFFF"/>
                        </a:solidFill>
                        <a:latin typeface="Calibri"/>
                        <a:ea typeface="Calibri"/>
                        <a:cs typeface="Calibri"/>
                        <a:sym typeface="Calibri"/>
                      </a:endParaRPr>
                    </a:p>
                  </a:txBody>
                  <a:tcPr marT="91425" marB="91425" marR="91425" marL="91425" anchor="b">
                    <a:lnL cap="flat" cmpd="sng" w="9525">
                      <a:solidFill>
                        <a:srgbClr val="FFFFFF"/>
                      </a:solidFill>
                      <a:prstDash val="solid"/>
                      <a:round/>
                      <a:headEnd len="sm" w="sm" type="none"/>
                      <a:tailEnd len="sm" w="sm" type="none"/>
                    </a:lnL>
                    <a:lnR cap="flat" cmpd="sng" w="9525">
                      <a:solidFill>
                        <a:srgbClr val="C4D5EB"/>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solidFill>
                      <a:srgbClr val="203864"/>
                    </a:solidFill>
                  </a:tcPr>
                </a:tc>
              </a:tr>
              <a:tr h="511100">
                <a:tc>
                  <a:txBody>
                    <a:bodyPr/>
                    <a:lstStyle/>
                    <a:p>
                      <a:pPr indent="0" lvl="0" marL="50800" marR="50800" rtl="0" algn="ctr">
                        <a:lnSpc>
                          <a:spcPct val="115000"/>
                        </a:lnSpc>
                        <a:spcBef>
                          <a:spcPts val="0"/>
                        </a:spcBef>
                        <a:spcAft>
                          <a:spcPts val="0"/>
                        </a:spcAft>
                        <a:buNone/>
                      </a:pPr>
                      <a:r>
                        <a:rPr b="1" lang="en-GB" sz="1350">
                          <a:solidFill>
                            <a:srgbClr val="FFFFFF"/>
                          </a:solidFill>
                          <a:latin typeface="Calibri"/>
                          <a:ea typeface="Calibri"/>
                          <a:cs typeface="Calibri"/>
                          <a:sym typeface="Calibri"/>
                        </a:rPr>
                        <a:t>Manager Name​</a:t>
                      </a:r>
                      <a:endParaRPr b="1" sz="1350">
                        <a:solidFill>
                          <a:srgbClr val="FFFFFF"/>
                        </a:solidFill>
                        <a:latin typeface="Calibri"/>
                        <a:ea typeface="Calibri"/>
                        <a:cs typeface="Calibri"/>
                        <a:sym typeface="Calibri"/>
                      </a:endParaRPr>
                    </a:p>
                  </a:txBody>
                  <a:tcPr marT="91425" marB="91425" marR="91425" marL="91425" anchor="ctr">
                    <a:lnL cap="flat" cmpd="sng" w="9525">
                      <a:solidFill>
                        <a:srgbClr val="C4D5EB"/>
                      </a:solidFill>
                      <a:prstDash val="solid"/>
                      <a:round/>
                      <a:headEnd len="sm" w="sm" type="none"/>
                      <a:tailEnd len="sm" w="sm" type="none"/>
                    </a:lnL>
                    <a:lnR cap="flat" cmpd="sng" w="9525">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solidFill>
                      <a:srgbClr val="203864"/>
                    </a:solidFill>
                  </a:tcPr>
                </a:tc>
                <a:tc>
                  <a:txBody>
                    <a:bodyPr/>
                    <a:lstStyle/>
                    <a:p>
                      <a:pPr indent="0" lvl="0" marL="50800" marR="50800" rtl="0" algn="l">
                        <a:lnSpc>
                          <a:spcPct val="115000"/>
                        </a:lnSpc>
                        <a:spcBef>
                          <a:spcPts val="0"/>
                        </a:spcBef>
                        <a:spcAft>
                          <a:spcPts val="0"/>
                        </a:spcAft>
                        <a:buNone/>
                      </a:pPr>
                      <a:r>
                        <a:rPr lang="en-GB" sz="1350">
                          <a:solidFill>
                            <a:srgbClr val="FFFFFF"/>
                          </a:solidFill>
                          <a:latin typeface="Calibri"/>
                          <a:ea typeface="Calibri"/>
                          <a:cs typeface="Calibri"/>
                          <a:sym typeface="Calibri"/>
                        </a:rPr>
                        <a:t>Manager of the team working on the project​</a:t>
                      </a:r>
                      <a:endParaRPr sz="1350">
                        <a:solidFill>
                          <a:srgbClr val="FFFFFF"/>
                        </a:solidFill>
                        <a:latin typeface="Calibri"/>
                        <a:ea typeface="Calibri"/>
                        <a:cs typeface="Calibri"/>
                        <a:sym typeface="Calibri"/>
                      </a:endParaRPr>
                    </a:p>
                  </a:txBody>
                  <a:tcPr marT="91425" marB="91425" marR="91425" marL="91425" anchor="b">
                    <a:lnL cap="flat" cmpd="sng" w="9525">
                      <a:solidFill>
                        <a:srgbClr val="FFFFFF"/>
                      </a:solidFill>
                      <a:prstDash val="solid"/>
                      <a:round/>
                      <a:headEnd len="sm" w="sm" type="none"/>
                      <a:tailEnd len="sm" w="sm" type="none"/>
                    </a:lnL>
                    <a:lnR cap="flat" cmpd="sng" w="9525">
                      <a:solidFill>
                        <a:srgbClr val="C4D5EB"/>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solidFill>
                      <a:srgbClr val="203864"/>
                    </a:solidFill>
                  </a:tcPr>
                </a:tc>
              </a:tr>
              <a:tr h="372350">
                <a:tc>
                  <a:txBody>
                    <a:bodyPr/>
                    <a:lstStyle/>
                    <a:p>
                      <a:pPr indent="0" lvl="0" marL="50800" marR="50800" rtl="0" algn="ctr">
                        <a:lnSpc>
                          <a:spcPct val="115000"/>
                        </a:lnSpc>
                        <a:spcBef>
                          <a:spcPts val="0"/>
                        </a:spcBef>
                        <a:spcAft>
                          <a:spcPts val="0"/>
                        </a:spcAft>
                        <a:buNone/>
                      </a:pPr>
                      <a:r>
                        <a:rPr b="1" lang="en-GB" sz="1350">
                          <a:solidFill>
                            <a:srgbClr val="FFFFFF"/>
                          </a:solidFill>
                          <a:latin typeface="Calibri"/>
                          <a:ea typeface="Calibri"/>
                          <a:cs typeface="Calibri"/>
                          <a:sym typeface="Calibri"/>
                        </a:rPr>
                        <a:t>Deal Cost​</a:t>
                      </a:r>
                      <a:endParaRPr b="1" sz="1350">
                        <a:solidFill>
                          <a:srgbClr val="FFFFFF"/>
                        </a:solidFill>
                        <a:latin typeface="Calibri"/>
                        <a:ea typeface="Calibri"/>
                        <a:cs typeface="Calibri"/>
                        <a:sym typeface="Calibri"/>
                      </a:endParaRPr>
                    </a:p>
                  </a:txBody>
                  <a:tcPr marT="91425" marB="91425" marR="91425" marL="91425" anchor="ctr">
                    <a:lnL cap="flat" cmpd="sng" w="9525">
                      <a:solidFill>
                        <a:srgbClr val="C4D5EB"/>
                      </a:solidFill>
                      <a:prstDash val="solid"/>
                      <a:round/>
                      <a:headEnd len="sm" w="sm" type="none"/>
                      <a:tailEnd len="sm" w="sm" type="none"/>
                    </a:lnL>
                    <a:lnR cap="flat" cmpd="sng" w="9525">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solidFill>
                      <a:srgbClr val="203864"/>
                    </a:solidFill>
                  </a:tcPr>
                </a:tc>
                <a:tc>
                  <a:txBody>
                    <a:bodyPr/>
                    <a:lstStyle/>
                    <a:p>
                      <a:pPr indent="0" lvl="0" marL="50800" marR="50800" rtl="0" algn="l">
                        <a:lnSpc>
                          <a:spcPct val="115000"/>
                        </a:lnSpc>
                        <a:spcBef>
                          <a:spcPts val="0"/>
                        </a:spcBef>
                        <a:spcAft>
                          <a:spcPts val="0"/>
                        </a:spcAft>
                        <a:buNone/>
                      </a:pPr>
                      <a:r>
                        <a:rPr lang="en-GB" sz="1350">
                          <a:solidFill>
                            <a:srgbClr val="FFFFFF"/>
                          </a:solidFill>
                          <a:latin typeface="Calibri"/>
                          <a:ea typeface="Calibri"/>
                          <a:cs typeface="Calibri"/>
                          <a:sym typeface="Calibri"/>
                        </a:rPr>
                        <a:t>The initial cost of the deal​</a:t>
                      </a:r>
                      <a:endParaRPr sz="1350">
                        <a:solidFill>
                          <a:srgbClr val="FFFFFF"/>
                        </a:solidFill>
                        <a:latin typeface="Calibri"/>
                        <a:ea typeface="Calibri"/>
                        <a:cs typeface="Calibri"/>
                        <a:sym typeface="Calibri"/>
                      </a:endParaRPr>
                    </a:p>
                  </a:txBody>
                  <a:tcPr marT="91425" marB="91425" marR="91425" marL="91425" anchor="b">
                    <a:lnL cap="flat" cmpd="sng" w="9525">
                      <a:solidFill>
                        <a:srgbClr val="FFFFFF"/>
                      </a:solidFill>
                      <a:prstDash val="solid"/>
                      <a:round/>
                      <a:headEnd len="sm" w="sm" type="none"/>
                      <a:tailEnd len="sm" w="sm" type="none"/>
                    </a:lnL>
                    <a:lnR cap="flat" cmpd="sng" w="9525">
                      <a:solidFill>
                        <a:srgbClr val="C4D5EB"/>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solidFill>
                      <a:srgbClr val="203864"/>
                    </a:solidFill>
                  </a:tcPr>
                </a:tc>
              </a:tr>
              <a:tr h="445275">
                <a:tc>
                  <a:txBody>
                    <a:bodyPr/>
                    <a:lstStyle/>
                    <a:p>
                      <a:pPr indent="0" lvl="0" marL="50800" marR="50800" rtl="0" algn="ctr">
                        <a:lnSpc>
                          <a:spcPct val="115000"/>
                        </a:lnSpc>
                        <a:spcBef>
                          <a:spcPts val="0"/>
                        </a:spcBef>
                        <a:spcAft>
                          <a:spcPts val="0"/>
                        </a:spcAft>
                        <a:buNone/>
                      </a:pPr>
                      <a:r>
                        <a:rPr b="1" lang="en-GB" sz="1350">
                          <a:solidFill>
                            <a:srgbClr val="FFFFFF"/>
                          </a:solidFill>
                          <a:latin typeface="Calibri"/>
                          <a:ea typeface="Calibri"/>
                          <a:cs typeface="Calibri"/>
                          <a:sym typeface="Calibri"/>
                        </a:rPr>
                        <a:t>Deal Status Code​</a:t>
                      </a:r>
                      <a:endParaRPr b="1" sz="1350">
                        <a:solidFill>
                          <a:srgbClr val="FFFFFF"/>
                        </a:solidFill>
                        <a:latin typeface="Calibri"/>
                        <a:ea typeface="Calibri"/>
                        <a:cs typeface="Calibri"/>
                        <a:sym typeface="Calibri"/>
                      </a:endParaRPr>
                    </a:p>
                  </a:txBody>
                  <a:tcPr marT="91425" marB="91425" marR="91425" marL="91425" anchor="ctr">
                    <a:lnL cap="flat" cmpd="sng" w="9525">
                      <a:solidFill>
                        <a:srgbClr val="C4D5EB"/>
                      </a:solidFill>
                      <a:prstDash val="solid"/>
                      <a:round/>
                      <a:headEnd len="sm" w="sm" type="none"/>
                      <a:tailEnd len="sm" w="sm" type="none"/>
                    </a:lnL>
                    <a:lnR cap="flat" cmpd="sng" w="9525">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9525">
                      <a:solidFill>
                        <a:srgbClr val="C4D5EB"/>
                      </a:solidFill>
                      <a:prstDash val="solid"/>
                      <a:round/>
                      <a:headEnd len="sm" w="sm" type="none"/>
                      <a:tailEnd len="sm" w="sm" type="none"/>
                    </a:lnB>
                    <a:solidFill>
                      <a:srgbClr val="203864"/>
                    </a:solidFill>
                  </a:tcPr>
                </a:tc>
                <a:tc>
                  <a:txBody>
                    <a:bodyPr/>
                    <a:lstStyle/>
                    <a:p>
                      <a:pPr indent="0" lvl="0" marL="50800" marR="50800" rtl="0" algn="l">
                        <a:lnSpc>
                          <a:spcPct val="115000"/>
                        </a:lnSpc>
                        <a:spcBef>
                          <a:spcPts val="0"/>
                        </a:spcBef>
                        <a:spcAft>
                          <a:spcPts val="0"/>
                        </a:spcAft>
                        <a:buNone/>
                      </a:pPr>
                      <a:r>
                        <a:rPr lang="en-GB" sz="1350">
                          <a:solidFill>
                            <a:srgbClr val="FFFFFF"/>
                          </a:solidFill>
                          <a:latin typeface="Calibri"/>
                          <a:ea typeface="Calibri"/>
                          <a:cs typeface="Calibri"/>
                          <a:sym typeface="Calibri"/>
                        </a:rPr>
                        <a:t>Final status of the deal(won/lost)​</a:t>
                      </a:r>
                      <a:endParaRPr sz="1350">
                        <a:solidFill>
                          <a:srgbClr val="FFFFFF"/>
                        </a:solidFill>
                        <a:latin typeface="Calibri"/>
                        <a:ea typeface="Calibri"/>
                        <a:cs typeface="Calibri"/>
                        <a:sym typeface="Calibri"/>
                      </a:endParaRPr>
                    </a:p>
                  </a:txBody>
                  <a:tcPr marT="91425" marB="91425" marR="91425" marL="91425" anchor="b">
                    <a:lnL cap="flat" cmpd="sng" w="9525">
                      <a:solidFill>
                        <a:srgbClr val="FFFFFF"/>
                      </a:solidFill>
                      <a:prstDash val="solid"/>
                      <a:round/>
                      <a:headEnd len="sm" w="sm" type="none"/>
                      <a:tailEnd len="sm" w="sm" type="none"/>
                    </a:lnL>
                    <a:lnR cap="flat" cmpd="sng" w="9525">
                      <a:solidFill>
                        <a:srgbClr val="C4D5EB"/>
                      </a:solidFill>
                      <a:prstDash val="solid"/>
                      <a:round/>
                      <a:headEnd len="sm" w="sm" type="none"/>
                      <a:tailEnd len="sm" w="sm" type="none"/>
                    </a:lnR>
                    <a:lnT cap="flat" cmpd="sng">
                      <a:solidFill>
                        <a:srgbClr val="FFFFFF"/>
                      </a:solidFill>
                      <a:prstDash val="solid"/>
                      <a:round/>
                      <a:headEnd len="sm" w="sm" type="none"/>
                      <a:tailEnd len="sm" w="sm" type="none"/>
                    </a:lnT>
                    <a:lnB cap="flat" cmpd="sng" w="9525">
                      <a:solidFill>
                        <a:srgbClr val="C4D5EB"/>
                      </a:solidFill>
                      <a:prstDash val="solid"/>
                      <a:round/>
                      <a:headEnd len="sm" w="sm" type="none"/>
                      <a:tailEnd len="sm" w="sm" type="none"/>
                    </a:lnB>
                    <a:solidFill>
                      <a:srgbClr val="203864"/>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nvSpPr>
        <p:spPr>
          <a:xfrm>
            <a:off x="62225" y="179625"/>
            <a:ext cx="4732500" cy="268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900">
                <a:highlight>
                  <a:srgbClr val="EDEBE9"/>
                </a:highlight>
                <a:latin typeface="Times New Roman"/>
                <a:ea typeface="Times New Roman"/>
                <a:cs typeface="Times New Roman"/>
                <a:sym typeface="Times New Roman"/>
              </a:rPr>
              <a:t>Data Exploration :</a:t>
            </a:r>
            <a:r>
              <a:rPr lang="en-GB" sz="1900">
                <a:highlight>
                  <a:srgbClr val="EDEBE9"/>
                </a:highlight>
                <a:latin typeface="Times New Roman"/>
                <a:ea typeface="Times New Roman"/>
                <a:cs typeface="Times New Roman"/>
                <a:sym typeface="Times New Roman"/>
              </a:rPr>
              <a:t>​</a:t>
            </a:r>
            <a:endParaRPr sz="1900">
              <a:highlight>
                <a:srgbClr val="EDEBE9"/>
              </a:highlight>
              <a:latin typeface="Times New Roman"/>
              <a:ea typeface="Times New Roman"/>
              <a:cs typeface="Times New Roman"/>
              <a:sym typeface="Times New Roman"/>
            </a:endParaRPr>
          </a:p>
          <a:p>
            <a:pPr indent="-314325" lvl="0" marL="711200" rtl="0" algn="l">
              <a:lnSpc>
                <a:spcPct val="115000"/>
              </a:lnSpc>
              <a:spcBef>
                <a:spcPts val="0"/>
              </a:spcBef>
              <a:spcAft>
                <a:spcPts val="0"/>
              </a:spcAft>
              <a:buSzPts val="1350"/>
              <a:buFont typeface="Arial"/>
              <a:buChar char="●"/>
            </a:pPr>
            <a:r>
              <a:rPr lang="en-GB" sz="1550">
                <a:solidFill>
                  <a:srgbClr val="333333"/>
                </a:solidFill>
                <a:highlight>
                  <a:srgbClr val="EDEBE9"/>
                </a:highlight>
                <a:latin typeface="Times New Roman"/>
                <a:ea typeface="Times New Roman"/>
                <a:cs typeface="Times New Roman"/>
                <a:sym typeface="Times New Roman"/>
              </a:rPr>
              <a:t>Response variable : Deal Status Code- Won or Loss</a:t>
            </a:r>
            <a:r>
              <a:rPr lang="en-GB" sz="1550">
                <a:highlight>
                  <a:srgbClr val="EDEBE9"/>
                </a:highlight>
                <a:latin typeface="Times New Roman"/>
                <a:ea typeface="Times New Roman"/>
                <a:cs typeface="Times New Roman"/>
                <a:sym typeface="Times New Roman"/>
              </a:rPr>
              <a:t>​</a:t>
            </a:r>
            <a:endParaRPr sz="1550">
              <a:highlight>
                <a:srgbClr val="EDEBE9"/>
              </a:highlight>
              <a:latin typeface="Times New Roman"/>
              <a:ea typeface="Times New Roman"/>
              <a:cs typeface="Times New Roman"/>
              <a:sym typeface="Times New Roman"/>
            </a:endParaRPr>
          </a:p>
          <a:p>
            <a:pPr indent="-314325" lvl="0" marL="711200" rtl="0" algn="l">
              <a:lnSpc>
                <a:spcPct val="115000"/>
              </a:lnSpc>
              <a:spcBef>
                <a:spcPts val="0"/>
              </a:spcBef>
              <a:spcAft>
                <a:spcPts val="0"/>
              </a:spcAft>
              <a:buSzPts val="1350"/>
              <a:buFont typeface="Arial"/>
              <a:buChar char="●"/>
            </a:pPr>
            <a:r>
              <a:rPr lang="en-GB" sz="1550">
                <a:solidFill>
                  <a:srgbClr val="333333"/>
                </a:solidFill>
                <a:highlight>
                  <a:srgbClr val="EDEBE9"/>
                </a:highlight>
                <a:latin typeface="Times New Roman"/>
                <a:ea typeface="Times New Roman"/>
                <a:cs typeface="Times New Roman"/>
                <a:sym typeface="Times New Roman"/>
              </a:rPr>
              <a:t>Independent variable : Other 8 variables.</a:t>
            </a:r>
            <a:r>
              <a:rPr lang="en-GB" sz="1550">
                <a:highlight>
                  <a:srgbClr val="EDEBE9"/>
                </a:highlight>
                <a:latin typeface="Times New Roman"/>
                <a:ea typeface="Times New Roman"/>
                <a:cs typeface="Times New Roman"/>
                <a:sym typeface="Times New Roman"/>
              </a:rPr>
              <a:t>​</a:t>
            </a:r>
            <a:endParaRPr sz="1550">
              <a:highlight>
                <a:srgbClr val="EDEBE9"/>
              </a:highlight>
              <a:latin typeface="Times New Roman"/>
              <a:ea typeface="Times New Roman"/>
              <a:cs typeface="Times New Roman"/>
              <a:sym typeface="Times New Roman"/>
            </a:endParaRPr>
          </a:p>
          <a:p>
            <a:pPr indent="-314325" lvl="0" marL="711200" rtl="0" algn="l">
              <a:lnSpc>
                <a:spcPct val="115000"/>
              </a:lnSpc>
              <a:spcBef>
                <a:spcPts val="0"/>
              </a:spcBef>
              <a:spcAft>
                <a:spcPts val="0"/>
              </a:spcAft>
              <a:buSzPts val="1350"/>
              <a:buFont typeface="Arial"/>
              <a:buChar char="●"/>
            </a:pPr>
            <a:r>
              <a:rPr lang="en-GB" sz="1550">
                <a:solidFill>
                  <a:srgbClr val="333333"/>
                </a:solidFill>
                <a:highlight>
                  <a:srgbClr val="EDEBE9"/>
                </a:highlight>
                <a:latin typeface="Times New Roman"/>
                <a:ea typeface="Times New Roman"/>
                <a:cs typeface="Times New Roman"/>
                <a:sym typeface="Times New Roman"/>
              </a:rPr>
              <a:t>No of observation : 10061</a:t>
            </a:r>
            <a:r>
              <a:rPr lang="en-GB" sz="1550">
                <a:highlight>
                  <a:srgbClr val="EDEBE9"/>
                </a:highlight>
                <a:latin typeface="Times New Roman"/>
                <a:ea typeface="Times New Roman"/>
                <a:cs typeface="Times New Roman"/>
                <a:sym typeface="Times New Roman"/>
              </a:rPr>
              <a:t>​</a:t>
            </a:r>
            <a:endParaRPr sz="1550">
              <a:highlight>
                <a:srgbClr val="EDEBE9"/>
              </a:highlight>
              <a:latin typeface="Times New Roman"/>
              <a:ea typeface="Times New Roman"/>
              <a:cs typeface="Times New Roman"/>
              <a:sym typeface="Times New Roman"/>
            </a:endParaRPr>
          </a:p>
          <a:p>
            <a:pPr indent="-314325" lvl="0" marL="711200" rtl="0" algn="l">
              <a:lnSpc>
                <a:spcPct val="115000"/>
              </a:lnSpc>
              <a:spcBef>
                <a:spcPts val="0"/>
              </a:spcBef>
              <a:spcAft>
                <a:spcPts val="0"/>
              </a:spcAft>
              <a:buSzPts val="1350"/>
              <a:buFont typeface="Arial"/>
              <a:buChar char="●"/>
            </a:pPr>
            <a:r>
              <a:rPr lang="en-GB" sz="1550">
                <a:highlight>
                  <a:srgbClr val="EDEBE9"/>
                </a:highlight>
                <a:latin typeface="Calibri"/>
                <a:ea typeface="Calibri"/>
                <a:cs typeface="Calibri"/>
                <a:sym typeface="Calibri"/>
              </a:rPr>
              <a:t>Sample data is from the year 2011 to 2019​</a:t>
            </a:r>
            <a:endParaRPr sz="1550">
              <a:highlight>
                <a:srgbClr val="EDEBE9"/>
              </a:highlight>
              <a:latin typeface="Calibri"/>
              <a:ea typeface="Calibri"/>
              <a:cs typeface="Calibri"/>
              <a:sym typeface="Calibri"/>
            </a:endParaRPr>
          </a:p>
          <a:p>
            <a:pPr indent="-314325" lvl="0" marL="711200" rtl="0" algn="l">
              <a:lnSpc>
                <a:spcPct val="115000"/>
              </a:lnSpc>
              <a:spcBef>
                <a:spcPts val="0"/>
              </a:spcBef>
              <a:spcAft>
                <a:spcPts val="0"/>
              </a:spcAft>
              <a:buSzPts val="1350"/>
              <a:buFont typeface="Arial"/>
              <a:buChar char="●"/>
            </a:pPr>
            <a:r>
              <a:rPr lang="en-GB" sz="1550">
                <a:solidFill>
                  <a:srgbClr val="333333"/>
                </a:solidFill>
                <a:highlight>
                  <a:srgbClr val="EDEBE9"/>
                </a:highlight>
                <a:latin typeface="Times New Roman"/>
                <a:ea typeface="Times New Roman"/>
                <a:cs typeface="Times New Roman"/>
                <a:sym typeface="Times New Roman"/>
              </a:rPr>
              <a:t>Variable type : Data is categorical  and most of the variables are in nominal scale except the deal cost (numeric) </a:t>
            </a:r>
            <a:r>
              <a:rPr lang="en-GB" sz="1550">
                <a:highlight>
                  <a:srgbClr val="EDEBE9"/>
                </a:highlight>
                <a:latin typeface="Times New Roman"/>
                <a:ea typeface="Times New Roman"/>
                <a:cs typeface="Times New Roman"/>
                <a:sym typeface="Times New Roman"/>
              </a:rPr>
              <a:t>​</a:t>
            </a:r>
            <a:endParaRPr sz="2000">
              <a:highlight>
                <a:srgbClr val="EDEBE9"/>
              </a:highlight>
              <a:latin typeface="Times New Roman"/>
              <a:ea typeface="Times New Roman"/>
              <a:cs typeface="Times New Roman"/>
              <a:sym typeface="Times New Roman"/>
            </a:endParaRPr>
          </a:p>
        </p:txBody>
      </p:sp>
      <p:graphicFrame>
        <p:nvGraphicFramePr>
          <p:cNvPr id="157" name="Google Shape;157;p17"/>
          <p:cNvGraphicFramePr/>
          <p:nvPr/>
        </p:nvGraphicFramePr>
        <p:xfrm>
          <a:off x="5481925" y="1200100"/>
          <a:ext cx="3000000" cy="3000000"/>
        </p:xfrm>
        <a:graphic>
          <a:graphicData uri="http://schemas.openxmlformats.org/drawingml/2006/table">
            <a:tbl>
              <a:tblPr>
                <a:noFill/>
                <a:tableStyleId>{B4BD83E5-9EBC-4506-8874-433C5088C27B}</a:tableStyleId>
              </a:tblPr>
              <a:tblGrid>
                <a:gridCol w="1823325"/>
                <a:gridCol w="1797800"/>
              </a:tblGrid>
              <a:tr h="364625">
                <a:tc>
                  <a:txBody>
                    <a:bodyPr/>
                    <a:lstStyle/>
                    <a:p>
                      <a:pPr indent="0" lvl="0" marL="50800" marR="50800" rtl="0" algn="ctr">
                        <a:lnSpc>
                          <a:spcPct val="115000"/>
                        </a:lnSpc>
                        <a:spcBef>
                          <a:spcPts val="0"/>
                        </a:spcBef>
                        <a:spcAft>
                          <a:spcPts val="0"/>
                        </a:spcAft>
                        <a:buNone/>
                      </a:pPr>
                      <a:r>
                        <a:rPr b="1" lang="en-GB" sz="1350">
                          <a:solidFill>
                            <a:srgbClr val="FFFFFF"/>
                          </a:solidFill>
                          <a:latin typeface="Calibri"/>
                          <a:ea typeface="Calibri"/>
                          <a:cs typeface="Calibri"/>
                          <a:sym typeface="Calibri"/>
                        </a:rPr>
                        <a:t>Variables​</a:t>
                      </a:r>
                      <a:endParaRPr b="1" sz="13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a:txBody>
                    <a:bodyPr/>
                    <a:lstStyle/>
                    <a:p>
                      <a:pPr indent="0" lvl="0" marL="50800" marR="50800" rtl="0" algn="ctr">
                        <a:lnSpc>
                          <a:spcPct val="115000"/>
                        </a:lnSpc>
                        <a:spcBef>
                          <a:spcPts val="0"/>
                        </a:spcBef>
                        <a:spcAft>
                          <a:spcPts val="0"/>
                        </a:spcAft>
                        <a:buNone/>
                      </a:pPr>
                      <a:r>
                        <a:rPr b="1" lang="en-GB" sz="1350">
                          <a:solidFill>
                            <a:srgbClr val="FFFFFF"/>
                          </a:solidFill>
                          <a:latin typeface="Calibri"/>
                          <a:ea typeface="Calibri"/>
                          <a:cs typeface="Calibri"/>
                          <a:sym typeface="Calibri"/>
                        </a:rPr>
                        <a:t>Values</a:t>
                      </a:r>
                      <a:r>
                        <a:rPr b="1" lang="en-GB" sz="1350">
                          <a:solidFill>
                            <a:srgbClr val="FFFFFF"/>
                          </a:solidFill>
                          <a:latin typeface="Calibri"/>
                          <a:ea typeface="Calibri"/>
                          <a:cs typeface="Calibri"/>
                          <a:sym typeface="Calibri"/>
                        </a:rPr>
                        <a:t>​</a:t>
                      </a:r>
                      <a:endParaRPr b="1" sz="13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r>
              <a:tr h="364625">
                <a:tc>
                  <a:txBody>
                    <a:bodyPr/>
                    <a:lstStyle/>
                    <a:p>
                      <a:pPr indent="0" lvl="0" marL="50800" marR="50800" rtl="0" algn="ctr">
                        <a:lnSpc>
                          <a:spcPct val="115000"/>
                        </a:lnSpc>
                        <a:spcBef>
                          <a:spcPts val="0"/>
                        </a:spcBef>
                        <a:spcAft>
                          <a:spcPts val="0"/>
                        </a:spcAft>
                        <a:buNone/>
                      </a:pPr>
                      <a:r>
                        <a:rPr b="1" lang="en-GB" sz="1350">
                          <a:solidFill>
                            <a:srgbClr val="FFFFFF"/>
                          </a:solidFill>
                          <a:latin typeface="Calibri"/>
                          <a:ea typeface="Calibri"/>
                          <a:cs typeface="Calibri"/>
                          <a:sym typeface="Calibri"/>
                        </a:rPr>
                        <a:t>Client Category​</a:t>
                      </a:r>
                      <a:endParaRPr b="1" sz="13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a:txBody>
                    <a:bodyPr/>
                    <a:lstStyle/>
                    <a:p>
                      <a:pPr indent="0" lvl="0" marL="50800" marR="50800" rtl="0" algn="ctr">
                        <a:lnSpc>
                          <a:spcPct val="115000"/>
                        </a:lnSpc>
                        <a:spcBef>
                          <a:spcPts val="0"/>
                        </a:spcBef>
                        <a:spcAft>
                          <a:spcPts val="0"/>
                        </a:spcAft>
                        <a:buNone/>
                      </a:pPr>
                      <a:r>
                        <a:rPr lang="en-GB" sz="1350">
                          <a:solidFill>
                            <a:srgbClr val="FFFFFF"/>
                          </a:solidFill>
                          <a:latin typeface="Calibri"/>
                          <a:ea typeface="Calibri"/>
                          <a:cs typeface="Calibri"/>
                          <a:sym typeface="Calibri"/>
                        </a:rPr>
                        <a:t>41</a:t>
                      </a:r>
                      <a:endParaRPr sz="13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r>
              <a:tr h="364625">
                <a:tc>
                  <a:txBody>
                    <a:bodyPr/>
                    <a:lstStyle/>
                    <a:p>
                      <a:pPr indent="0" lvl="0" marL="50800" marR="50800" rtl="0" algn="ctr">
                        <a:lnSpc>
                          <a:spcPct val="115000"/>
                        </a:lnSpc>
                        <a:spcBef>
                          <a:spcPts val="0"/>
                        </a:spcBef>
                        <a:spcAft>
                          <a:spcPts val="0"/>
                        </a:spcAft>
                        <a:buNone/>
                      </a:pPr>
                      <a:r>
                        <a:rPr b="1" lang="en-GB" sz="1350">
                          <a:solidFill>
                            <a:srgbClr val="FFFFFF"/>
                          </a:solidFill>
                          <a:latin typeface="Calibri"/>
                          <a:ea typeface="Calibri"/>
                          <a:cs typeface="Calibri"/>
                          <a:sym typeface="Calibri"/>
                        </a:rPr>
                        <a:t>Solution Type​</a:t>
                      </a:r>
                      <a:endParaRPr b="1" sz="13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a:txBody>
                    <a:bodyPr/>
                    <a:lstStyle/>
                    <a:p>
                      <a:pPr indent="0" lvl="0" marL="50800" marR="50800" rtl="0" algn="ctr">
                        <a:lnSpc>
                          <a:spcPct val="115000"/>
                        </a:lnSpc>
                        <a:spcBef>
                          <a:spcPts val="0"/>
                        </a:spcBef>
                        <a:spcAft>
                          <a:spcPts val="0"/>
                        </a:spcAft>
                        <a:buNone/>
                      </a:pPr>
                      <a:r>
                        <a:rPr lang="en-GB" sz="1350">
                          <a:solidFill>
                            <a:srgbClr val="FFFFFF"/>
                          </a:solidFill>
                          <a:latin typeface="Calibri"/>
                          <a:ea typeface="Calibri"/>
                          <a:cs typeface="Calibri"/>
                          <a:sym typeface="Calibri"/>
                        </a:rPr>
                        <a:t>67​</a:t>
                      </a:r>
                      <a:endParaRPr sz="13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r>
              <a:tr h="364625">
                <a:tc>
                  <a:txBody>
                    <a:bodyPr/>
                    <a:lstStyle/>
                    <a:p>
                      <a:pPr indent="0" lvl="0" marL="50800" marR="50800" rtl="0" algn="ctr">
                        <a:lnSpc>
                          <a:spcPct val="115000"/>
                        </a:lnSpc>
                        <a:spcBef>
                          <a:spcPts val="0"/>
                        </a:spcBef>
                        <a:spcAft>
                          <a:spcPts val="0"/>
                        </a:spcAft>
                        <a:buNone/>
                      </a:pPr>
                      <a:r>
                        <a:rPr b="1" lang="en-GB" sz="1350">
                          <a:solidFill>
                            <a:srgbClr val="FFFFFF"/>
                          </a:solidFill>
                          <a:latin typeface="Calibri"/>
                          <a:ea typeface="Calibri"/>
                          <a:cs typeface="Calibri"/>
                          <a:sym typeface="Calibri"/>
                        </a:rPr>
                        <a:t>Sector​</a:t>
                      </a:r>
                      <a:endParaRPr b="1" sz="13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a:txBody>
                    <a:bodyPr/>
                    <a:lstStyle/>
                    <a:p>
                      <a:pPr indent="0" lvl="0" marL="50800" marR="50800" rtl="0" algn="ctr">
                        <a:lnSpc>
                          <a:spcPct val="115000"/>
                        </a:lnSpc>
                        <a:spcBef>
                          <a:spcPts val="0"/>
                        </a:spcBef>
                        <a:spcAft>
                          <a:spcPts val="0"/>
                        </a:spcAft>
                        <a:buNone/>
                      </a:pPr>
                      <a:r>
                        <a:rPr lang="en-GB" sz="1350">
                          <a:solidFill>
                            <a:srgbClr val="FFFFFF"/>
                          </a:solidFill>
                          <a:latin typeface="Calibri"/>
                          <a:ea typeface="Calibri"/>
                          <a:cs typeface="Calibri"/>
                          <a:sym typeface="Calibri"/>
                        </a:rPr>
                        <a:t>25​</a:t>
                      </a:r>
                      <a:endParaRPr sz="13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r>
              <a:tr h="364625">
                <a:tc>
                  <a:txBody>
                    <a:bodyPr/>
                    <a:lstStyle/>
                    <a:p>
                      <a:pPr indent="0" lvl="0" marL="50800" marR="50800" rtl="0" algn="ctr">
                        <a:lnSpc>
                          <a:spcPct val="115000"/>
                        </a:lnSpc>
                        <a:spcBef>
                          <a:spcPts val="0"/>
                        </a:spcBef>
                        <a:spcAft>
                          <a:spcPts val="0"/>
                        </a:spcAft>
                        <a:buNone/>
                      </a:pPr>
                      <a:r>
                        <a:rPr b="1" lang="en-GB" sz="1350">
                          <a:solidFill>
                            <a:srgbClr val="FFFFFF"/>
                          </a:solidFill>
                          <a:latin typeface="Calibri"/>
                          <a:ea typeface="Calibri"/>
                          <a:cs typeface="Calibri"/>
                          <a:sym typeface="Calibri"/>
                        </a:rPr>
                        <a:t>Location​</a:t>
                      </a:r>
                      <a:endParaRPr b="1" sz="13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a:txBody>
                    <a:bodyPr/>
                    <a:lstStyle/>
                    <a:p>
                      <a:pPr indent="0" lvl="0" marL="50800" marR="50800" rtl="0" algn="ctr">
                        <a:lnSpc>
                          <a:spcPct val="115000"/>
                        </a:lnSpc>
                        <a:spcBef>
                          <a:spcPts val="0"/>
                        </a:spcBef>
                        <a:spcAft>
                          <a:spcPts val="0"/>
                        </a:spcAft>
                        <a:buNone/>
                      </a:pPr>
                      <a:r>
                        <a:rPr lang="en-GB" sz="1350">
                          <a:solidFill>
                            <a:srgbClr val="FFFFFF"/>
                          </a:solidFill>
                          <a:latin typeface="Calibri"/>
                          <a:ea typeface="Calibri"/>
                          <a:cs typeface="Calibri"/>
                          <a:sym typeface="Calibri"/>
                        </a:rPr>
                        <a:t>13​</a:t>
                      </a:r>
                      <a:endParaRPr sz="13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r>
              <a:tr h="364625">
                <a:tc>
                  <a:txBody>
                    <a:bodyPr/>
                    <a:lstStyle/>
                    <a:p>
                      <a:pPr indent="0" lvl="0" marL="50800" marR="50800" rtl="0" algn="ctr">
                        <a:lnSpc>
                          <a:spcPct val="115000"/>
                        </a:lnSpc>
                        <a:spcBef>
                          <a:spcPts val="0"/>
                        </a:spcBef>
                        <a:spcAft>
                          <a:spcPts val="0"/>
                        </a:spcAft>
                        <a:buNone/>
                      </a:pPr>
                      <a:r>
                        <a:rPr b="1" lang="en-GB" sz="1350">
                          <a:solidFill>
                            <a:srgbClr val="FFFFFF"/>
                          </a:solidFill>
                          <a:latin typeface="Calibri"/>
                          <a:ea typeface="Calibri"/>
                          <a:cs typeface="Calibri"/>
                          <a:sym typeface="Calibri"/>
                        </a:rPr>
                        <a:t>VP Name​</a:t>
                      </a:r>
                      <a:endParaRPr b="1" sz="13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a:txBody>
                    <a:bodyPr/>
                    <a:lstStyle/>
                    <a:p>
                      <a:pPr indent="0" lvl="0" marL="50800" marR="50800" rtl="0" algn="ctr">
                        <a:lnSpc>
                          <a:spcPct val="115000"/>
                        </a:lnSpc>
                        <a:spcBef>
                          <a:spcPts val="0"/>
                        </a:spcBef>
                        <a:spcAft>
                          <a:spcPts val="0"/>
                        </a:spcAft>
                        <a:buNone/>
                      </a:pPr>
                      <a:r>
                        <a:rPr lang="en-GB" sz="1350">
                          <a:solidFill>
                            <a:srgbClr val="FFFFFF"/>
                          </a:solidFill>
                          <a:latin typeface="Calibri"/>
                          <a:ea typeface="Calibri"/>
                          <a:cs typeface="Calibri"/>
                          <a:sym typeface="Calibri"/>
                        </a:rPr>
                        <a:t>43​</a:t>
                      </a:r>
                      <a:endParaRPr sz="13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r>
              <a:tr h="364625">
                <a:tc>
                  <a:txBody>
                    <a:bodyPr/>
                    <a:lstStyle/>
                    <a:p>
                      <a:pPr indent="0" lvl="0" marL="50800" marR="50800" rtl="0" algn="ctr">
                        <a:lnSpc>
                          <a:spcPct val="115000"/>
                        </a:lnSpc>
                        <a:spcBef>
                          <a:spcPts val="0"/>
                        </a:spcBef>
                        <a:spcAft>
                          <a:spcPts val="0"/>
                        </a:spcAft>
                        <a:buNone/>
                      </a:pPr>
                      <a:r>
                        <a:rPr b="1" lang="en-GB" sz="1350">
                          <a:solidFill>
                            <a:srgbClr val="FFFFFF"/>
                          </a:solidFill>
                          <a:latin typeface="Calibri"/>
                          <a:ea typeface="Calibri"/>
                          <a:cs typeface="Calibri"/>
                          <a:sym typeface="Calibri"/>
                        </a:rPr>
                        <a:t>Manager Name​</a:t>
                      </a:r>
                      <a:endParaRPr b="1" sz="13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a:txBody>
                    <a:bodyPr/>
                    <a:lstStyle/>
                    <a:p>
                      <a:pPr indent="0" lvl="0" marL="50800" marR="50800" rtl="0" algn="ctr">
                        <a:lnSpc>
                          <a:spcPct val="115000"/>
                        </a:lnSpc>
                        <a:spcBef>
                          <a:spcPts val="0"/>
                        </a:spcBef>
                        <a:spcAft>
                          <a:spcPts val="0"/>
                        </a:spcAft>
                        <a:buNone/>
                      </a:pPr>
                      <a:r>
                        <a:rPr lang="en-GB" sz="1350">
                          <a:solidFill>
                            <a:srgbClr val="FFFFFF"/>
                          </a:solidFill>
                          <a:latin typeface="Calibri"/>
                          <a:ea typeface="Calibri"/>
                          <a:cs typeface="Calibri"/>
                          <a:sym typeface="Calibri"/>
                        </a:rPr>
                        <a:t>277</a:t>
                      </a:r>
                      <a:endParaRPr sz="13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r>
              <a:tr h="364625">
                <a:tc>
                  <a:txBody>
                    <a:bodyPr/>
                    <a:lstStyle/>
                    <a:p>
                      <a:pPr indent="0" lvl="0" marL="50800" marR="50800" rtl="0" algn="ctr">
                        <a:lnSpc>
                          <a:spcPct val="115000"/>
                        </a:lnSpc>
                        <a:spcBef>
                          <a:spcPts val="0"/>
                        </a:spcBef>
                        <a:spcAft>
                          <a:spcPts val="0"/>
                        </a:spcAft>
                        <a:buNone/>
                      </a:pPr>
                      <a:r>
                        <a:rPr b="1" lang="en-GB" sz="1350">
                          <a:solidFill>
                            <a:srgbClr val="FFFFFF"/>
                          </a:solidFill>
                          <a:latin typeface="Calibri"/>
                          <a:ea typeface="Calibri"/>
                          <a:cs typeface="Calibri"/>
                          <a:sym typeface="Calibri"/>
                        </a:rPr>
                        <a:t>Deal Cost​</a:t>
                      </a:r>
                      <a:endParaRPr b="1" sz="13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a:txBody>
                    <a:bodyPr/>
                    <a:lstStyle/>
                    <a:p>
                      <a:pPr indent="0" lvl="0" marL="50800" marR="50800" rtl="0" algn="ctr">
                        <a:lnSpc>
                          <a:spcPct val="115000"/>
                        </a:lnSpc>
                        <a:spcBef>
                          <a:spcPts val="0"/>
                        </a:spcBef>
                        <a:spcAft>
                          <a:spcPts val="0"/>
                        </a:spcAft>
                        <a:buNone/>
                      </a:pPr>
                      <a:r>
                        <a:rPr lang="en-GB" sz="1350">
                          <a:solidFill>
                            <a:srgbClr val="FFFFFF"/>
                          </a:solidFill>
                          <a:latin typeface="Calibri"/>
                          <a:ea typeface="Calibri"/>
                          <a:cs typeface="Calibri"/>
                          <a:sym typeface="Calibri"/>
                        </a:rPr>
                        <a:t>1468​ </a:t>
                      </a:r>
                      <a:endParaRPr sz="13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r>
              <a:tr h="364625">
                <a:tc>
                  <a:txBody>
                    <a:bodyPr/>
                    <a:lstStyle/>
                    <a:p>
                      <a:pPr indent="0" lvl="0" marL="50800" marR="50800" rtl="0" algn="ctr">
                        <a:lnSpc>
                          <a:spcPct val="115000"/>
                        </a:lnSpc>
                        <a:spcBef>
                          <a:spcPts val="0"/>
                        </a:spcBef>
                        <a:spcAft>
                          <a:spcPts val="0"/>
                        </a:spcAft>
                        <a:buNone/>
                      </a:pPr>
                      <a:r>
                        <a:rPr b="1" lang="en-GB" sz="1350">
                          <a:solidFill>
                            <a:srgbClr val="FFFFFF"/>
                          </a:solidFill>
                          <a:latin typeface="Calibri"/>
                          <a:ea typeface="Calibri"/>
                          <a:cs typeface="Calibri"/>
                          <a:sym typeface="Calibri"/>
                        </a:rPr>
                        <a:t>Deal Status Code​</a:t>
                      </a:r>
                      <a:endParaRPr b="1" sz="13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c>
                  <a:txBody>
                    <a:bodyPr/>
                    <a:lstStyle/>
                    <a:p>
                      <a:pPr indent="0" lvl="0" marL="50800" marR="50800" rtl="0" algn="ctr">
                        <a:lnSpc>
                          <a:spcPct val="115000"/>
                        </a:lnSpc>
                        <a:spcBef>
                          <a:spcPts val="0"/>
                        </a:spcBef>
                        <a:spcAft>
                          <a:spcPts val="0"/>
                        </a:spcAft>
                        <a:buNone/>
                      </a:pPr>
                      <a:r>
                        <a:rPr lang="en-GB" sz="1350">
                          <a:solidFill>
                            <a:srgbClr val="FFFFFF"/>
                          </a:solidFill>
                          <a:latin typeface="Calibri"/>
                          <a:ea typeface="Calibri"/>
                          <a:cs typeface="Calibri"/>
                          <a:sym typeface="Calibri"/>
                        </a:rPr>
                        <a:t>2​</a:t>
                      </a:r>
                      <a:endParaRPr sz="1350">
                        <a:solidFill>
                          <a:srgbClr val="FFFFFF"/>
                        </a:solidFill>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03864"/>
                    </a:solidFill>
                  </a:tcPr>
                </a:tc>
              </a:tr>
            </a:tbl>
          </a:graphicData>
        </a:graphic>
      </p:graphicFrame>
      <p:sp>
        <p:nvSpPr>
          <p:cNvPr id="158" name="Google Shape;158;p17"/>
          <p:cNvSpPr txBox="1"/>
          <p:nvPr/>
        </p:nvSpPr>
        <p:spPr>
          <a:xfrm>
            <a:off x="5481925" y="414100"/>
            <a:ext cx="34065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800">
                <a:highlight>
                  <a:srgbClr val="EDEBE9"/>
                </a:highlight>
                <a:latin typeface="Times New Roman"/>
                <a:ea typeface="Times New Roman"/>
                <a:cs typeface="Times New Roman"/>
                <a:sym typeface="Times New Roman"/>
              </a:rPr>
              <a:t>Unique values under each category :</a:t>
            </a:r>
            <a:r>
              <a:rPr lang="en-GB" sz="1800">
                <a:highlight>
                  <a:srgbClr val="EDEBE9"/>
                </a:highlight>
                <a:latin typeface="Times New Roman"/>
                <a:ea typeface="Times New Roman"/>
                <a:cs typeface="Times New Roman"/>
                <a:sym typeface="Times New Roman"/>
              </a:rPr>
              <a:t>​</a:t>
            </a:r>
            <a:endParaRPr sz="17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3300">
                <a:solidFill>
                  <a:srgbClr val="000000"/>
                </a:solidFill>
                <a:highlight>
                  <a:srgbClr val="EDEBE9"/>
                </a:highlight>
                <a:latin typeface="Arial"/>
                <a:ea typeface="Arial"/>
                <a:cs typeface="Arial"/>
                <a:sym typeface="Arial"/>
              </a:rPr>
              <a:t>Data Pre-processing</a:t>
            </a:r>
            <a:r>
              <a:rPr lang="en-GB" sz="3300">
                <a:solidFill>
                  <a:srgbClr val="000000"/>
                </a:solidFill>
                <a:highlight>
                  <a:srgbClr val="EDEBE9"/>
                </a:highlight>
                <a:latin typeface="Arial"/>
                <a:ea typeface="Arial"/>
                <a:cs typeface="Arial"/>
                <a:sym typeface="Arial"/>
              </a:rPr>
              <a:t>​:</a:t>
            </a:r>
            <a:endParaRPr/>
          </a:p>
        </p:txBody>
      </p:sp>
      <p:sp>
        <p:nvSpPr>
          <p:cNvPr id="164" name="Google Shape;164;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sz="1350">
                <a:solidFill>
                  <a:srgbClr val="000000"/>
                </a:solidFill>
                <a:highlight>
                  <a:srgbClr val="EDEBE9"/>
                </a:highlight>
              </a:rPr>
              <a:t>Checking for Missing values:</a:t>
            </a:r>
            <a:r>
              <a:rPr lang="en-GB" sz="1350">
                <a:solidFill>
                  <a:srgbClr val="000000"/>
                </a:solidFill>
                <a:highlight>
                  <a:srgbClr val="EDEBE9"/>
                </a:highlight>
              </a:rPr>
              <a:t>​</a:t>
            </a:r>
            <a:endParaRPr sz="1350">
              <a:solidFill>
                <a:srgbClr val="000000"/>
              </a:solidFill>
              <a:highlight>
                <a:srgbClr val="EDEBE9"/>
              </a:highlight>
            </a:endParaRPr>
          </a:p>
          <a:p>
            <a:pPr indent="0" lvl="0" marL="0" rtl="0" algn="l">
              <a:spcBef>
                <a:spcPts val="0"/>
              </a:spcBef>
              <a:spcAft>
                <a:spcPts val="0"/>
              </a:spcAft>
              <a:buNone/>
            </a:pPr>
            <a:r>
              <a:rPr lang="en-GB" sz="1350">
                <a:solidFill>
                  <a:srgbClr val="000000"/>
                </a:solidFill>
                <a:highlight>
                  <a:srgbClr val="EDEBE9"/>
                </a:highlight>
              </a:rPr>
              <a:t>​</a:t>
            </a:r>
            <a:endParaRPr sz="1350">
              <a:solidFill>
                <a:srgbClr val="000000"/>
              </a:solidFill>
              <a:highlight>
                <a:srgbClr val="EDEBE9"/>
              </a:highlight>
            </a:endParaRPr>
          </a:p>
          <a:p>
            <a:pPr indent="-314325" lvl="0" marL="914400" rtl="0" algn="l">
              <a:spcBef>
                <a:spcPts val="0"/>
              </a:spcBef>
              <a:spcAft>
                <a:spcPts val="0"/>
              </a:spcAft>
              <a:buSzPts val="1350"/>
              <a:buChar char="➢"/>
            </a:pPr>
            <a:r>
              <a:rPr lang="en-GB" sz="1350">
                <a:solidFill>
                  <a:srgbClr val="101010"/>
                </a:solidFill>
                <a:highlight>
                  <a:srgbClr val="EDEBE9"/>
                </a:highlight>
              </a:rPr>
              <a:t> </a:t>
            </a:r>
            <a:r>
              <a:rPr lang="en-GB" sz="1350">
                <a:solidFill>
                  <a:srgbClr val="101010"/>
                </a:solidFill>
                <a:highlight>
                  <a:srgbClr val="EDEBE9"/>
                </a:highlight>
              </a:rPr>
              <a:t>Missing values are considered to be the first barrier in predictive modeling.  </a:t>
            </a:r>
            <a:r>
              <a:rPr lang="en-GB" sz="1350">
                <a:solidFill>
                  <a:srgbClr val="000000"/>
                </a:solidFill>
                <a:highlight>
                  <a:srgbClr val="EDEBE9"/>
                </a:highlight>
              </a:rPr>
              <a:t>​</a:t>
            </a:r>
            <a:endParaRPr sz="1350">
              <a:solidFill>
                <a:srgbClr val="000000"/>
              </a:solidFill>
              <a:highlight>
                <a:srgbClr val="EDEBE9"/>
              </a:highlight>
            </a:endParaRPr>
          </a:p>
          <a:p>
            <a:pPr indent="-314325" lvl="0" marL="914400" rtl="0" algn="l">
              <a:spcBef>
                <a:spcPts val="0"/>
              </a:spcBef>
              <a:spcAft>
                <a:spcPts val="0"/>
              </a:spcAft>
              <a:buSzPts val="1350"/>
              <a:buChar char="➢"/>
            </a:pPr>
            <a:r>
              <a:rPr lang="en-GB" sz="1350">
                <a:solidFill>
                  <a:srgbClr val="101010"/>
                </a:solidFill>
                <a:highlight>
                  <a:srgbClr val="EDEBE9"/>
                </a:highlight>
              </a:rPr>
              <a:t>The choice of method to impute missing values, largely influences the model’s predictive ability.</a:t>
            </a:r>
            <a:r>
              <a:rPr lang="en-GB" sz="1350">
                <a:solidFill>
                  <a:srgbClr val="000000"/>
                </a:solidFill>
                <a:highlight>
                  <a:srgbClr val="EDEBE9"/>
                </a:highlight>
              </a:rPr>
              <a:t>​</a:t>
            </a:r>
            <a:endParaRPr sz="1350">
              <a:solidFill>
                <a:srgbClr val="000000"/>
              </a:solidFill>
              <a:highlight>
                <a:srgbClr val="EDEBE9"/>
              </a:highlight>
            </a:endParaRPr>
          </a:p>
          <a:p>
            <a:pPr indent="-314325" lvl="0" marL="914400" rtl="0" algn="l">
              <a:spcBef>
                <a:spcPts val="0"/>
              </a:spcBef>
              <a:spcAft>
                <a:spcPts val="0"/>
              </a:spcAft>
              <a:buSzPts val="1350"/>
              <a:buChar char="➢"/>
            </a:pPr>
            <a:r>
              <a:rPr lang="en-GB" sz="1350">
                <a:solidFill>
                  <a:srgbClr val="101010"/>
                </a:solidFill>
                <a:highlight>
                  <a:srgbClr val="EDEBE9"/>
                </a:highlight>
              </a:rPr>
              <a:t>Deletion is the default method used to impute missing values. But, it not as advisable as it may leads to information loss.</a:t>
            </a:r>
            <a:r>
              <a:rPr lang="en-GB" sz="1350">
                <a:solidFill>
                  <a:srgbClr val="000000"/>
                </a:solidFill>
                <a:highlight>
                  <a:srgbClr val="EDEBE9"/>
                </a:highlight>
              </a:rPr>
              <a:t>​</a:t>
            </a:r>
            <a:endParaRPr sz="1350">
              <a:solidFill>
                <a:srgbClr val="000000"/>
              </a:solidFill>
              <a:highlight>
                <a:srgbClr val="EDEBE9"/>
              </a:highlight>
            </a:endParaRPr>
          </a:p>
          <a:p>
            <a:pPr indent="-314325" lvl="0" marL="914400" rtl="0" algn="l">
              <a:spcBef>
                <a:spcPts val="0"/>
              </a:spcBef>
              <a:spcAft>
                <a:spcPts val="0"/>
              </a:spcAft>
              <a:buClr>
                <a:srgbClr val="000000"/>
              </a:buClr>
              <a:buSzPts val="1350"/>
              <a:buChar char="➢"/>
            </a:pPr>
            <a:r>
              <a:rPr lang="en-GB" sz="1350">
                <a:solidFill>
                  <a:srgbClr val="000000"/>
                </a:solidFill>
                <a:highlight>
                  <a:srgbClr val="EDEBE9"/>
                </a:highlight>
              </a:rPr>
              <a:t>Here it is found that the missing are present in the variables Client category and Deal cost, which may impact the further prediction in the model.​</a:t>
            </a:r>
            <a:endParaRPr sz="1350">
              <a:solidFill>
                <a:srgbClr val="000000"/>
              </a:solidFill>
              <a:highlight>
                <a:srgbClr val="EDEBE9"/>
              </a:highlight>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nvSpPr>
        <p:spPr>
          <a:xfrm>
            <a:off x="305125" y="664725"/>
            <a:ext cx="3432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latin typeface="Calibri"/>
                <a:ea typeface="Calibri"/>
                <a:cs typeface="Calibri"/>
                <a:sym typeface="Calibri"/>
              </a:rPr>
              <a:t>Imputation of missing values:</a:t>
            </a:r>
            <a:endParaRPr/>
          </a:p>
        </p:txBody>
      </p:sp>
      <p:sp>
        <p:nvSpPr>
          <p:cNvPr id="170" name="Google Shape;170;p19"/>
          <p:cNvSpPr txBox="1"/>
          <p:nvPr/>
        </p:nvSpPr>
        <p:spPr>
          <a:xfrm>
            <a:off x="305125" y="1155100"/>
            <a:ext cx="6276900" cy="14853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Calibri"/>
              <a:buChar char="➢"/>
            </a:pPr>
            <a:r>
              <a:rPr lang="en-GB" sz="1350">
                <a:solidFill>
                  <a:srgbClr val="101010"/>
                </a:solidFill>
                <a:latin typeface="Calibri"/>
                <a:ea typeface="Calibri"/>
                <a:cs typeface="Calibri"/>
                <a:sym typeface="Calibri"/>
              </a:rPr>
              <a:t>The missing values in Client category were imputed using dropna in python.</a:t>
            </a:r>
            <a:endParaRPr sz="1350">
              <a:solidFill>
                <a:srgbClr val="101010"/>
              </a:solidFill>
              <a:latin typeface="Calibri"/>
              <a:ea typeface="Calibri"/>
              <a:cs typeface="Calibri"/>
              <a:sym typeface="Calibri"/>
            </a:endParaRPr>
          </a:p>
          <a:p>
            <a:pPr indent="0" lvl="0" marL="0" rtl="0" algn="l">
              <a:spcBef>
                <a:spcPts val="0"/>
              </a:spcBef>
              <a:spcAft>
                <a:spcPts val="0"/>
              </a:spcAft>
              <a:buNone/>
            </a:pPr>
            <a:r>
              <a:t/>
            </a:r>
            <a:endParaRPr sz="1350">
              <a:solidFill>
                <a:srgbClr val="101010"/>
              </a:solidFill>
              <a:latin typeface="Calibri"/>
              <a:ea typeface="Calibri"/>
              <a:cs typeface="Calibri"/>
              <a:sym typeface="Calibri"/>
            </a:endParaRPr>
          </a:p>
          <a:p>
            <a:pPr indent="-314325" lvl="0" marL="457200" rtl="0" algn="l">
              <a:spcBef>
                <a:spcPts val="0"/>
              </a:spcBef>
              <a:spcAft>
                <a:spcPts val="0"/>
              </a:spcAft>
              <a:buClr>
                <a:srgbClr val="101010"/>
              </a:buClr>
              <a:buSzPts val="1350"/>
              <a:buFont typeface="Calibri"/>
              <a:buChar char="➢"/>
            </a:pPr>
            <a:r>
              <a:rPr lang="en-GB" sz="1350">
                <a:solidFill>
                  <a:srgbClr val="101010"/>
                </a:solidFill>
                <a:latin typeface="Calibri"/>
                <a:ea typeface="Calibri"/>
                <a:cs typeface="Calibri"/>
                <a:sym typeface="Calibri"/>
              </a:rPr>
              <a:t>  Code:</a:t>
            </a:r>
            <a:endParaRPr sz="1350">
              <a:solidFill>
                <a:srgbClr val="101010"/>
              </a:solidFill>
              <a:latin typeface="Calibri"/>
              <a:ea typeface="Calibri"/>
              <a:cs typeface="Calibri"/>
              <a:sym typeface="Calibri"/>
            </a:endParaRPr>
          </a:p>
          <a:p>
            <a:pPr indent="0" lvl="0" marL="0" rtl="0" algn="l">
              <a:spcBef>
                <a:spcPts val="0"/>
              </a:spcBef>
              <a:spcAft>
                <a:spcPts val="0"/>
              </a:spcAft>
              <a:buNone/>
            </a:pPr>
            <a:r>
              <a:rPr lang="en-GB" sz="1350">
                <a:solidFill>
                  <a:srgbClr val="101010"/>
                </a:solidFill>
                <a:latin typeface="Calibri"/>
                <a:ea typeface="Calibri"/>
                <a:cs typeface="Calibri"/>
                <a:sym typeface="Calibri"/>
              </a:rPr>
              <a:t>                        df = df.dropna(axis = 0, how ='any')</a:t>
            </a:r>
            <a:endParaRPr sz="1350">
              <a:solidFill>
                <a:srgbClr val="101010"/>
              </a:solidFill>
              <a:latin typeface="Calibri"/>
              <a:ea typeface="Calibri"/>
              <a:cs typeface="Calibri"/>
              <a:sym typeface="Calibri"/>
            </a:endParaRPr>
          </a:p>
          <a:p>
            <a:pPr indent="0" lvl="0" marL="0" rtl="0" algn="l">
              <a:spcBef>
                <a:spcPts val="0"/>
              </a:spcBef>
              <a:spcAft>
                <a:spcPts val="0"/>
              </a:spcAft>
              <a:buNone/>
            </a:pPr>
            <a:r>
              <a:t/>
            </a:r>
            <a:endParaRPr sz="1350">
              <a:solidFill>
                <a:srgbClr val="101010"/>
              </a:solidFill>
              <a:latin typeface="Calibri"/>
              <a:ea typeface="Calibri"/>
              <a:cs typeface="Calibri"/>
              <a:sym typeface="Calibri"/>
            </a:endParaRPr>
          </a:p>
          <a:p>
            <a:pPr indent="0" lvl="0" marL="0" rtl="0" algn="l">
              <a:spcBef>
                <a:spcPts val="0"/>
              </a:spcBef>
              <a:spcAft>
                <a:spcPts val="0"/>
              </a:spcAft>
              <a:buNone/>
            </a:pPr>
            <a:r>
              <a:t/>
            </a:r>
            <a:endParaRPr sz="1350">
              <a:solidFill>
                <a:srgbClr val="101010"/>
              </a:solidFill>
              <a:latin typeface="Calibri"/>
              <a:ea typeface="Calibri"/>
              <a:cs typeface="Calibri"/>
              <a:sym typeface="Calibri"/>
            </a:endParaRPr>
          </a:p>
        </p:txBody>
      </p:sp>
      <p:sp>
        <p:nvSpPr>
          <p:cNvPr id="171" name="Google Shape;171;p19"/>
          <p:cNvSpPr txBox="1"/>
          <p:nvPr/>
        </p:nvSpPr>
        <p:spPr>
          <a:xfrm>
            <a:off x="305125" y="2571750"/>
            <a:ext cx="6276900" cy="1847100"/>
          </a:xfrm>
          <a:prstGeom prst="rect">
            <a:avLst/>
          </a:prstGeom>
          <a:noFill/>
          <a:ln>
            <a:noFill/>
          </a:ln>
        </p:spPr>
        <p:txBody>
          <a:bodyPr anchorCtr="0" anchor="t" bIns="91425" lIns="91425" spcFirstLastPara="1" rIns="91425" wrap="square" tIns="91425">
            <a:spAutoFit/>
          </a:bodyPr>
          <a:lstStyle/>
          <a:p>
            <a:pPr indent="-314325" lvl="0" marL="457200" rtl="0" algn="l">
              <a:spcBef>
                <a:spcPts val="0"/>
              </a:spcBef>
              <a:spcAft>
                <a:spcPts val="0"/>
              </a:spcAft>
              <a:buClr>
                <a:srgbClr val="101010"/>
              </a:buClr>
              <a:buSzPts val="1350"/>
              <a:buFont typeface="Calibri"/>
              <a:buChar char="➢"/>
            </a:pPr>
            <a:r>
              <a:rPr lang="en-GB" sz="1350">
                <a:solidFill>
                  <a:srgbClr val="101010"/>
                </a:solidFill>
                <a:latin typeface="Calibri"/>
                <a:ea typeface="Calibri"/>
                <a:cs typeface="Calibri"/>
                <a:sym typeface="Calibri"/>
              </a:rPr>
              <a:t>The missing values in Deal Cost were imputed  by using mean method in python.</a:t>
            </a:r>
            <a:endParaRPr sz="1350">
              <a:solidFill>
                <a:srgbClr val="101010"/>
              </a:solidFill>
              <a:latin typeface="Calibri"/>
              <a:ea typeface="Calibri"/>
              <a:cs typeface="Calibri"/>
              <a:sym typeface="Calibri"/>
            </a:endParaRPr>
          </a:p>
          <a:p>
            <a:pPr indent="0" lvl="0" marL="457200" rtl="0" algn="l">
              <a:spcBef>
                <a:spcPts val="0"/>
              </a:spcBef>
              <a:spcAft>
                <a:spcPts val="0"/>
              </a:spcAft>
              <a:buNone/>
            </a:pPr>
            <a:r>
              <a:t/>
            </a:r>
            <a:endParaRPr sz="1350">
              <a:solidFill>
                <a:srgbClr val="101010"/>
              </a:solidFill>
              <a:latin typeface="Calibri"/>
              <a:ea typeface="Calibri"/>
              <a:cs typeface="Calibri"/>
              <a:sym typeface="Calibri"/>
            </a:endParaRPr>
          </a:p>
          <a:p>
            <a:pPr indent="-314325" lvl="0" marL="457200" rtl="0" algn="l">
              <a:spcBef>
                <a:spcPts val="0"/>
              </a:spcBef>
              <a:spcAft>
                <a:spcPts val="0"/>
              </a:spcAft>
              <a:buClr>
                <a:srgbClr val="101010"/>
              </a:buClr>
              <a:buSzPts val="1350"/>
              <a:buFont typeface="Calibri"/>
              <a:buChar char="➢"/>
            </a:pPr>
            <a:r>
              <a:rPr lang="en-GB" sz="1350">
                <a:solidFill>
                  <a:srgbClr val="101010"/>
                </a:solidFill>
                <a:latin typeface="Calibri"/>
                <a:ea typeface="Calibri"/>
                <a:cs typeface="Calibri"/>
                <a:sym typeface="Calibri"/>
              </a:rPr>
              <a:t>In this method where the value was 0 in Deal Cost was filled by </a:t>
            </a:r>
            <a:r>
              <a:rPr lang="en-GB" sz="1050">
                <a:highlight>
                  <a:srgbClr val="FFFFFF"/>
                </a:highlight>
              </a:rPr>
              <a:t>768506.6924709034</a:t>
            </a:r>
            <a:endParaRPr sz="1050">
              <a:highlight>
                <a:srgbClr val="FFFFFF"/>
              </a:highlight>
            </a:endParaRPr>
          </a:p>
          <a:p>
            <a:pPr indent="0" lvl="0" marL="0" rtl="0" algn="l">
              <a:spcBef>
                <a:spcPts val="0"/>
              </a:spcBef>
              <a:spcAft>
                <a:spcPts val="0"/>
              </a:spcAft>
              <a:buNone/>
            </a:pPr>
            <a:r>
              <a:rPr lang="en-GB" sz="1350">
                <a:solidFill>
                  <a:srgbClr val="101010"/>
                </a:solidFill>
                <a:latin typeface="Calibri"/>
                <a:ea typeface="Calibri"/>
                <a:cs typeface="Calibri"/>
                <a:sym typeface="Calibri"/>
              </a:rPr>
              <a:t>  </a:t>
            </a:r>
            <a:endParaRPr sz="1350">
              <a:solidFill>
                <a:srgbClr val="101010"/>
              </a:solidFill>
              <a:latin typeface="Calibri"/>
              <a:ea typeface="Calibri"/>
              <a:cs typeface="Calibri"/>
              <a:sym typeface="Calibri"/>
            </a:endParaRPr>
          </a:p>
          <a:p>
            <a:pPr indent="-314325" lvl="0" marL="457200" rtl="0" algn="l">
              <a:spcBef>
                <a:spcPts val="0"/>
              </a:spcBef>
              <a:spcAft>
                <a:spcPts val="0"/>
              </a:spcAft>
              <a:buClr>
                <a:srgbClr val="101010"/>
              </a:buClr>
              <a:buSzPts val="1350"/>
              <a:buFont typeface="Calibri"/>
              <a:buChar char="➢"/>
            </a:pPr>
            <a:r>
              <a:rPr lang="en-GB" sz="1350">
                <a:solidFill>
                  <a:srgbClr val="101010"/>
                </a:solidFill>
                <a:latin typeface="Calibri"/>
                <a:ea typeface="Calibri"/>
                <a:cs typeface="Calibri"/>
                <a:sym typeface="Calibri"/>
              </a:rPr>
              <a:t>  Code:</a:t>
            </a:r>
            <a:endParaRPr sz="1350">
              <a:solidFill>
                <a:srgbClr val="101010"/>
              </a:solidFill>
              <a:latin typeface="Calibri"/>
              <a:ea typeface="Calibri"/>
              <a:cs typeface="Calibri"/>
              <a:sym typeface="Calibri"/>
            </a:endParaRPr>
          </a:p>
          <a:p>
            <a:pPr indent="0" lvl="0" marL="0" rtl="0" algn="l">
              <a:spcBef>
                <a:spcPts val="0"/>
              </a:spcBef>
              <a:spcAft>
                <a:spcPts val="0"/>
              </a:spcAft>
              <a:buNone/>
            </a:pPr>
            <a:r>
              <a:rPr lang="en-GB" sz="1350">
                <a:solidFill>
                  <a:srgbClr val="101010"/>
                </a:solidFill>
                <a:latin typeface="Calibri"/>
                <a:ea typeface="Calibri"/>
                <a:cs typeface="Calibri"/>
                <a:sym typeface="Calibri"/>
              </a:rPr>
              <a:t>                       df['Deal Cost']=df['Deal Cost'].replace(0,df['Deal Cost'].mean())</a:t>
            </a:r>
            <a:endParaRPr sz="1350">
              <a:solidFill>
                <a:srgbClr val="101010"/>
              </a:solidFill>
              <a:latin typeface="Calibri"/>
              <a:ea typeface="Calibri"/>
              <a:cs typeface="Calibri"/>
              <a:sym typeface="Calibri"/>
            </a:endParaRPr>
          </a:p>
          <a:p>
            <a:pPr indent="0" lvl="0" marL="0" rtl="0" algn="l">
              <a:spcBef>
                <a:spcPts val="0"/>
              </a:spcBef>
              <a:spcAft>
                <a:spcPts val="0"/>
              </a:spcAft>
              <a:buNone/>
            </a:pPr>
            <a:r>
              <a:t/>
            </a:r>
            <a:endParaRPr sz="1350">
              <a:solidFill>
                <a:srgbClr val="101010"/>
              </a:solidFill>
              <a:latin typeface="Calibri"/>
              <a:ea typeface="Calibri"/>
              <a:cs typeface="Calibri"/>
              <a:sym typeface="Calibri"/>
            </a:endParaRPr>
          </a:p>
          <a:p>
            <a:pPr indent="0" lvl="0" marL="0" rtl="0" algn="l">
              <a:spcBef>
                <a:spcPts val="0"/>
              </a:spcBef>
              <a:spcAft>
                <a:spcPts val="0"/>
              </a:spcAft>
              <a:buNone/>
            </a:pPr>
            <a:r>
              <a:t/>
            </a:r>
            <a:endParaRPr sz="1350">
              <a:solidFill>
                <a:srgbClr val="10101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nvSpPr>
        <p:spPr>
          <a:xfrm>
            <a:off x="446775" y="457675"/>
            <a:ext cx="6276900" cy="387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200">
                <a:latin typeface="Calibri"/>
                <a:ea typeface="Calibri"/>
                <a:cs typeface="Calibri"/>
                <a:sym typeface="Calibri"/>
              </a:rPr>
              <a:t>Im</a:t>
            </a:r>
            <a:r>
              <a:rPr b="1" lang="en-GB" sz="2200">
                <a:latin typeface="Calibri"/>
                <a:ea typeface="Calibri"/>
                <a:cs typeface="Calibri"/>
                <a:sym typeface="Calibri"/>
              </a:rPr>
              <a:t>putation of duplicate data :- </a:t>
            </a:r>
            <a:endParaRPr b="1" sz="2200">
              <a:latin typeface="Calibri"/>
              <a:ea typeface="Calibri"/>
              <a:cs typeface="Calibri"/>
              <a:sym typeface="Calibri"/>
            </a:endParaRPr>
          </a:p>
          <a:p>
            <a:pPr indent="0" lvl="0" marL="0" rtl="0" algn="l">
              <a:spcBef>
                <a:spcPts val="0"/>
              </a:spcBef>
              <a:spcAft>
                <a:spcPts val="0"/>
              </a:spcAft>
              <a:buNone/>
            </a:pPr>
            <a:r>
              <a:t/>
            </a:r>
            <a:endParaRPr b="1"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en-GB" sz="1500">
                <a:latin typeface="Calibri"/>
                <a:ea typeface="Calibri"/>
                <a:cs typeface="Calibri"/>
                <a:sym typeface="Calibri"/>
              </a:rPr>
              <a:t>While searching for duplicate data we found there are 14 duplicate row in data</a:t>
            </a:r>
            <a:endParaRPr sz="1500">
              <a:latin typeface="Calibri"/>
              <a:ea typeface="Calibri"/>
              <a:cs typeface="Calibri"/>
              <a:sym typeface="Calibri"/>
            </a:endParaRPr>
          </a:p>
          <a:p>
            <a:pPr indent="0" lvl="0" marL="457200" rtl="0" algn="l">
              <a:spcBef>
                <a:spcPts val="0"/>
              </a:spcBef>
              <a:spcAft>
                <a:spcPts val="0"/>
              </a:spcAft>
              <a:buNone/>
            </a:pPr>
            <a:r>
              <a:t/>
            </a:r>
            <a:endParaRPr sz="1050">
              <a:highlight>
                <a:srgbClr val="FFFFFF"/>
              </a:highlight>
            </a:endParaRPr>
          </a:p>
          <a:p>
            <a:pPr indent="0" lvl="0" marL="457200" rtl="0" algn="l">
              <a:spcBef>
                <a:spcPts val="0"/>
              </a:spcBef>
              <a:spcAft>
                <a:spcPts val="0"/>
              </a:spcAft>
              <a:buNone/>
            </a:pPr>
            <a:r>
              <a:rPr lang="en-GB" sz="1050">
                <a:highlight>
                  <a:srgbClr val="FFFFFF"/>
                </a:highlight>
              </a:rPr>
              <a:t>df.duplicated().value_counts()</a:t>
            </a:r>
            <a:endParaRPr sz="1050">
              <a:highlight>
                <a:srgbClr val="FFFFFF"/>
              </a:highlight>
            </a:endParaRPr>
          </a:p>
          <a:p>
            <a:pPr indent="0" lvl="0" marL="0" rtl="0" algn="l">
              <a:spcBef>
                <a:spcPts val="0"/>
              </a:spcBef>
              <a:spcAft>
                <a:spcPts val="0"/>
              </a:spcAft>
              <a:buNone/>
            </a:pPr>
            <a:r>
              <a:rPr lang="en-GB" sz="1050">
                <a:highlight>
                  <a:srgbClr val="FFFFFF"/>
                </a:highlight>
              </a:rPr>
              <a:t>Output=  False    9968</a:t>
            </a:r>
            <a:endParaRPr sz="1050">
              <a:highlight>
                <a:srgbClr val="FFFFFF"/>
              </a:highlight>
            </a:endParaRPr>
          </a:p>
          <a:p>
            <a:pPr indent="0" lvl="0" marL="457200" rtl="0" algn="l">
              <a:spcBef>
                <a:spcPts val="0"/>
              </a:spcBef>
              <a:spcAft>
                <a:spcPts val="0"/>
              </a:spcAft>
              <a:buNone/>
            </a:pPr>
            <a:r>
              <a:rPr lang="en-GB" sz="1050">
                <a:highlight>
                  <a:srgbClr val="FFFFFF"/>
                </a:highlight>
              </a:rPr>
              <a:t>  True       14</a:t>
            </a:r>
            <a:endParaRPr sz="1050">
              <a:highlight>
                <a:srgbClr val="FFFFFF"/>
              </a:highlight>
            </a:endParaRPr>
          </a:p>
          <a:p>
            <a:pPr indent="0" lvl="0" marL="0" rtl="0" algn="l">
              <a:spcBef>
                <a:spcPts val="0"/>
              </a:spcBef>
              <a:spcAft>
                <a:spcPts val="0"/>
              </a:spcAft>
              <a:buNone/>
            </a:pPr>
            <a:r>
              <a:rPr lang="en-GB" sz="1050">
                <a:highlight>
                  <a:srgbClr val="FFFFFF"/>
                </a:highlight>
              </a:rPr>
              <a:t>               dtype: int64</a:t>
            </a:r>
            <a:endParaRPr sz="1050">
              <a:highlight>
                <a:srgbClr val="FFFFFF"/>
              </a:highlight>
            </a:endParaRPr>
          </a:p>
          <a:p>
            <a:pPr indent="-323850" lvl="0" marL="457200" rtl="0" algn="l">
              <a:spcBef>
                <a:spcPts val="0"/>
              </a:spcBef>
              <a:spcAft>
                <a:spcPts val="0"/>
              </a:spcAft>
              <a:buSzPts val="1500"/>
              <a:buFont typeface="Calibri"/>
              <a:buChar char="➢"/>
            </a:pPr>
            <a:r>
              <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en-GB" sz="1500">
                <a:latin typeface="Calibri"/>
                <a:ea typeface="Calibri"/>
                <a:cs typeface="Calibri"/>
                <a:sym typeface="Calibri"/>
              </a:rPr>
              <a:t>Code :-</a:t>
            </a:r>
            <a:endParaRPr sz="1500">
              <a:latin typeface="Calibri"/>
              <a:ea typeface="Calibri"/>
              <a:cs typeface="Calibri"/>
              <a:sym typeface="Calibri"/>
            </a:endParaRPr>
          </a:p>
          <a:p>
            <a:pPr indent="0" lvl="0" marL="457200" rtl="0" algn="l">
              <a:spcBef>
                <a:spcPts val="0"/>
              </a:spcBef>
              <a:spcAft>
                <a:spcPts val="0"/>
              </a:spcAft>
              <a:buNone/>
            </a:pPr>
            <a:r>
              <a:rPr lang="en-GB" sz="1500">
                <a:latin typeface="Calibri"/>
                <a:ea typeface="Calibri"/>
                <a:cs typeface="Calibri"/>
                <a:sym typeface="Calibri"/>
              </a:rPr>
              <a:t>             df=new_df.drop_duplicates()</a:t>
            </a:r>
            <a:endParaRPr sz="1500">
              <a:latin typeface="Calibri"/>
              <a:ea typeface="Calibri"/>
              <a:cs typeface="Calibri"/>
              <a:sym typeface="Calibri"/>
            </a:endParaRPr>
          </a:p>
          <a:p>
            <a:pPr indent="0" lvl="0" marL="457200" rtl="0" algn="l">
              <a:spcBef>
                <a:spcPts val="0"/>
              </a:spcBef>
              <a:spcAft>
                <a:spcPts val="0"/>
              </a:spcAft>
              <a:buNone/>
            </a:pPr>
            <a:r>
              <a:rPr lang="en-GB" sz="1500">
                <a:latin typeface="Calibri"/>
                <a:ea typeface="Calibri"/>
                <a:cs typeface="Calibri"/>
                <a:sym typeface="Calibri"/>
              </a:rPr>
              <a:t> </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en-GB" sz="1500">
                <a:latin typeface="Calibri"/>
                <a:ea typeface="Calibri"/>
                <a:cs typeface="Calibri"/>
                <a:sym typeface="Calibri"/>
              </a:rPr>
              <a:t>With the help this of this we drop the duplicate data  </a:t>
            </a:r>
            <a:endParaRPr sz="1500">
              <a:latin typeface="Calibri"/>
              <a:ea typeface="Calibri"/>
              <a:cs typeface="Calibri"/>
              <a:sym typeface="Calibri"/>
            </a:endParaRPr>
          </a:p>
          <a:p>
            <a:pPr indent="0" lvl="0" marL="0" rtl="0" algn="l">
              <a:spcBef>
                <a:spcPts val="0"/>
              </a:spcBef>
              <a:spcAft>
                <a:spcPts val="0"/>
              </a:spcAft>
              <a:buNone/>
            </a:pPr>
            <a:r>
              <a:t/>
            </a:r>
            <a:endParaRPr b="1" sz="1500">
              <a:latin typeface="Calibri"/>
              <a:ea typeface="Calibri"/>
              <a:cs typeface="Calibri"/>
              <a:sym typeface="Calibri"/>
            </a:endParaRPr>
          </a:p>
          <a:p>
            <a:pPr indent="0" lvl="0" marL="0" rtl="0" algn="l">
              <a:spcBef>
                <a:spcPts val="0"/>
              </a:spcBef>
              <a:spcAft>
                <a:spcPts val="0"/>
              </a:spcAft>
              <a:buNone/>
            </a:pPr>
            <a:r>
              <a:t/>
            </a:r>
            <a:endParaRPr b="1" sz="1500">
              <a:latin typeface="Calibri"/>
              <a:ea typeface="Calibri"/>
              <a:cs typeface="Calibri"/>
              <a:sym typeface="Calibri"/>
            </a:endParaRPr>
          </a:p>
          <a:p>
            <a:pPr indent="0" lvl="0" marL="0" rtl="0" algn="l">
              <a:spcBef>
                <a:spcPts val="0"/>
              </a:spcBef>
              <a:spcAft>
                <a:spcPts val="0"/>
              </a:spcAft>
              <a:buNone/>
            </a:pPr>
            <a:r>
              <a:t/>
            </a:r>
            <a:endParaRPr b="1" sz="15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nvSpPr>
        <p:spPr>
          <a:xfrm>
            <a:off x="0" y="0"/>
            <a:ext cx="7922400" cy="379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2400">
                <a:highlight>
                  <a:srgbClr val="EDEBE9"/>
                </a:highlight>
                <a:latin typeface="Courier New"/>
                <a:ea typeface="Courier New"/>
                <a:cs typeface="Courier New"/>
                <a:sym typeface="Courier New"/>
              </a:rPr>
              <a:t>Influencing factors considered  when arriving at the best performing  VP:</a:t>
            </a:r>
            <a:r>
              <a:rPr lang="en-GB" sz="2400">
                <a:highlight>
                  <a:srgbClr val="EDEBE9"/>
                </a:highlight>
                <a:latin typeface="Courier New"/>
                <a:ea typeface="Courier New"/>
                <a:cs typeface="Courier New"/>
                <a:sym typeface="Courier New"/>
              </a:rPr>
              <a:t>​</a:t>
            </a:r>
            <a:endParaRPr sz="2400">
              <a:highlight>
                <a:srgbClr val="EDEBE9"/>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2100">
                <a:highlight>
                  <a:srgbClr val="EDEBE9"/>
                </a:highlight>
                <a:latin typeface="Calibri"/>
                <a:ea typeface="Calibri"/>
                <a:cs typeface="Calibri"/>
                <a:sym typeface="Calibri"/>
              </a:rPr>
              <a:t>​</a:t>
            </a:r>
            <a:endParaRPr sz="2100">
              <a:highlight>
                <a:srgbClr val="EDEBE9"/>
              </a:highlight>
              <a:latin typeface="Calibri"/>
              <a:ea typeface="Calibri"/>
              <a:cs typeface="Calibri"/>
              <a:sym typeface="Calibri"/>
            </a:endParaRPr>
          </a:p>
          <a:p>
            <a:pPr indent="-349250" lvl="0" marL="635000" rtl="0" algn="l">
              <a:lnSpc>
                <a:spcPct val="115000"/>
              </a:lnSpc>
              <a:spcBef>
                <a:spcPts val="0"/>
              </a:spcBef>
              <a:spcAft>
                <a:spcPts val="0"/>
              </a:spcAft>
              <a:buSzPts val="1900"/>
              <a:buFont typeface="Arial"/>
              <a:buChar char="●"/>
            </a:pPr>
            <a:r>
              <a:rPr lang="en-GB" sz="2300">
                <a:highlight>
                  <a:srgbClr val="EDEBE9"/>
                </a:highlight>
                <a:latin typeface="Calibri"/>
                <a:ea typeface="Calibri"/>
                <a:cs typeface="Calibri"/>
                <a:sym typeface="Calibri"/>
              </a:rPr>
              <a:t>No. of years in the company.​</a:t>
            </a:r>
            <a:endParaRPr sz="2300">
              <a:highlight>
                <a:srgbClr val="EDEBE9"/>
              </a:highlight>
              <a:latin typeface="Calibri"/>
              <a:ea typeface="Calibri"/>
              <a:cs typeface="Calibri"/>
              <a:sym typeface="Calibri"/>
            </a:endParaRPr>
          </a:p>
          <a:p>
            <a:pPr indent="-349250" lvl="0" marL="635000" rtl="0" algn="l">
              <a:lnSpc>
                <a:spcPct val="115000"/>
              </a:lnSpc>
              <a:spcBef>
                <a:spcPts val="0"/>
              </a:spcBef>
              <a:spcAft>
                <a:spcPts val="0"/>
              </a:spcAft>
              <a:buSzPts val="1900"/>
              <a:buFont typeface="Arial"/>
              <a:buChar char="●"/>
            </a:pPr>
            <a:r>
              <a:rPr lang="en-GB" sz="2300">
                <a:highlight>
                  <a:srgbClr val="EDEBE9"/>
                </a:highlight>
                <a:latin typeface="Calibri"/>
                <a:ea typeface="Calibri"/>
                <a:cs typeface="Calibri"/>
                <a:sym typeface="Calibri"/>
              </a:rPr>
              <a:t>No. of projects handled.​</a:t>
            </a:r>
            <a:endParaRPr sz="2300">
              <a:highlight>
                <a:srgbClr val="EDEBE9"/>
              </a:highlight>
              <a:latin typeface="Calibri"/>
              <a:ea typeface="Calibri"/>
              <a:cs typeface="Calibri"/>
              <a:sym typeface="Calibri"/>
            </a:endParaRPr>
          </a:p>
          <a:p>
            <a:pPr indent="-349250" lvl="0" marL="635000" rtl="0" algn="l">
              <a:lnSpc>
                <a:spcPct val="115000"/>
              </a:lnSpc>
              <a:spcBef>
                <a:spcPts val="0"/>
              </a:spcBef>
              <a:spcAft>
                <a:spcPts val="0"/>
              </a:spcAft>
              <a:buSzPts val="1900"/>
              <a:buFont typeface="Arial"/>
              <a:buChar char="●"/>
            </a:pPr>
            <a:r>
              <a:rPr lang="en-GB" sz="2300">
                <a:highlight>
                  <a:srgbClr val="EDEBE9"/>
                </a:highlight>
                <a:latin typeface="Calibri"/>
                <a:ea typeface="Calibri"/>
                <a:cs typeface="Calibri"/>
                <a:sym typeface="Calibri"/>
              </a:rPr>
              <a:t>Value of the projects handled.​</a:t>
            </a:r>
            <a:endParaRPr sz="2300">
              <a:highlight>
                <a:srgbClr val="EDEBE9"/>
              </a:highlight>
              <a:latin typeface="Calibri"/>
              <a:ea typeface="Calibri"/>
              <a:cs typeface="Calibri"/>
              <a:sym typeface="Calibri"/>
            </a:endParaRPr>
          </a:p>
          <a:p>
            <a:pPr indent="-349250" lvl="0" marL="635000" rtl="0" algn="l">
              <a:lnSpc>
                <a:spcPct val="115000"/>
              </a:lnSpc>
              <a:spcBef>
                <a:spcPts val="0"/>
              </a:spcBef>
              <a:spcAft>
                <a:spcPts val="0"/>
              </a:spcAft>
              <a:buSzPts val="1900"/>
              <a:buFont typeface="Arial"/>
              <a:buChar char="●"/>
            </a:pPr>
            <a:r>
              <a:rPr lang="en-GB" sz="2300">
                <a:highlight>
                  <a:srgbClr val="EDEBE9"/>
                </a:highlight>
                <a:latin typeface="Calibri"/>
                <a:ea typeface="Calibri"/>
                <a:cs typeface="Calibri"/>
                <a:sym typeface="Calibri"/>
              </a:rPr>
              <a:t>Win Loss Ratio.​</a:t>
            </a:r>
            <a:endParaRPr sz="2300">
              <a:highlight>
                <a:srgbClr val="EDEBE9"/>
              </a:highlight>
              <a:latin typeface="Calibri"/>
              <a:ea typeface="Calibri"/>
              <a:cs typeface="Calibri"/>
              <a:sym typeface="Calibri"/>
            </a:endParaRPr>
          </a:p>
          <a:p>
            <a:pPr indent="-349250" lvl="0" marL="635000" rtl="0" algn="l">
              <a:lnSpc>
                <a:spcPct val="115000"/>
              </a:lnSpc>
              <a:spcBef>
                <a:spcPts val="0"/>
              </a:spcBef>
              <a:spcAft>
                <a:spcPts val="0"/>
              </a:spcAft>
              <a:buSzPts val="1900"/>
              <a:buFont typeface="Arial"/>
              <a:buChar char="●"/>
            </a:pPr>
            <a:r>
              <a:rPr lang="en-GB" sz="2300">
                <a:highlight>
                  <a:srgbClr val="EDEBE9"/>
                </a:highlight>
                <a:latin typeface="Calibri"/>
                <a:ea typeface="Calibri"/>
                <a:cs typeface="Calibri"/>
                <a:sym typeface="Calibri"/>
              </a:rPr>
              <a:t>Performance under each independent variables influencing the response variable.</a:t>
            </a:r>
            <a:endParaRPr sz="2300">
              <a:highlight>
                <a:srgbClr val="EDEBE9"/>
              </a:highlight>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