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4fdb69a6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4fdb69a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4fdb69a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4fdb69a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4fdb69a6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4fdb69a6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4fdb69a6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4fdb69a6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4fdb69a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4fdb69a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4fdb69a6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4fdb69a6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4fdb69a6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4fdb69a6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4fdb69a6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4fdb69a6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4fdb69a6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4fdb69a6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4fdb69a6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4fdb69a6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4fdb69a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4fdb69a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4fdb69a6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4fdb69a6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4fdb69a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4fdb69a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4fdb69a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4fdb69a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4fdb69a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4fdb69a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4fdb69a6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4fdb69a6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4fdb69a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4fdb69a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4fdb69a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4fdb69a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4fdb69a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4fdb69a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CECD5"/>
            </a:gs>
            <a:gs pos="100000">
              <a:srgbClr val="93BC8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medium.com/@gautam.karmakar/summary-seq2seq-model-using-convolutional-neural-network-b1eb100fb4c4" TargetMode="External"/><Relationship Id="rId4" Type="http://schemas.openxmlformats.org/officeDocument/2006/relationships/hyperlink" Target="https://machinelearningmastery.com/gentle-introduction-long-short-term-memory-networks-experts/" TargetMode="External"/><Relationship Id="rId11" Type="http://schemas.openxmlformats.org/officeDocument/2006/relationships/hyperlink" Target="https://en.wikipedia.org/wiki/Q-learning" TargetMode="External"/><Relationship Id="rId10" Type="http://schemas.openxmlformats.org/officeDocument/2006/relationships/hyperlink" Target="https://towardsdatascience.com/policy-gradients-in-a-nutshell-8b72f9743c5d" TargetMode="External"/><Relationship Id="rId12" Type="http://schemas.openxmlformats.org/officeDocument/2006/relationships/hyperlink" Target="https://oeis.org/wiki/List_of_LaTeX_mathematical_symbols%5C" TargetMode="External"/><Relationship Id="rId9" Type="http://schemas.openxmlformats.org/officeDocument/2006/relationships/hyperlink" Target="https://www.cse.iitb.ac.in/~shivaram/teaching/cs747-a2022/index.html" TargetMode="External"/><Relationship Id="rId5" Type="http://schemas.openxmlformats.org/officeDocument/2006/relationships/hyperlink" Target="https://colah.github.io/posts/2015-08-Understanding-LSTMs/" TargetMode="External"/><Relationship Id="rId6" Type="http://schemas.openxmlformats.org/officeDocument/2006/relationships/hyperlink" Target="https://arxiv.org/pdf/1705.03122.pdf" TargetMode="External"/><Relationship Id="rId7" Type="http://schemas.openxmlformats.org/officeDocument/2006/relationships/hyperlink" Target="https://arxiv.org/abs/1409.3215" TargetMode="External"/><Relationship Id="rId8" Type="http://schemas.openxmlformats.org/officeDocument/2006/relationships/hyperlink" Target="https://www.wikipedi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 Market Forecasting and Playing</a:t>
            </a:r>
            <a:endParaRPr/>
          </a:p>
        </p:txBody>
      </p:sp>
      <p:sp>
        <p:nvSpPr>
          <p:cNvPr id="55" name="Google Shape;55;p13"/>
          <p:cNvSpPr txBox="1"/>
          <p:nvPr>
            <p:ph idx="1" type="subTitle"/>
          </p:nvPr>
        </p:nvSpPr>
        <p:spPr>
          <a:xfrm>
            <a:off x="4572000" y="3430250"/>
            <a:ext cx="4189800" cy="123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Koustubh Rao (2001001760)</a:t>
            </a:r>
            <a:endParaRPr sz="1400"/>
          </a:p>
          <a:p>
            <a:pPr indent="0" lvl="0" marL="0" rtl="0" algn="ctr">
              <a:spcBef>
                <a:spcPts val="0"/>
              </a:spcBef>
              <a:spcAft>
                <a:spcPts val="0"/>
              </a:spcAft>
              <a:buNone/>
            </a:pPr>
            <a:r>
              <a:rPr lang="en" sz="1400"/>
              <a:t>Onkar Borade (200050022)</a:t>
            </a:r>
            <a:endParaRPr sz="1400"/>
          </a:p>
          <a:p>
            <a:pPr indent="0" lvl="0" marL="0" rtl="0" algn="ctr">
              <a:spcBef>
                <a:spcPts val="0"/>
              </a:spcBef>
              <a:spcAft>
                <a:spcPts val="0"/>
              </a:spcAft>
              <a:buNone/>
            </a:pPr>
            <a:r>
              <a:rPr lang="en" sz="1400"/>
              <a:t>Ashutosh Pankaj (200050015)</a:t>
            </a:r>
            <a:endParaRPr sz="1400"/>
          </a:p>
          <a:p>
            <a:pPr indent="0" lvl="0" marL="0" rtl="0" algn="ctr">
              <a:spcBef>
                <a:spcPts val="0"/>
              </a:spcBef>
              <a:spcAft>
                <a:spcPts val="0"/>
              </a:spcAft>
              <a:buNone/>
            </a:pPr>
            <a:r>
              <a:rPr lang="en" sz="1400"/>
              <a:t>Naman Bhandari (22v0012)</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20" name="Google Shape;120;p22"/>
          <p:cNvSpPr txBox="1"/>
          <p:nvPr/>
        </p:nvSpPr>
        <p:spPr>
          <a:xfrm>
            <a:off x="2556050" y="3720425"/>
            <a:ext cx="376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Performance on LSTM-Seq2Seq</a:t>
            </a:r>
            <a:endParaRPr b="1" sz="1200"/>
          </a:p>
        </p:txBody>
      </p:sp>
      <p:sp>
        <p:nvSpPr>
          <p:cNvPr id="121" name="Google Shape;121;p22"/>
          <p:cNvSpPr txBox="1"/>
          <p:nvPr/>
        </p:nvSpPr>
        <p:spPr>
          <a:xfrm>
            <a:off x="5844525" y="547925"/>
            <a:ext cx="270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LSTM Seq2Seq</a:t>
            </a:r>
            <a:endParaRPr b="1" sz="2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127" name="Google Shape;127;p23"/>
          <p:cNvSpPr txBox="1"/>
          <p:nvPr/>
        </p:nvSpPr>
        <p:spPr>
          <a:xfrm>
            <a:off x="1814700" y="2261775"/>
            <a:ext cx="29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Performance on CNN-Seq2Seq</a:t>
            </a:r>
            <a:endParaRPr b="1" sz="1100"/>
          </a:p>
        </p:txBody>
      </p:sp>
      <p:pic>
        <p:nvPicPr>
          <p:cNvPr id="128" name="Google Shape;128;p23"/>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129" name="Google Shape;129;p23"/>
          <p:cNvSpPr txBox="1"/>
          <p:nvPr/>
        </p:nvSpPr>
        <p:spPr>
          <a:xfrm>
            <a:off x="4269964" y="4679675"/>
            <a:ext cx="26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Performance on CNN-Seq2Seq</a:t>
            </a:r>
            <a:endParaRPr b="1" sz="1100">
              <a:solidFill>
                <a:schemeClr val="dk1"/>
              </a:solidFill>
            </a:endParaRPr>
          </a:p>
        </p:txBody>
      </p:sp>
      <p:sp>
        <p:nvSpPr>
          <p:cNvPr id="130" name="Google Shape;130;p23"/>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CNN</a:t>
            </a:r>
            <a:r>
              <a:rPr b="1" lang="en" sz="2000">
                <a:solidFill>
                  <a:srgbClr val="FF0000"/>
                </a:solidFill>
              </a:rPr>
              <a:t> Seq2Seq</a:t>
            </a:r>
            <a:endParaRPr b="1" sz="20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36" name="Google Shape;136;p24"/>
          <p:cNvSpPr txBox="1"/>
          <p:nvPr/>
        </p:nvSpPr>
        <p:spPr>
          <a:xfrm>
            <a:off x="2556050" y="3720425"/>
            <a:ext cx="324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Performance on CNN-Seq2Seq</a:t>
            </a:r>
            <a:endParaRPr b="1" sz="1200"/>
          </a:p>
        </p:txBody>
      </p:sp>
      <p:sp>
        <p:nvSpPr>
          <p:cNvPr id="137" name="Google Shape;137;p24"/>
          <p:cNvSpPr txBox="1"/>
          <p:nvPr/>
        </p:nvSpPr>
        <p:spPr>
          <a:xfrm>
            <a:off x="5844525" y="547925"/>
            <a:ext cx="270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CNN Seq2Seq</a:t>
            </a:r>
            <a:endParaRPr b="1" sz="20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95125"/>
            <a:ext cx="366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Market Playing</a:t>
            </a:r>
            <a:endParaRPr b="1" sz="2620"/>
          </a:p>
        </p:txBody>
      </p:sp>
      <p:sp>
        <p:nvSpPr>
          <p:cNvPr id="143" name="Google Shape;143;p25"/>
          <p:cNvSpPr txBox="1"/>
          <p:nvPr>
            <p:ph idx="1" type="body"/>
          </p:nvPr>
        </p:nvSpPr>
        <p:spPr>
          <a:xfrm>
            <a:off x="311700" y="1294550"/>
            <a:ext cx="8520600" cy="17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In Market Playing we train agents based on several well known learning algorithms and then let them </a:t>
            </a:r>
            <a:r>
              <a:rPr b="1" lang="en" sz="1400">
                <a:solidFill>
                  <a:schemeClr val="dk1"/>
                </a:solidFill>
              </a:rPr>
              <a:t>play </a:t>
            </a:r>
            <a:r>
              <a:rPr lang="en" sz="1400">
                <a:solidFill>
                  <a:schemeClr val="dk1"/>
                </a:solidFill>
              </a:rPr>
              <a:t>in real time. We set aside the last 30 days of every dataset to achieve the real time market environment. Due considerations are taken to separate this data from the training data. A better algorithm would produce a higher return after 30 days.</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149" name="Google Shape;149;p26"/>
          <p:cNvSpPr txBox="1"/>
          <p:nvPr/>
        </p:nvSpPr>
        <p:spPr>
          <a:xfrm>
            <a:off x="1814700" y="2261775"/>
            <a:ext cx="29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on Policy Gradient</a:t>
            </a:r>
            <a:endParaRPr b="1" sz="1100"/>
          </a:p>
        </p:txBody>
      </p:sp>
      <p:pic>
        <p:nvPicPr>
          <p:cNvPr id="150" name="Google Shape;150;p26"/>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151" name="Google Shape;151;p26"/>
          <p:cNvSpPr txBox="1"/>
          <p:nvPr/>
        </p:nvSpPr>
        <p:spPr>
          <a:xfrm>
            <a:off x="4269964" y="4679675"/>
            <a:ext cx="26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on Policy Gradient</a:t>
            </a:r>
            <a:endParaRPr b="1" sz="1100">
              <a:solidFill>
                <a:schemeClr val="dk1"/>
              </a:solidFill>
            </a:endParaRPr>
          </a:p>
        </p:txBody>
      </p:sp>
      <p:sp>
        <p:nvSpPr>
          <p:cNvPr id="152" name="Google Shape;152;p26"/>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Policy Gradient</a:t>
            </a:r>
            <a:endParaRPr b="1" sz="20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58" name="Google Shape;158;p27"/>
          <p:cNvSpPr txBox="1"/>
          <p:nvPr/>
        </p:nvSpPr>
        <p:spPr>
          <a:xfrm>
            <a:off x="2556050" y="3720425"/>
            <a:ext cx="324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on Policy Gradient</a:t>
            </a:r>
            <a:endParaRPr b="1" sz="1200"/>
          </a:p>
        </p:txBody>
      </p:sp>
      <p:sp>
        <p:nvSpPr>
          <p:cNvPr id="159" name="Google Shape;159;p27"/>
          <p:cNvSpPr txBox="1"/>
          <p:nvPr/>
        </p:nvSpPr>
        <p:spPr>
          <a:xfrm>
            <a:off x="5844525" y="547925"/>
            <a:ext cx="270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Policy Gradient</a:t>
            </a:r>
            <a:endParaRPr b="1" sz="20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165" name="Google Shape;165;p28"/>
          <p:cNvSpPr txBox="1"/>
          <p:nvPr/>
        </p:nvSpPr>
        <p:spPr>
          <a:xfrm>
            <a:off x="1814700" y="2261775"/>
            <a:ext cx="29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on Q Learning Policy</a:t>
            </a:r>
            <a:endParaRPr b="1" sz="1100"/>
          </a:p>
        </p:txBody>
      </p:sp>
      <p:pic>
        <p:nvPicPr>
          <p:cNvPr id="166" name="Google Shape;166;p28"/>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167" name="Google Shape;167;p28"/>
          <p:cNvSpPr txBox="1"/>
          <p:nvPr/>
        </p:nvSpPr>
        <p:spPr>
          <a:xfrm>
            <a:off x="4269964" y="4679675"/>
            <a:ext cx="26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on Q Learning Policy</a:t>
            </a:r>
            <a:endParaRPr b="1" sz="1100">
              <a:solidFill>
                <a:schemeClr val="dk1"/>
              </a:solidFill>
            </a:endParaRPr>
          </a:p>
        </p:txBody>
      </p:sp>
      <p:sp>
        <p:nvSpPr>
          <p:cNvPr id="168" name="Google Shape;168;p28"/>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Q Learning Policy</a:t>
            </a:r>
            <a:endParaRPr b="1" sz="20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74" name="Google Shape;174;p29"/>
          <p:cNvSpPr txBox="1"/>
          <p:nvPr/>
        </p:nvSpPr>
        <p:spPr>
          <a:xfrm>
            <a:off x="3170600" y="3660075"/>
            <a:ext cx="250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on Q Learning Policy</a:t>
            </a:r>
            <a:endParaRPr b="1" sz="1200"/>
          </a:p>
        </p:txBody>
      </p:sp>
      <p:sp>
        <p:nvSpPr>
          <p:cNvPr id="175" name="Google Shape;175;p29"/>
          <p:cNvSpPr txBox="1"/>
          <p:nvPr/>
        </p:nvSpPr>
        <p:spPr>
          <a:xfrm>
            <a:off x="5844525" y="547925"/>
            <a:ext cx="270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Q Learning Policy</a:t>
            </a:r>
            <a:endParaRPr b="1" sz="20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181" name="Google Shape;181;p30"/>
          <p:cNvSpPr txBox="1"/>
          <p:nvPr/>
        </p:nvSpPr>
        <p:spPr>
          <a:xfrm>
            <a:off x="1814700" y="2261775"/>
            <a:ext cx="29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on Actor Critic Policy</a:t>
            </a:r>
            <a:endParaRPr b="1" sz="1100"/>
          </a:p>
        </p:txBody>
      </p:sp>
      <p:pic>
        <p:nvPicPr>
          <p:cNvPr id="182" name="Google Shape;182;p30"/>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183" name="Google Shape;183;p30"/>
          <p:cNvSpPr txBox="1"/>
          <p:nvPr/>
        </p:nvSpPr>
        <p:spPr>
          <a:xfrm>
            <a:off x="4269964" y="4679675"/>
            <a:ext cx="26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on </a:t>
            </a:r>
            <a:r>
              <a:rPr b="1" lang="en" sz="1100">
                <a:solidFill>
                  <a:schemeClr val="dk1"/>
                </a:solidFill>
              </a:rPr>
              <a:t>Actor Critic</a:t>
            </a:r>
            <a:r>
              <a:rPr b="1" lang="en" sz="1100">
                <a:solidFill>
                  <a:schemeClr val="dk1"/>
                </a:solidFill>
              </a:rPr>
              <a:t> Policy</a:t>
            </a:r>
            <a:endParaRPr b="1" sz="1100">
              <a:solidFill>
                <a:schemeClr val="dk1"/>
              </a:solidFill>
            </a:endParaRPr>
          </a:p>
        </p:txBody>
      </p:sp>
      <p:sp>
        <p:nvSpPr>
          <p:cNvPr id="184" name="Google Shape;184;p30"/>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Actor Critic</a:t>
            </a:r>
            <a:r>
              <a:rPr b="1" lang="en" sz="2000">
                <a:solidFill>
                  <a:srgbClr val="FF0000"/>
                </a:solidFill>
              </a:rPr>
              <a:t> Policy</a:t>
            </a:r>
            <a:endParaRPr b="1" sz="20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1"/>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90" name="Google Shape;190;p31"/>
          <p:cNvSpPr txBox="1"/>
          <p:nvPr/>
        </p:nvSpPr>
        <p:spPr>
          <a:xfrm>
            <a:off x="3170600" y="3660075"/>
            <a:ext cx="270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on </a:t>
            </a:r>
            <a:r>
              <a:rPr b="1" lang="en" sz="1200">
                <a:solidFill>
                  <a:schemeClr val="dk1"/>
                </a:solidFill>
              </a:rPr>
              <a:t>Actor Critic</a:t>
            </a:r>
            <a:r>
              <a:rPr b="1" lang="en" sz="1200"/>
              <a:t> Policy</a:t>
            </a:r>
            <a:endParaRPr b="1" sz="1200"/>
          </a:p>
        </p:txBody>
      </p:sp>
      <p:sp>
        <p:nvSpPr>
          <p:cNvPr id="191" name="Google Shape;191;p31"/>
          <p:cNvSpPr txBox="1"/>
          <p:nvPr/>
        </p:nvSpPr>
        <p:spPr>
          <a:xfrm>
            <a:off x="5844525" y="547925"/>
            <a:ext cx="270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Actor Critic Policy</a:t>
            </a:r>
            <a:endParaRPr b="1" sz="2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Abstract</a:t>
            </a:r>
            <a:endParaRPr b="1" sz="26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 analysis of financial data represents a challenge that researchers have to deal with. The rethinking of the basis of financial markets has led to an urgent demand for developing innovative models to understand financial assets. In the past few decades, researchers have proposed several systems based on traditional approaches, such as autoregressive integrated moving average (ARIMA) and the exponential smoothing model, in order to devise an accurate data representation. Despite their efficacy, the existing works face some drawbacks due to poor performance when managing a large amount of data with intrinsic complexity, high dimensionality and casual dynamicity. Furthermore, these approaches are not suitable for understanding hidden relationships (dependencies) between data. This paper proposes a review of some of the most significant works providing an exhaustive overview of recent machine learning (ML) techniques in the field of quantitative finance.</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Project submission for the course CS 335: Artificial Intelligence and Machine Learning Lab by the collaborative efforts of Koustubh Rao(200100176), Onkar Borade(200050022), Ashutosh Pankaj(200050015) and Naman Bhandari(22v0012) of CSE 2024 under the guidance of Professor Abir De.</a:t>
            </a:r>
            <a:endParaRPr sz="1200">
              <a:solidFill>
                <a:schemeClr val="dk1"/>
              </a:solidFill>
            </a:endParaRPr>
          </a:p>
          <a:p>
            <a:pPr indent="0" lvl="0" marL="0" rtl="0" algn="l">
              <a:spcBef>
                <a:spcPts val="1200"/>
              </a:spcBef>
              <a:spcAft>
                <a:spcPts val="120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Bibliography</a:t>
            </a:r>
            <a:endParaRPr b="1" sz="2620"/>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u="sng">
                <a:solidFill>
                  <a:schemeClr val="hlink"/>
                </a:solidFill>
                <a:hlinkClick r:id="rId3"/>
              </a:rPr>
              <a:t>https://medium.com/@gautam.karmakar/summary-seq2seq-model-using-convolutional-neural-network-b1eb100fb4c4</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4"/>
              </a:rPr>
              <a:t>https://machinelearningmastery.com/gentle-introduction-long-short-term-memory-networks-experts/</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5"/>
              </a:rPr>
              <a:t>https://colah.github.io/posts/2015-08-Understanding-LSTMs/</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6"/>
              </a:rPr>
              <a:t>https://arxiv.org/pdf/1705.03122.pdf</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7"/>
              </a:rPr>
              <a:t>https://arxiv.org/abs/1409.3215</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8"/>
              </a:rPr>
              <a:t>https://www.wikipedia.org/</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9"/>
              </a:rPr>
              <a:t>https://www.cse.iitb.ac.in/~shivaram/teaching/cs747-a2022/index.html</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10"/>
              </a:rPr>
              <a:t>https://towardsdatascience.com/policy-gradients-in-a-nutshell-8b72f9743c5d</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11"/>
              </a:rPr>
              <a:t>https://en.wikipedia.org/wiki/Q-learning</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hlink"/>
                </a:solidFill>
                <a:hlinkClick r:id="rId12"/>
              </a:rPr>
              <a:t>https://oeis.org/wiki/List_of_LaTeX_mathematical_symbols\</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Introduction</a:t>
            </a:r>
            <a:endParaRPr b="1" sz="26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In this project we look into the two most important fields in Market Prediction, Market Forecasting and Real Time Playing Agent. We discuss various cutting edge Deep Neural Network (DNN) models used for stock prediction. We dig into the field of Recurrent Neural Networks (RNN) for this task as it is best suited for sequenced data. We observe the efficacy of the LSTMs and Seq2Seq models for timed sequence prediction. We finally note how Convolutional Neural Networks (CNN) can be equally useful for predicting timed sequences despite not being its forte, hence showing the true prowess of CNNs.</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Next we dig into the field of Reinforcement Learning (RL) and Bayesian Statistics to build some real time stock agent trained on data and updated real time as the market sways. We will look at well known algorithms like policy gradient, Q-Learning, evolution strategy and actor-critic agent.</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We will compare how the various models perform on average and also compare the Reinforcement Learning approach with the Neural Network approach. We use stock data from NASDAQ of Google, Twitter, Tesla and many more.</a:t>
            </a:r>
            <a:endParaRPr sz="13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95125"/>
            <a:ext cx="366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Market Forecasting</a:t>
            </a:r>
            <a:endParaRPr b="1" sz="2620"/>
          </a:p>
        </p:txBody>
      </p:sp>
      <p:sp>
        <p:nvSpPr>
          <p:cNvPr id="73" name="Google Shape;73;p16"/>
          <p:cNvSpPr txBox="1"/>
          <p:nvPr>
            <p:ph idx="1" type="body"/>
          </p:nvPr>
        </p:nvSpPr>
        <p:spPr>
          <a:xfrm>
            <a:off x="311700" y="1294550"/>
            <a:ext cx="8520600" cy="17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In Market Forecasting we train agents based on several well known Deep Neural Network models and then let them forecast. We set aside the last 30 days of every dataset to achieve the market environment. Due considerations are taken to separate this data from the training data. Accuracy is measured in terms of how close the prediction is with the real data using a RMS measure. A better architecture would produce a higher accuracy after 30 days.</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92650" y="142350"/>
            <a:ext cx="6221599" cy="2073875"/>
          </a:xfrm>
          <a:prstGeom prst="rect">
            <a:avLst/>
          </a:prstGeom>
          <a:noFill/>
          <a:ln>
            <a:noFill/>
          </a:ln>
        </p:spPr>
      </p:pic>
      <p:sp>
        <p:nvSpPr>
          <p:cNvPr id="79" name="Google Shape;79;p17"/>
          <p:cNvSpPr txBox="1"/>
          <p:nvPr/>
        </p:nvSpPr>
        <p:spPr>
          <a:xfrm>
            <a:off x="1669875" y="2261800"/>
            <a:ext cx="326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Performance on LSTM</a:t>
            </a:r>
            <a:endParaRPr b="1" sz="1100"/>
          </a:p>
        </p:txBody>
      </p:sp>
      <p:pic>
        <p:nvPicPr>
          <p:cNvPr id="80" name="Google Shape;80;p17"/>
          <p:cNvPicPr preferRelativeResize="0"/>
          <p:nvPr/>
        </p:nvPicPr>
        <p:blipFill>
          <a:blip r:embed="rId4">
            <a:alphaModFix/>
          </a:blip>
          <a:stretch>
            <a:fillRect/>
          </a:stretch>
        </p:blipFill>
        <p:spPr>
          <a:xfrm>
            <a:off x="2492038" y="2646050"/>
            <a:ext cx="6221625" cy="2073875"/>
          </a:xfrm>
          <a:prstGeom prst="rect">
            <a:avLst/>
          </a:prstGeom>
          <a:noFill/>
          <a:ln>
            <a:noFill/>
          </a:ln>
        </p:spPr>
      </p:pic>
      <p:sp>
        <p:nvSpPr>
          <p:cNvPr id="81" name="Google Shape;81;p17"/>
          <p:cNvSpPr txBox="1"/>
          <p:nvPr/>
        </p:nvSpPr>
        <p:spPr>
          <a:xfrm>
            <a:off x="4693303" y="4719925"/>
            <a:ext cx="23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a:t>
            </a:r>
            <a:r>
              <a:rPr b="1" lang="en" sz="1100">
                <a:solidFill>
                  <a:schemeClr val="dk1"/>
                </a:solidFill>
              </a:rPr>
              <a:t> Performance on LSTM</a:t>
            </a:r>
            <a:endParaRPr b="1" sz="1100">
              <a:solidFill>
                <a:schemeClr val="dk1"/>
              </a:solidFill>
            </a:endParaRPr>
          </a:p>
        </p:txBody>
      </p:sp>
      <p:sp>
        <p:nvSpPr>
          <p:cNvPr id="82" name="Google Shape;82;p17"/>
          <p:cNvSpPr txBox="1"/>
          <p:nvPr/>
        </p:nvSpPr>
        <p:spPr>
          <a:xfrm>
            <a:off x="6860500" y="764525"/>
            <a:ext cx="16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LSTM</a:t>
            </a:r>
            <a:endParaRPr b="1"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88" name="Google Shape;88;p18"/>
          <p:cNvSpPr txBox="1"/>
          <p:nvPr/>
        </p:nvSpPr>
        <p:spPr>
          <a:xfrm>
            <a:off x="2880950" y="3641750"/>
            <a:ext cx="286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a:t>
            </a:r>
            <a:r>
              <a:rPr b="1" lang="en" sz="1200"/>
              <a:t> Performance on LSTM</a:t>
            </a:r>
            <a:endParaRPr b="1" sz="1200"/>
          </a:p>
        </p:txBody>
      </p:sp>
      <p:sp>
        <p:nvSpPr>
          <p:cNvPr id="89" name="Google Shape;89;p18"/>
          <p:cNvSpPr txBox="1"/>
          <p:nvPr/>
        </p:nvSpPr>
        <p:spPr>
          <a:xfrm>
            <a:off x="6860500" y="542100"/>
            <a:ext cx="16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LSTM</a:t>
            </a:r>
            <a:endParaRPr b="1"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95" name="Google Shape;95;p19"/>
          <p:cNvSpPr txBox="1"/>
          <p:nvPr/>
        </p:nvSpPr>
        <p:spPr>
          <a:xfrm>
            <a:off x="1486200" y="2292050"/>
            <a:ext cx="363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Performance on Bidirectional-LSTM</a:t>
            </a:r>
            <a:endParaRPr b="1" sz="1100"/>
          </a:p>
        </p:txBody>
      </p:sp>
      <p:pic>
        <p:nvPicPr>
          <p:cNvPr id="96" name="Google Shape;96;p19"/>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97" name="Google Shape;97;p19"/>
          <p:cNvSpPr txBox="1"/>
          <p:nvPr/>
        </p:nvSpPr>
        <p:spPr>
          <a:xfrm>
            <a:off x="4269977" y="4679675"/>
            <a:ext cx="323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Performance on Bidirectional-LSTM</a:t>
            </a:r>
            <a:endParaRPr b="1" sz="1100">
              <a:solidFill>
                <a:schemeClr val="dk1"/>
              </a:solidFill>
            </a:endParaRPr>
          </a:p>
        </p:txBody>
      </p:sp>
      <p:sp>
        <p:nvSpPr>
          <p:cNvPr id="98" name="Google Shape;98;p19"/>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Bidrectional </a:t>
            </a:r>
            <a:r>
              <a:rPr b="1" lang="en" sz="2000">
                <a:solidFill>
                  <a:srgbClr val="FF0000"/>
                </a:solidFill>
              </a:rPr>
              <a:t>LSTM</a:t>
            </a:r>
            <a:endParaRPr b="1" sz="2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0" l="0" r="0" t="0"/>
          <a:stretch/>
        </p:blipFill>
        <p:spPr>
          <a:xfrm>
            <a:off x="1067800" y="1409825"/>
            <a:ext cx="6221599" cy="2073875"/>
          </a:xfrm>
          <a:prstGeom prst="rect">
            <a:avLst/>
          </a:prstGeom>
          <a:noFill/>
          <a:ln>
            <a:noFill/>
          </a:ln>
        </p:spPr>
      </p:pic>
      <p:sp>
        <p:nvSpPr>
          <p:cNvPr id="104" name="Google Shape;104;p20"/>
          <p:cNvSpPr txBox="1"/>
          <p:nvPr/>
        </p:nvSpPr>
        <p:spPr>
          <a:xfrm>
            <a:off x="2556050" y="3720425"/>
            <a:ext cx="385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Facebook Performance on Bidirectional- LSTM</a:t>
            </a:r>
            <a:endParaRPr b="1" sz="1200"/>
          </a:p>
        </p:txBody>
      </p:sp>
      <p:sp>
        <p:nvSpPr>
          <p:cNvPr id="105" name="Google Shape;105;p20"/>
          <p:cNvSpPr txBox="1"/>
          <p:nvPr/>
        </p:nvSpPr>
        <p:spPr>
          <a:xfrm>
            <a:off x="5844525" y="547925"/>
            <a:ext cx="2706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solidFill>
                  <a:srgbClr val="FF0000"/>
                </a:solidFill>
              </a:rPr>
              <a:t>Bidrectional LSTM</a:t>
            </a:r>
            <a:endParaRPr b="1" sz="2000">
              <a:solidFill>
                <a:srgbClr val="FF0000"/>
              </a:solidFill>
            </a:endParaRPr>
          </a:p>
          <a:p>
            <a:pPr indent="0" lvl="0" marL="0" rtl="0" algn="l">
              <a:spcBef>
                <a:spcPts val="0"/>
              </a:spcBef>
              <a:spcAft>
                <a:spcPts val="0"/>
              </a:spcAft>
              <a:buNone/>
            </a:pPr>
            <a:r>
              <a:t/>
            </a:r>
            <a:endParaRPr b="1" sz="2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3">
            <a:alphaModFix/>
          </a:blip>
          <a:srcRect b="0" l="0" r="0" t="0"/>
          <a:stretch/>
        </p:blipFill>
        <p:spPr>
          <a:xfrm>
            <a:off x="192650" y="142350"/>
            <a:ext cx="6221599" cy="2073875"/>
          </a:xfrm>
          <a:prstGeom prst="rect">
            <a:avLst/>
          </a:prstGeom>
          <a:noFill/>
          <a:ln>
            <a:noFill/>
          </a:ln>
        </p:spPr>
      </p:pic>
      <p:sp>
        <p:nvSpPr>
          <p:cNvPr id="111" name="Google Shape;111;p21"/>
          <p:cNvSpPr txBox="1"/>
          <p:nvPr/>
        </p:nvSpPr>
        <p:spPr>
          <a:xfrm>
            <a:off x="1814700" y="2261775"/>
            <a:ext cx="29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Google Performance on LSTM-Seq2Seq</a:t>
            </a:r>
            <a:endParaRPr b="1" sz="1100"/>
          </a:p>
        </p:txBody>
      </p:sp>
      <p:pic>
        <p:nvPicPr>
          <p:cNvPr id="112" name="Google Shape;112;p21"/>
          <p:cNvPicPr preferRelativeResize="0"/>
          <p:nvPr/>
        </p:nvPicPr>
        <p:blipFill rotWithShape="1">
          <a:blip r:embed="rId4">
            <a:alphaModFix/>
          </a:blip>
          <a:srcRect b="0" l="0" r="0" t="0"/>
          <a:stretch/>
        </p:blipFill>
        <p:spPr>
          <a:xfrm>
            <a:off x="2492038" y="2646050"/>
            <a:ext cx="6221625" cy="2073875"/>
          </a:xfrm>
          <a:prstGeom prst="rect">
            <a:avLst/>
          </a:prstGeom>
          <a:noFill/>
          <a:ln>
            <a:noFill/>
          </a:ln>
        </p:spPr>
      </p:pic>
      <p:sp>
        <p:nvSpPr>
          <p:cNvPr id="113" name="Google Shape;113;p21"/>
          <p:cNvSpPr txBox="1"/>
          <p:nvPr/>
        </p:nvSpPr>
        <p:spPr>
          <a:xfrm>
            <a:off x="4269977" y="4679675"/>
            <a:ext cx="319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Tesla Performance on LSTM-Seq2Seq</a:t>
            </a:r>
            <a:endParaRPr b="1" sz="1100">
              <a:solidFill>
                <a:schemeClr val="dk1"/>
              </a:solidFill>
            </a:endParaRPr>
          </a:p>
        </p:txBody>
      </p:sp>
      <p:sp>
        <p:nvSpPr>
          <p:cNvPr id="114" name="Google Shape;114;p21"/>
          <p:cNvSpPr txBox="1"/>
          <p:nvPr/>
        </p:nvSpPr>
        <p:spPr>
          <a:xfrm>
            <a:off x="6558725" y="764525"/>
            <a:ext cx="25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LSTM Seq2Seq</a:t>
            </a:r>
            <a:endParaRPr b="1" sz="20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