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75" r:id="rId8"/>
    <p:sldId id="260" r:id="rId9"/>
    <p:sldId id="261" r:id="rId10"/>
    <p:sldId id="267" r:id="rId11"/>
    <p:sldId id="273" r:id="rId12"/>
    <p:sldId id="274" r:id="rId13"/>
    <p:sldId id="276" r:id="rId14"/>
    <p:sldId id="265" r:id="rId15"/>
    <p:sldId id="262" r:id="rId16"/>
    <p:sldId id="263" r:id="rId17"/>
    <p:sldId id="264" r:id="rId18"/>
    <p:sldId id="266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ED51F-0A82-4363-A4F6-F555707D233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6CEBF-04F3-476C-86F9-703A01130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3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when </a:t>
            </a:r>
            <a:r>
              <a:rPr lang="en-US" dirty="0" err="1"/>
              <a:t>napi_status</a:t>
            </a:r>
            <a:r>
              <a:rPr lang="en-US" dirty="0"/>
              <a:t> is non-zero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3B2CE-61B3-4E30-95D4-84632BBF27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7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Major changes are behind 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3B2CE-61B3-4E30-95D4-84632BBF27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1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gabrielschulhof/763a8563deab4eb5f681df3817658fe0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5" Type="http://schemas.openxmlformats.org/officeDocument/2006/relationships/image" Target="../media/image9.png"/><Relationship Id="rId10" Type="http://schemas.openxmlformats.org/officeDocument/2006/relationships/image" Target="../media/image14.jpg"/><Relationship Id="rId4" Type="http://schemas.openxmlformats.org/officeDocument/2006/relationships/image" Target="../media/image8.jpeg"/><Relationship Id="rId9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ABI-Stable Node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Node.js API (n-API)</a:t>
            </a:r>
          </a:p>
        </p:txBody>
      </p:sp>
    </p:spTree>
    <p:extLst>
      <p:ext uri="{BB962C8B-B14F-4D97-AF65-F5344CB8AC3E}">
        <p14:creationId xmlns:p14="http://schemas.microsoft.com/office/powerpoint/2010/main" val="364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https://github.com/boingoing/napi_demo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36406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39" y="870570"/>
            <a:ext cx="4111281" cy="130810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Perf </a:t>
            </a:r>
            <a:br>
              <a:rPr lang="en-US" sz="4800" dirty="0"/>
            </a:br>
            <a:r>
              <a:rPr lang="en-US" sz="4800" dirty="0"/>
              <a:t>Node-Sass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704" y="139701"/>
            <a:ext cx="3997427" cy="612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89696" y="6581001"/>
            <a:ext cx="4902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Details at: https://github.com/nodejs/abi-stable-node/issues/82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842337"/>
            <a:ext cx="31484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System Info:</a:t>
            </a:r>
          </a:p>
          <a:p>
            <a:r>
              <a:rPr lang="en-US" sz="1200" dirty="0"/>
              <a:t>Windows 10 x64</a:t>
            </a:r>
          </a:p>
          <a:p>
            <a:r>
              <a:rPr lang="en-US" sz="1200" dirty="0"/>
              <a:t>Intel Xeon E5-1620 v3 @ 3.50GHz</a:t>
            </a:r>
          </a:p>
          <a:p>
            <a:r>
              <a:rPr lang="en-US" sz="1200" dirty="0"/>
              <a:t>16GB DDR4 @ 2133MHz</a:t>
            </a:r>
          </a:p>
          <a:p>
            <a:r>
              <a:rPr lang="en-US" sz="1200" dirty="0"/>
              <a:t>Samsung XP941 SSD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4541" y="2653869"/>
            <a:ext cx="37706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Ported using C style API</a:t>
            </a:r>
          </a:p>
          <a:p>
            <a:r>
              <a:rPr lang="en-US" dirty="0"/>
              <a:t>N-API adds 1.9% perf delta</a:t>
            </a:r>
          </a:p>
        </p:txBody>
      </p:sp>
    </p:spTree>
    <p:extLst>
      <p:ext uri="{BB962C8B-B14F-4D97-AF65-F5344CB8AC3E}">
        <p14:creationId xmlns:p14="http://schemas.microsoft.com/office/powerpoint/2010/main" val="406469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5" y="1200770"/>
            <a:ext cx="4111281" cy="130810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Perf </a:t>
            </a:r>
            <a:r>
              <a:rPr lang="en-US" sz="4800" dirty="0" err="1"/>
              <a:t>Leveldown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9" name="Rectangle 8"/>
          <p:cNvSpPr/>
          <p:nvPr/>
        </p:nvSpPr>
        <p:spPr>
          <a:xfrm>
            <a:off x="0" y="5842337"/>
            <a:ext cx="31484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System Info:</a:t>
            </a:r>
          </a:p>
          <a:p>
            <a:r>
              <a:rPr lang="en-US" sz="1200" dirty="0"/>
              <a:t>Windows 10 x64</a:t>
            </a:r>
          </a:p>
          <a:p>
            <a:r>
              <a:rPr lang="en-US" sz="1200" dirty="0"/>
              <a:t>Intel Xeon E5-1620 v3 @ 3.50GHz</a:t>
            </a:r>
          </a:p>
          <a:p>
            <a:r>
              <a:rPr lang="en-US" sz="1200" dirty="0"/>
              <a:t>16GB DDR4 @ 2133MHz</a:t>
            </a:r>
          </a:p>
          <a:p>
            <a:r>
              <a:rPr lang="en-US" sz="1200" dirty="0"/>
              <a:t>Samsung XP941 SSD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541" y="2653869"/>
            <a:ext cx="37706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Ported using C style API</a:t>
            </a:r>
          </a:p>
          <a:p>
            <a:r>
              <a:rPr lang="en-US" dirty="0"/>
              <a:t>Benchmark includes 1M entries DB Size 110 MB</a:t>
            </a:r>
          </a:p>
          <a:p>
            <a:r>
              <a:rPr lang="en-US" dirty="0"/>
              <a:t>N-API adds 5% perf delta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89696" y="6581001"/>
            <a:ext cx="4902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Details at: https://github.com/nodejs/abi-stable-node/issues/55</a:t>
            </a:r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505" y="1643061"/>
            <a:ext cx="73533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7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5" y="1200770"/>
            <a:ext cx="4111281" cy="130810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Perf </a:t>
            </a:r>
            <a:br>
              <a:rPr lang="en-US" sz="4800" dirty="0"/>
            </a:br>
            <a:r>
              <a:rPr lang="en-US" sz="4800" dirty="0" err="1"/>
              <a:t>Nanomsg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116565" y="2682257"/>
            <a:ext cx="4337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Ported using C style API</a:t>
            </a:r>
          </a:p>
          <a:p>
            <a:r>
              <a:rPr lang="en-US" sz="1600" dirty="0"/>
              <a:t>Workload size 1 byte message</a:t>
            </a:r>
          </a:p>
          <a:p>
            <a:r>
              <a:rPr lang="en-US" sz="1600" dirty="0"/>
              <a:t>Performance within expected range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010846"/>
            <a:ext cx="3148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System Info:</a:t>
            </a:r>
          </a:p>
          <a:p>
            <a:r>
              <a:rPr lang="en-US" sz="1200" dirty="0"/>
              <a:t>Ubuntu 14.04.2 LTS (GNU/Linux 3.13.0-55-generic x86_64)</a:t>
            </a:r>
          </a:p>
          <a:p>
            <a:r>
              <a:rPr lang="en-US" sz="1200" dirty="0"/>
              <a:t>Intel CPU @ 2400 MHz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131" y="2508870"/>
            <a:ext cx="5743575" cy="20288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289696" y="6581001"/>
            <a:ext cx="4902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Details at: https://github.com/nodejs/abi-stable-node/issues/57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4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39" y="870570"/>
            <a:ext cx="4111281" cy="130810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Perf </a:t>
            </a:r>
            <a:br>
              <a:rPr lang="en-US" sz="4800" dirty="0"/>
            </a:br>
            <a:r>
              <a:rPr lang="en-US" sz="4800" dirty="0"/>
              <a:t>Canvas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057781"/>
            <a:ext cx="367665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System Info:</a:t>
            </a:r>
          </a:p>
          <a:p>
            <a:r>
              <a:rPr lang="en-US" sz="1400" dirty="0"/>
              <a:t>Windows 10 x64</a:t>
            </a:r>
          </a:p>
          <a:p>
            <a:r>
              <a:rPr lang="en-US" sz="1400" dirty="0"/>
              <a:t>Intel </a:t>
            </a:r>
            <a:r>
              <a:rPr lang="pl-PL" sz="1400" dirty="0"/>
              <a:t>Xeon W3530 @2.8GHz, 20 GB RAM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359320" y="1468225"/>
            <a:ext cx="7751795" cy="4108450"/>
          </a:xfrm>
          <a:prstGeom prst="rect">
            <a:avLst/>
          </a:prstGeom>
          <a:effectLst/>
        </p:spPr>
      </p:pic>
      <p:sp>
        <p:nvSpPr>
          <p:cNvPr id="15" name="Rectangle 14"/>
          <p:cNvSpPr/>
          <p:nvPr/>
        </p:nvSpPr>
        <p:spPr>
          <a:xfrm>
            <a:off x="116565" y="2682257"/>
            <a:ext cx="4337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Ported using C++ wrapper</a:t>
            </a:r>
          </a:p>
          <a:p>
            <a:r>
              <a:rPr lang="en-US" dirty="0"/>
              <a:t>Perf regression in chatty benchmarks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89696" y="6581001"/>
            <a:ext cx="4902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Details at: https://github.com/nodejs/abi-stable-node/issues/77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2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Performance 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612" y="2052918"/>
            <a:ext cx="8313738" cy="4195481"/>
          </a:xfrm>
        </p:spPr>
        <p:txBody>
          <a:bodyPr>
            <a:normAutofit/>
          </a:bodyPr>
          <a:lstStyle/>
          <a:p>
            <a:r>
              <a:rPr lang="en-US" sz="2400" dirty="0"/>
              <a:t>No performance tuning done yet!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Expected performance for broad use cases to be within 0-10%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Extremely chatty operations with native module see a larger perf regression </a:t>
            </a:r>
          </a:p>
        </p:txBody>
      </p:sp>
    </p:spTree>
    <p:extLst>
      <p:ext uri="{BB962C8B-B14F-4D97-AF65-F5344CB8AC3E}">
        <p14:creationId xmlns:p14="http://schemas.microsoft.com/office/powerpoint/2010/main" val="1717901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Items Remaining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827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Performance </a:t>
            </a:r>
            <a:r>
              <a:rPr lang="en-US" dirty="0"/>
              <a:t>fine tuning </a:t>
            </a:r>
            <a:endParaRPr lang="en-US" dirty="0"/>
          </a:p>
          <a:p>
            <a:r>
              <a:rPr lang="en-US" dirty="0"/>
              <a:t>Increase API Coverage</a:t>
            </a:r>
          </a:p>
          <a:p>
            <a:r>
              <a:rPr lang="en-US" dirty="0"/>
              <a:t>Test coverage </a:t>
            </a:r>
          </a:p>
          <a:p>
            <a:r>
              <a:rPr lang="en-US" dirty="0"/>
              <a:t>CI Integration </a:t>
            </a:r>
          </a:p>
          <a:p>
            <a:r>
              <a:rPr lang="en-US" dirty="0"/>
              <a:t>N-API version management </a:t>
            </a:r>
          </a:p>
          <a:p>
            <a:r>
              <a:rPr lang="en-US" dirty="0"/>
              <a:t>Documentation and Support </a:t>
            </a:r>
          </a:p>
          <a:p>
            <a:r>
              <a:rPr lang="en-US" dirty="0"/>
              <a:t>Auto conversion tool from NAN to N-API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4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6309" r="1" b="5685"/>
          <a:stretch/>
        </p:blipFill>
        <p:spPr>
          <a:xfrm>
            <a:off x="7479180" y="10"/>
            <a:ext cx="4715629" cy="6857990"/>
          </a:xfrm>
          <a:prstGeom prst="rect">
            <a:avLst/>
          </a:prstGeom>
        </p:spPr>
      </p:pic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68" y="629266"/>
            <a:ext cx="6828512" cy="1641986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Proposal: </a:t>
            </a:r>
            <a:br>
              <a:rPr lang="en-US" dirty="0"/>
            </a:br>
            <a:r>
              <a:rPr lang="en-US" dirty="0"/>
              <a:t>N-API Compiled in by default in Node v8.0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68" y="2730500"/>
            <a:ext cx="6828512" cy="3517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recommend to have N-API compiled in by default without build flags, for ease of use to allow broader usage. Gating can be done via command-line option if needed.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Node.cc changes for N-API are non-intrusive. It gets triggered only for N-API modules.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https://gist.github.com/gabrielschulhof/763a8563deab4eb5f681df3817658fe0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33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API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8100"/>
            <a:ext cx="10999788" cy="49402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Option #1: Forward Compatibility</a:t>
            </a:r>
          </a:p>
          <a:p>
            <a:pPr lvl="1"/>
            <a:r>
              <a:rPr lang="en-US" dirty="0"/>
              <a:t>Modules compiled with older versions continue to work in newer versions</a:t>
            </a:r>
          </a:p>
          <a:p>
            <a:pPr lvl="1"/>
            <a:r>
              <a:rPr lang="en-US" dirty="0"/>
              <a:t>Modules dependent on newer APIs in new Node versions cannot work on older versions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Considerations: </a:t>
            </a:r>
          </a:p>
          <a:p>
            <a:pPr marL="457200" lvl="1" indent="0">
              <a:buNone/>
            </a:pPr>
            <a:r>
              <a:rPr lang="en-US" dirty="0"/>
              <a:t>Conditional source compilation</a:t>
            </a:r>
          </a:p>
          <a:p>
            <a:pPr marL="457200" lvl="1" indent="0">
              <a:buNone/>
            </a:pPr>
            <a:r>
              <a:rPr lang="en-US" dirty="0"/>
              <a:t>Backporting of API Stubs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Option #2:  Backward Compatibility </a:t>
            </a:r>
          </a:p>
          <a:p>
            <a:pPr lvl="1"/>
            <a:r>
              <a:rPr lang="en-US" dirty="0"/>
              <a:t>Modules can take advantage of newer APIs in new Node versions and can fallback to supporting older APIs without distributing multiple versions of the module.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Considerations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Runtime API version checking</a:t>
            </a:r>
          </a:p>
          <a:p>
            <a:pPr marL="457200" lvl="1" indent="0">
              <a:buNone/>
            </a:pPr>
            <a:r>
              <a:rPr lang="en-US" dirty="0"/>
              <a:t>Extra level of indirection (perf impact unclear)</a:t>
            </a:r>
          </a:p>
        </p:txBody>
      </p:sp>
    </p:spTree>
    <p:extLst>
      <p:ext uri="{BB962C8B-B14F-4D97-AF65-F5344CB8AC3E}">
        <p14:creationId xmlns:p14="http://schemas.microsoft.com/office/powerpoint/2010/main" val="2954800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732007" cy="4195481"/>
          </a:xfrm>
        </p:spPr>
        <p:txBody>
          <a:bodyPr/>
          <a:lstStyle/>
          <a:p>
            <a:r>
              <a:rPr lang="en-US" dirty="0"/>
              <a:t>Submit PRs for the following</a:t>
            </a:r>
          </a:p>
          <a:p>
            <a:pPr lvl="1"/>
            <a:r>
              <a:rPr lang="en-US" dirty="0"/>
              <a:t>Node version 8.0</a:t>
            </a:r>
          </a:p>
          <a:p>
            <a:pPr lvl="1"/>
            <a:r>
              <a:rPr lang="en-US" dirty="0"/>
              <a:t>Node version 6.9 LTS</a:t>
            </a:r>
          </a:p>
          <a:p>
            <a:pPr lvl="1"/>
            <a:r>
              <a:rPr lang="en-US" dirty="0"/>
              <a:t>Node-ChakraCore (after N-API lands in node master)</a:t>
            </a:r>
          </a:p>
          <a:p>
            <a:r>
              <a:rPr lang="en-US" dirty="0"/>
              <a:t>Documentation </a:t>
            </a:r>
          </a:p>
          <a:p>
            <a:r>
              <a:rPr lang="en-US" dirty="0"/>
              <a:t>Continue working on module ports to increase API coverage for Top 30 modules</a:t>
            </a:r>
          </a:p>
          <a:p>
            <a:r>
              <a:rPr lang="en-US" dirty="0"/>
              <a:t>Evangelize and engage with native module developers to identify gaps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3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 update</a:t>
            </a:r>
          </a:p>
          <a:p>
            <a:r>
              <a:rPr lang="en-US" dirty="0"/>
              <a:t>Usability </a:t>
            </a:r>
          </a:p>
          <a:p>
            <a:r>
              <a:rPr lang="en-US" dirty="0"/>
              <a:t>API Coverage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Performance </a:t>
            </a:r>
          </a:p>
          <a:p>
            <a:r>
              <a:rPr lang="en-US" dirty="0"/>
              <a:t>Remaining Work</a:t>
            </a:r>
          </a:p>
          <a:p>
            <a:r>
              <a:rPr lang="en-US" dirty="0"/>
              <a:t>Proposal and Discussion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33262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82288" cy="4195481"/>
          </a:xfrm>
        </p:spPr>
        <p:txBody>
          <a:bodyPr>
            <a:normAutofit/>
          </a:bodyPr>
          <a:lstStyle/>
          <a:p>
            <a:r>
              <a:rPr lang="en-US" sz="2800" dirty="0"/>
              <a:t>Create ABI stable API surface for Node.js native modules </a:t>
            </a:r>
          </a:p>
          <a:p>
            <a:endParaRPr lang="en-US" sz="2800" dirty="0"/>
          </a:p>
          <a:p>
            <a:r>
              <a:rPr lang="en-US" sz="2800" dirty="0"/>
              <a:t>Ensure other Node-VMs can implement these API</a:t>
            </a:r>
          </a:p>
        </p:txBody>
      </p:sp>
    </p:spTree>
    <p:extLst>
      <p:ext uri="{BB962C8B-B14F-4D97-AF65-F5344CB8AC3E}">
        <p14:creationId xmlns:p14="http://schemas.microsoft.com/office/powerpoint/2010/main" val="424598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492" y="149765"/>
            <a:ext cx="4371558" cy="3628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733" y="3447038"/>
            <a:ext cx="5017228" cy="3261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300" dirty="0"/>
              <a:t>Core Team and community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2052919"/>
            <a:ext cx="3349464" cy="423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Core Team</a:t>
            </a:r>
          </a:p>
        </p:txBody>
      </p:sp>
      <p:pic>
        <p:nvPicPr>
          <p:cNvPr id="20" name="Picture 2" descr="Arunesh Chand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374" y="2509925"/>
            <a:ext cx="938035" cy="93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avatars2.githubusercontent.com/u/976081?v=3&amp;s=4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65" y="3529304"/>
            <a:ext cx="1014751" cy="10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s://avatars3.githubusercontent.com/u/13093042?v=3&amp;s=4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1" y="2491715"/>
            <a:ext cx="956245" cy="95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https://avatars1.githubusercontent.com/u/906649?v=3&amp;s=4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177" y="3567961"/>
            <a:ext cx="937436" cy="93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https://avatars0.githubusercontent.com/u/9373002?v=3&amp;s=4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371" y="2476501"/>
            <a:ext cx="971459" cy="97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2264" y="2509815"/>
            <a:ext cx="937676" cy="93814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5296" y="3584863"/>
            <a:ext cx="956246" cy="95668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1322" y="3583853"/>
            <a:ext cx="953508" cy="957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9271" y="1771618"/>
            <a:ext cx="4219768" cy="3314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092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48838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N-API support now available for the following Node versions </a:t>
            </a:r>
          </a:p>
          <a:p>
            <a:pPr lvl="1"/>
            <a:r>
              <a:rPr lang="en-US" dirty="0"/>
              <a:t>8.x Master</a:t>
            </a:r>
          </a:p>
          <a:p>
            <a:pPr lvl="1"/>
            <a:r>
              <a:rPr lang="en-US" dirty="0"/>
              <a:t>6.x LTS</a:t>
            </a:r>
          </a:p>
          <a:p>
            <a:pPr lvl="1"/>
            <a:r>
              <a:rPr lang="en-US" dirty="0"/>
              <a:t>Node-ChakraCore</a:t>
            </a:r>
          </a:p>
          <a:p>
            <a:r>
              <a:rPr lang="en-US" dirty="0"/>
              <a:t>Reviewed by </a:t>
            </a:r>
            <a:r>
              <a:rPr lang="en-US" b="1" dirty="0"/>
              <a:t>V8</a:t>
            </a:r>
            <a:r>
              <a:rPr lang="en-US" dirty="0"/>
              <a:t> and </a:t>
            </a:r>
            <a:r>
              <a:rPr lang="en-US" b="1" dirty="0"/>
              <a:t>ChakraCore</a:t>
            </a:r>
            <a:r>
              <a:rPr lang="en-US" dirty="0"/>
              <a:t> Teams</a:t>
            </a:r>
          </a:p>
          <a:p>
            <a:r>
              <a:rPr lang="en-US" dirty="0"/>
              <a:t>Modules Converted </a:t>
            </a:r>
          </a:p>
          <a:p>
            <a:pPr lvl="1"/>
            <a:r>
              <a:rPr lang="en-US" dirty="0"/>
              <a:t>Node-Sass</a:t>
            </a:r>
          </a:p>
          <a:p>
            <a:pPr lvl="1"/>
            <a:r>
              <a:rPr lang="en-US" dirty="0"/>
              <a:t>Canvas</a:t>
            </a:r>
          </a:p>
          <a:p>
            <a:pPr lvl="1"/>
            <a:r>
              <a:rPr lang="en-US" dirty="0" err="1"/>
              <a:t>Leveldown</a:t>
            </a:r>
            <a:endParaRPr lang="en-US" dirty="0"/>
          </a:p>
          <a:p>
            <a:pPr lvl="1"/>
            <a:r>
              <a:rPr lang="en-US" dirty="0" err="1"/>
              <a:t>Nanomsg</a:t>
            </a:r>
            <a:endParaRPr lang="en-US" dirty="0"/>
          </a:p>
          <a:p>
            <a:pPr lvl="1"/>
            <a:r>
              <a:rPr lang="en-US" dirty="0" err="1"/>
              <a:t>IoTivity</a:t>
            </a:r>
            <a:r>
              <a:rPr lang="en-US" dirty="0"/>
              <a:t> (~90% complete)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3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Update </a:t>
            </a:r>
            <a:r>
              <a:rPr lang="en-US" dirty="0" err="1"/>
              <a:t>contd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84668"/>
            <a:ext cx="10961688" cy="4195481"/>
          </a:xfrm>
        </p:spPr>
        <p:txBody>
          <a:bodyPr>
            <a:normAutofit/>
          </a:bodyPr>
          <a:lstStyle/>
          <a:p>
            <a:r>
              <a:rPr lang="en-US" dirty="0"/>
              <a:t>API Shape &amp; Error Handling 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NODE_EXTERN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napi_status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napi_get_value_string_length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napi_env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napi_value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v,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NODE_EXTERN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napi_extended_error_info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napi_get_last_error_info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NODE_EXTERN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napi_status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napi_is_exception_pending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napi_env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e, bool* result);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NODE_EXTERN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napi_status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napi_get_and_clear_last_exception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napi_env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napi_value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result);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NODE_EXTERN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napi_status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napi_throw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napi_env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napi_value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error);</a:t>
            </a:r>
          </a:p>
          <a:p>
            <a:endParaRPr lang="en-US" dirty="0"/>
          </a:p>
          <a:p>
            <a:r>
              <a:rPr lang="en-US" dirty="0"/>
              <a:t>API usability</a:t>
            </a:r>
          </a:p>
          <a:p>
            <a:pPr lvl="1"/>
            <a:r>
              <a:rPr lang="en-US" dirty="0"/>
              <a:t>Flat C-style APIs</a:t>
            </a:r>
          </a:p>
          <a:p>
            <a:pPr lvl="1"/>
            <a:r>
              <a:rPr lang="en-US" dirty="0"/>
              <a:t>Optional C++ wrapper add-on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3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639057" y="511102"/>
            <a:ext cx="6003544" cy="409741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r>
              <a:rPr lang="en-US" sz="3200" dirty="0"/>
              <a:t>API Usability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C++ wrapper has built in Error Handling.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wrapper may throw C++ exceptions, that are automatically re-thrown as JavaScript exceptions if not handled.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056" y="5250397"/>
            <a:ext cx="6003545" cy="13404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95359" y="141770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Flat C-style API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95359" y="479318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C++ Wrapper</a:t>
            </a:r>
          </a:p>
        </p:txBody>
      </p:sp>
    </p:spTree>
    <p:extLst>
      <p:ext uri="{BB962C8B-B14F-4D97-AF65-F5344CB8AC3E}">
        <p14:creationId xmlns:p14="http://schemas.microsoft.com/office/powerpoint/2010/main" val="199951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N-API Coverage*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1860" y="2052214"/>
            <a:ext cx="7130903" cy="43485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195</a:t>
            </a:r>
            <a:r>
              <a:rPr lang="en-US" sz="1800" b="1" dirty="0">
                <a:solidFill>
                  <a:srgbClr val="00B0F0"/>
                </a:solidFill>
              </a:rPr>
              <a:t>  		</a:t>
            </a:r>
            <a:r>
              <a:rPr lang="en-US" sz="1800" i="1" dirty="0"/>
              <a:t>V8 APIs used</a:t>
            </a:r>
            <a:endParaRPr lang="en-US" sz="1800" b="1" i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/>
              <a:t>140/195</a:t>
            </a:r>
            <a:r>
              <a:rPr lang="en-US" sz="1800" dirty="0"/>
              <a:t> 	</a:t>
            </a:r>
            <a:r>
              <a:rPr lang="en-US" sz="1800" i="1" dirty="0"/>
              <a:t>N-API equivalent exists</a:t>
            </a:r>
            <a:endParaRPr lang="en-US" b="1" i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/>
              <a:t>83/195</a:t>
            </a:r>
            <a:r>
              <a:rPr lang="en-US" dirty="0"/>
              <a:t> </a:t>
            </a:r>
            <a:r>
              <a:rPr lang="en-US" sz="1800" dirty="0"/>
              <a:t>		</a:t>
            </a:r>
            <a:r>
              <a:rPr lang="en-US" sz="1800" i="1" dirty="0"/>
              <a:t>Exercised by 5 ported modules</a:t>
            </a:r>
            <a:endParaRPr lang="en-US" sz="1800" b="1" i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65651" y="6447364"/>
            <a:ext cx="5627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* Data based on Top 30 depended on native modules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0" y="2052572"/>
            <a:ext cx="3878620" cy="4348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626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V8 APIs with no N-API Equivalent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719735"/>
              </p:ext>
            </p:extLst>
          </p:nvPr>
        </p:nvGraphicFramePr>
        <p:xfrm>
          <a:off x="6099754" y="2076534"/>
          <a:ext cx="4949245" cy="4350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9245">
                  <a:extLst>
                    <a:ext uri="{9D8B030D-6E8A-4147-A177-3AD203B41FA5}">
                      <a16:colId xmlns:a16="http://schemas.microsoft.com/office/drawing/2014/main" val="2828195010"/>
                    </a:ext>
                  </a:extLst>
                </a:gridCol>
              </a:tblGrid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</a:t>
                      </a:r>
                      <a:r>
                        <a:rPr lang="en-US" sz="1200" u="none" strike="noStrike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AddGCEpilogueCallback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985245931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</a:t>
                      </a:r>
                      <a:r>
                        <a:rPr lang="en-US" sz="1200" u="none" strike="noStrike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AddMemoryAllocationCallback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2939989586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</a:t>
                      </a:r>
                      <a:r>
                        <a:rPr lang="en-US" sz="1200" u="none" strike="noStrike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AddMessageListener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1630067463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</a:t>
                      </a:r>
                      <a:r>
                        <a:rPr lang="en-US" sz="1200" u="none" strike="noStrike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CancelTerminateExecution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1528212417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</a:t>
                      </a:r>
                      <a:r>
                        <a:rPr lang="en-US" sz="1200" u="none" strike="noStrike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CollectAllGarbage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196954950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</a:t>
                      </a:r>
                      <a:r>
                        <a:rPr lang="en-US" sz="1200" u="none" strike="noStrike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DiscardThreadSpecificMetadata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3201280736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v8::Isolate::Enter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4182167525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v8::Isolate::Exit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1410170949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</a:t>
                      </a:r>
                      <a:r>
                        <a:rPr lang="en-US" sz="1200" u="none" strike="noStrike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IsDead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1455339336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</a:t>
                      </a:r>
                      <a:r>
                        <a:rPr lang="en-US" sz="1200" u="none" strike="noStrike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IsExecutionTerminating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805470467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</a:t>
                      </a:r>
                      <a:r>
                        <a:rPr lang="en-US" sz="1200" u="none" strike="noStrike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RemoveGCEpilogueCallback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2777877131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</a:t>
                      </a:r>
                      <a:r>
                        <a:rPr lang="en-US" sz="1200" u="none" strike="noStrike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RemoveGCPrologueCallback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3059531037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</a:t>
                      </a:r>
                      <a:r>
                        <a:rPr lang="en-US" sz="1200" u="none" strike="noStrike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RemoveMemoryAllocationCallback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827261203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</a:t>
                      </a:r>
                      <a:r>
                        <a:rPr lang="en-US" sz="1200" u="none" strike="noStrike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RemoveMessageListeners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4183072166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</a:t>
                      </a:r>
                      <a:r>
                        <a:rPr lang="en-US" sz="1200" u="none" strike="noStrike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SetAllowCodeGenerationFromStringsCallback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3232927671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</a:t>
                      </a:r>
                      <a:r>
                        <a:rPr lang="en-US" sz="1200" u="none" strike="noStrike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SetCaptureStackTraceForUncaughtExceptions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1500097818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</a:t>
                      </a:r>
                      <a:r>
                        <a:rPr lang="en-US" sz="1200" u="none" strike="noStrike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SetFailedAccessCheckCallbackFunction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3612950275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</a:t>
                      </a:r>
                      <a:r>
                        <a:rPr lang="en-US" sz="1200" u="none" strike="noStrike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SetFatalErrorHandler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551155069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</a:t>
                      </a:r>
                      <a:r>
                        <a:rPr lang="en-US" sz="1200" u="none" strike="noStrike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SetStackLimit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1363982609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</a:t>
                      </a:r>
                      <a:r>
                        <a:rPr lang="en-US" sz="1200" u="none" strike="noStrike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TerminateExecution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2591707024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</a:t>
                      </a:r>
                      <a:r>
                        <a:rPr lang="en-US" sz="1200" u="none" strike="noStrike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VisitExternalResources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4106525346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</a:t>
                      </a:r>
                      <a:r>
                        <a:rPr lang="en-US" sz="1200" u="none" strike="noStrike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VisitHandlesForPartialDependence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2787021774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v8::Isolate::</a:t>
                      </a:r>
                      <a:r>
                        <a:rPr lang="en-US" sz="1200" u="none" strike="noStrike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VisitHandlesWithClassIds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90" marR="6290" marT="6290" marB="0" anchor="b"/>
                </a:tc>
                <a:extLst>
                  <a:ext uri="{0D108BD9-81ED-4DB2-BD59-A6C34878D82A}">
                    <a16:rowId xmlns:a16="http://schemas.microsoft.com/office/drawing/2014/main" val="16300561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089211"/>
              </p:ext>
            </p:extLst>
          </p:nvPr>
        </p:nvGraphicFramePr>
        <p:xfrm>
          <a:off x="880267" y="5084763"/>
          <a:ext cx="4221320" cy="1324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1320">
                  <a:extLst>
                    <a:ext uri="{9D8B030D-6E8A-4147-A177-3AD203B41FA5}">
                      <a16:colId xmlns:a16="http://schemas.microsoft.com/office/drawing/2014/main" val="18857926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v8::Object::Delete (</a:t>
                      </a:r>
                      <a:r>
                        <a:rPr lang="en-US" sz="1200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Issue #94</a:t>
                      </a: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82765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</a:rPr>
                        <a:t>v8::Object::GetIsolate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699911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v8::Object::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GetOwnPropertyNames</a:t>
                      </a: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200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Issue #67</a:t>
                      </a: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20853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v8::Object::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GetPrivate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99096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v8::Object::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HasPrivate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05636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</a:rPr>
                        <a:t>v8::Object::SetPrivate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85188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ObjectTemplate</a:t>
                      </a: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SetHandler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44291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90960"/>
              </p:ext>
            </p:extLst>
          </p:nvPr>
        </p:nvGraphicFramePr>
        <p:xfrm>
          <a:off x="6099756" y="1300163"/>
          <a:ext cx="4949244" cy="756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9244">
                  <a:extLst>
                    <a:ext uri="{9D8B030D-6E8A-4147-A177-3AD203B41FA5}">
                      <a16:colId xmlns:a16="http://schemas.microsoft.com/office/drawing/2014/main" val="242070079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v8::Script::Compile (</a:t>
                      </a:r>
                      <a:r>
                        <a:rPr lang="en-US" sz="1200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Issue #51</a:t>
                      </a: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23466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v8::Script::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GetUnboundScript</a:t>
                      </a: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200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Issue #51</a:t>
                      </a: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95564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ScriptCompiler</a:t>
                      </a: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ExternalSourceStream</a:t>
                      </a: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ResetToBookmark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12252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ScriptCompiler</a:t>
                      </a: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ExternalSourceStream</a:t>
                      </a: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SetBookmark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9047908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85799"/>
              </p:ext>
            </p:extLst>
          </p:nvPr>
        </p:nvGraphicFramePr>
        <p:xfrm>
          <a:off x="880266" y="1300163"/>
          <a:ext cx="4221321" cy="378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1321">
                  <a:extLst>
                    <a:ext uri="{9D8B030D-6E8A-4147-A177-3AD203B41FA5}">
                      <a16:colId xmlns:a16="http://schemas.microsoft.com/office/drawing/2014/main" val="42047797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v8::Context::Enter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318127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</a:rPr>
                        <a:t>v8::Context::Exit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0229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</a:rPr>
                        <a:t>v8::FunctionTemplate::Inherit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5487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v8::Locker::~Locker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01339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</a:rPr>
                        <a:t>v8::Locker::Initialize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20848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</a:rPr>
                        <a:t>v8::Private::ForApi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60999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v8::String::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Concat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36255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v8::String::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NewFromOneByte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93091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TryCatch</a:t>
                      </a: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StackTrace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2241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UnboundScript</a:t>
                      </a: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GetId</a:t>
                      </a: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200" i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Issue #51</a:t>
                      </a: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13636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Unlocker</a:t>
                      </a:r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::~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Unlocker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21024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Consolas" panose="020B0609020204030204" pitchFamily="49" charset="0"/>
                        </a:rPr>
                        <a:t>v8::Unlocker::Initialize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93863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v8::V8::</a:t>
                      </a:r>
                      <a:r>
                        <a:rPr lang="en-US" sz="1200" b="0" u="none" strike="noStrike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FromJustIsNothing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907125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v8::Value::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IsBooleanObject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87611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v8::Value::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IsDate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36672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v8::Value::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IsNativeError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199753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v8::Value::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IsNumberObject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404080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v8::Value::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IsRegExp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65506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v8::Value::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IsStringObject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58970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onsolas" panose="020B0609020204030204" pitchFamily="49" charset="0"/>
                        </a:rPr>
                        <a:t>v8::Value::</a:t>
                      </a:r>
                      <a:r>
                        <a:rPr lang="en-US" sz="1200" u="none" strike="noStrike" dirty="0" err="1">
                          <a:effectLst/>
                          <a:latin typeface="Consolas" panose="020B0609020204030204" pitchFamily="49" charset="0"/>
                        </a:rPr>
                        <a:t>ToDetailString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1479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967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BBFE9869EFFF4ABDBAD83441EC879E" ma:contentTypeVersion="9" ma:contentTypeDescription="Create a new document." ma:contentTypeScope="" ma:versionID="8a7428f6795bab4bb9835360dc992ea7">
  <xsd:schema xmlns:xsd="http://www.w3.org/2001/XMLSchema" xmlns:xs="http://www.w3.org/2001/XMLSchema" xmlns:p="http://schemas.microsoft.com/office/2006/metadata/properties" xmlns:ns1="http://schemas.microsoft.com/sharepoint/v3" xmlns:ns2="5afe31e8-a1d3-4aba-b752-2ab34dcd3f4c" xmlns:ns3="62005c53-c20f-43f9-a462-d76eb7882226" targetNamespace="http://schemas.microsoft.com/office/2006/metadata/properties" ma:root="true" ma:fieldsID="e3ad7933232740a9eeb44ff92e037835" ns1:_="" ns2:_="" ns3:_="">
    <xsd:import namespace="http://schemas.microsoft.com/sharepoint/v3"/>
    <xsd:import namespace="5afe31e8-a1d3-4aba-b752-2ab34dcd3f4c"/>
    <xsd:import namespace="62005c53-c20f-43f9-a462-d76eb788222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e31e8-a1d3-4aba-b752-2ab34dcd3f4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05c53-c20f-43f9-a462-d76eb7882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66F879-D0BB-4EF2-A396-46E948FE04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afe31e8-a1d3-4aba-b752-2ab34dcd3f4c"/>
    <ds:schemaRef ds:uri="62005c53-c20f-43f9-a462-d76eb78822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B747E1-977D-4857-B95C-9A57668B3EA4}">
  <ds:schemaRefs>
    <ds:schemaRef ds:uri="http://schemas.microsoft.com/sharepoint/v3"/>
    <ds:schemaRef ds:uri="http://purl.org/dc/terms/"/>
    <ds:schemaRef ds:uri="http://purl.org/dc/dcmitype/"/>
    <ds:schemaRef ds:uri="62005c53-c20f-43f9-a462-d76eb788222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5afe31e8-a1d3-4aba-b752-2ab34dcd3f4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1040418-00D1-4DB4-8A36-62B5563997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3493</TotalTime>
  <Words>919</Words>
  <Application>Microsoft Office PowerPoint</Application>
  <PresentationFormat>Widescreen</PresentationFormat>
  <Paragraphs>189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Courier New</vt:lpstr>
      <vt:lpstr>Wingdings 3</vt:lpstr>
      <vt:lpstr>Ion</vt:lpstr>
      <vt:lpstr>ABI-Stable Node</vt:lpstr>
      <vt:lpstr>Things to cover</vt:lpstr>
      <vt:lpstr>Goals</vt:lpstr>
      <vt:lpstr>Core Team and community participation</vt:lpstr>
      <vt:lpstr>Progress Update</vt:lpstr>
      <vt:lpstr>Progress Update contd …</vt:lpstr>
      <vt:lpstr>API Usability </vt:lpstr>
      <vt:lpstr>N-API Coverage*</vt:lpstr>
      <vt:lpstr>V8 APIs with no N-API Equivalent</vt:lpstr>
      <vt:lpstr>Demo</vt:lpstr>
      <vt:lpstr>Perf  Node-Sass</vt:lpstr>
      <vt:lpstr>Perf Leveldown </vt:lpstr>
      <vt:lpstr>Perf  Nanomsg </vt:lpstr>
      <vt:lpstr>Perf  Canvas</vt:lpstr>
      <vt:lpstr>Thoughts on Performance so far…</vt:lpstr>
      <vt:lpstr>Work Items Remaining</vt:lpstr>
      <vt:lpstr>Proposal:  N-API Compiled in by default in Node v8.0</vt:lpstr>
      <vt:lpstr>Discussion: API Evolution</vt:lpstr>
      <vt:lpstr>Key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ABI-Stable Node</dc:title>
  <dc:creator>Arunesh Chandra</dc:creator>
  <cp:lastModifiedBy>Arunesh Chandra</cp:lastModifiedBy>
  <cp:revision>88</cp:revision>
  <dcterms:created xsi:type="dcterms:W3CDTF">2017-02-10T16:51:06Z</dcterms:created>
  <dcterms:modified xsi:type="dcterms:W3CDTF">2017-03-03T18:00:51Z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0x0101004DBBFE9869EFFF4ABDBAD83441EC879E</vt:lpwstr>
  </property>
</Properties>
</file>