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 Target="slides/slide1.xml"/><Relationship Id="rId19" Type="http://schemas.openxmlformats.org/officeDocument/2006/relationships/font" Target="fonts/Comfortaa-regular.fntdata"/><Relationship Id="rId6" Type="http://schemas.openxmlformats.org/officeDocument/2006/relationships/slide" Target="slides/slide2.xml"/><Relationship Id="rId18"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montemayorcarlos65@gmail.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By: Jose Carlos R. Montemayor, </a:t>
            </a:r>
            <a:r>
              <a:rPr lang="en" u="sng">
                <a:solidFill>
                  <a:schemeClr val="hlink"/>
                </a:solidFill>
                <a:hlinkClick r:id="rId2"/>
              </a:rPr>
              <a:t>montemayorcarlos65@gmail.com</a:t>
            </a:r>
            <a:r>
              <a:rPr lang="en"/>
              <a:t>, for GCI2017</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sz="1000">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10" name="Shape 10"/>
        <p:cNvGrpSpPr/>
        <p:nvPr/>
      </p:nvGrpSpPr>
      <p:grpSpPr>
        <a:xfrm>
          <a:off x="0" y="0"/>
          <a:ext cx="0" cy="0"/>
          <a:chOff x="0" y="0"/>
          <a:chExt cx="0" cy="0"/>
        </a:xfrm>
      </p:grpSpPr>
      <p:cxnSp>
        <p:nvCxnSpPr>
          <p:cNvPr id="11" name="Shape 11"/>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2" name="Shape 12"/>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3" name="Shape 13"/>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2" name="Shape 52"/>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7" name="Shape 17"/>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03088"/>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03088"/>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pic>
        <p:nvPicPr>
          <p:cNvPr descr="Mifos Initiative" id="9" name="Shape 9"/>
          <p:cNvPicPr preferRelativeResize="0"/>
          <p:nvPr/>
        </p:nvPicPr>
        <p:blipFill>
          <a:blip r:embed="rId1">
            <a:alphaModFix/>
          </a:blip>
          <a:stretch>
            <a:fillRect/>
          </a:stretch>
        </p:blipFill>
        <p:spPr>
          <a:xfrm>
            <a:off x="7528050" y="4523475"/>
            <a:ext cx="1615950" cy="538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403408" y="536600"/>
            <a:ext cx="8520600" cy="2052600"/>
          </a:xfrm>
          <a:prstGeom prst="rect">
            <a:avLst/>
          </a:prstGeom>
        </p:spPr>
        <p:txBody>
          <a:bodyPr anchorCtr="0" anchor="b" bIns="91425" lIns="91425" rIns="91425" wrap="square" tIns="91425">
            <a:noAutofit/>
          </a:bodyPr>
          <a:lstStyle/>
          <a:p>
            <a:pPr indent="0" lvl="0" marL="0" rtl="0">
              <a:spcBef>
                <a:spcPts val="0"/>
              </a:spcBef>
              <a:buNone/>
            </a:pPr>
            <a:r>
              <a:rPr lang="en" sz="4800">
                <a:solidFill>
                  <a:srgbClr val="3C78D8"/>
                </a:solidFill>
                <a:latin typeface="Comfortaa"/>
                <a:ea typeface="Comfortaa"/>
                <a:cs typeface="Comfortaa"/>
                <a:sym typeface="Comfortaa"/>
              </a:rPr>
              <a:t>Mifos Initiative</a:t>
            </a:r>
          </a:p>
          <a:p>
            <a:pPr indent="0" lvl="0" marL="0" rtl="0">
              <a:spcBef>
                <a:spcPts val="0"/>
              </a:spcBef>
              <a:buNone/>
            </a:pPr>
            <a:r>
              <a:rPr lang="en" sz="4800">
                <a:solidFill>
                  <a:srgbClr val="3C78D8"/>
                </a:solidFill>
                <a:latin typeface="Comfortaa"/>
                <a:ea typeface="Comfortaa"/>
                <a:cs typeface="Comfortaa"/>
                <a:sym typeface="Comfortaa"/>
              </a:rPr>
              <a:t>Innovator Strategy</a:t>
            </a:r>
          </a:p>
        </p:txBody>
      </p:sp>
      <p:sp>
        <p:nvSpPr>
          <p:cNvPr id="61" name="Shape 61"/>
          <p:cNvSpPr txBox="1"/>
          <p:nvPr>
            <p:ph idx="1" type="subTitle"/>
          </p:nvPr>
        </p:nvSpPr>
        <p:spPr>
          <a:xfrm>
            <a:off x="428075" y="3179925"/>
            <a:ext cx="8520600" cy="792600"/>
          </a:xfrm>
          <a:prstGeom prst="rect">
            <a:avLst/>
          </a:prstGeom>
        </p:spPr>
        <p:txBody>
          <a:bodyPr anchorCtr="0" anchor="t" bIns="91425" lIns="91425" rIns="91425" wrap="square" tIns="91425">
            <a:noAutofit/>
          </a:bodyPr>
          <a:lstStyle/>
          <a:p>
            <a:pPr indent="0" lvl="0" marL="0" rtl="0">
              <a:spcBef>
                <a:spcPts val="0"/>
              </a:spcBef>
              <a:buNone/>
            </a:pPr>
            <a:r>
              <a:rPr lang="en">
                <a:solidFill>
                  <a:srgbClr val="666666"/>
                </a:solidFill>
                <a:latin typeface="Comfortaa"/>
                <a:ea typeface="Comfortaa"/>
                <a:cs typeface="Comfortaa"/>
                <a:sym typeface="Comfortaa"/>
              </a:rPr>
              <a:t>January 3 2018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Recommendations:</a:t>
            </a:r>
          </a:p>
        </p:txBody>
      </p:sp>
      <p:sp>
        <p:nvSpPr>
          <p:cNvPr id="120" name="Shape 120"/>
          <p:cNvSpPr txBox="1"/>
          <p:nvPr>
            <p:ph idx="1" type="body"/>
          </p:nvPr>
        </p:nvSpPr>
        <p:spPr>
          <a:xfrm>
            <a:off x="311700" y="1103088"/>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Website has no info on the names of the management team (no one to contact, no names attached to the listed management team roles)</a:t>
            </a:r>
          </a:p>
          <a:p>
            <a:pPr indent="-342900" lvl="0" marL="457200" rtl="0">
              <a:spcBef>
                <a:spcPts val="0"/>
              </a:spcBef>
              <a:spcAft>
                <a:spcPts val="0"/>
              </a:spcAft>
              <a:buSzPts val="1800"/>
              <a:buChar char="●"/>
            </a:pPr>
            <a:r>
              <a:rPr lang="en"/>
              <a:t>Partners information is not available presently (page is under maintenance)</a:t>
            </a:r>
          </a:p>
          <a:p>
            <a:pPr indent="-342900" lvl="0" marL="457200" rtl="0">
              <a:spcBef>
                <a:spcPts val="0"/>
              </a:spcBef>
              <a:spcAft>
                <a:spcPts val="0"/>
              </a:spcAft>
              <a:buSzPts val="1800"/>
              <a:buChar char="●"/>
            </a:pPr>
            <a:r>
              <a:rPr lang="en"/>
              <a:t>No specifics on 13 tenant companies currently participating</a:t>
            </a:r>
          </a:p>
          <a:p>
            <a:pPr indent="-342900" lvl="0" marL="457200" rtl="0">
              <a:spcBef>
                <a:spcPts val="0"/>
              </a:spcBef>
              <a:spcAft>
                <a:spcPts val="0"/>
              </a:spcAft>
              <a:buSzPts val="1800"/>
              <a:buChar char="●"/>
            </a:pPr>
            <a:r>
              <a:rPr lang="en"/>
              <a:t>Business Model, Services, other essential details such as mission, vision, etc. are very clearly defined and set</a:t>
            </a:r>
          </a:p>
          <a:p>
            <a:pPr indent="-342900" lvl="0" marL="457200" rtl="0">
              <a:spcBef>
                <a:spcPts val="0"/>
              </a:spcBef>
              <a:spcAft>
                <a:spcPts val="0"/>
              </a:spcAft>
              <a:buSzPts val="1800"/>
              <a:buChar char="●"/>
            </a:pPr>
            <a:r>
              <a:rPr lang="en"/>
              <a:t>No annual special events or challenges</a:t>
            </a:r>
          </a:p>
          <a:p>
            <a:pPr indent="-342900" lvl="0" marL="457200" rtl="0">
              <a:spcBef>
                <a:spcPts val="0"/>
              </a:spcBef>
              <a:buSzPts val="1800"/>
              <a:buChar char="●"/>
            </a:pPr>
            <a:r>
              <a:rPr b="1" lang="en"/>
              <a:t>Since they are already established, Mifos’ best help can come in helping to expand in the areas they are lacking, maybe by creating special challenges, or by increasing private sector involvement for funding (to allow more projects to be aided)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152400" y="161025"/>
            <a:ext cx="9523500" cy="572700"/>
          </a:xfrm>
          <a:prstGeom prst="rect">
            <a:avLst/>
          </a:prstGeom>
        </p:spPr>
        <p:txBody>
          <a:bodyPr anchorCtr="0" anchor="t" bIns="91425" lIns="91425" rIns="91425" wrap="square" tIns="91425">
            <a:noAutofit/>
          </a:bodyPr>
          <a:lstStyle/>
          <a:p>
            <a:pPr indent="0" lvl="0" marL="0" rtl="0">
              <a:spcBef>
                <a:spcPts val="0"/>
              </a:spcBef>
              <a:buNone/>
            </a:pPr>
            <a:r>
              <a:rPr b="1" lang="en" sz="1800">
                <a:solidFill>
                  <a:srgbClr val="3C78D8"/>
                </a:solidFill>
                <a:latin typeface="Comfortaa"/>
                <a:ea typeface="Comfortaa"/>
                <a:cs typeface="Comfortaa"/>
                <a:sym typeface="Comfortaa"/>
              </a:rPr>
              <a:t>Summary of Partner - </a:t>
            </a:r>
            <a:r>
              <a:rPr b="1" lang="en" sz="1700">
                <a:solidFill>
                  <a:srgbClr val="3C78D8"/>
                </a:solidFill>
                <a:latin typeface="Comfortaa"/>
                <a:ea typeface="Comfortaa"/>
                <a:cs typeface="Comfortaa"/>
                <a:sym typeface="Comfortaa"/>
              </a:rPr>
              <a:t>Multimedia Incubation Center - Ghana (Incubator)</a:t>
            </a:r>
          </a:p>
        </p:txBody>
      </p:sp>
      <p:sp>
        <p:nvSpPr>
          <p:cNvPr id="67" name="Shape 67"/>
          <p:cNvSpPr txBox="1"/>
          <p:nvPr>
            <p:ph idx="1" type="body"/>
          </p:nvPr>
        </p:nvSpPr>
        <p:spPr>
          <a:xfrm>
            <a:off x="167650" y="586225"/>
            <a:ext cx="4284300" cy="1957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000" u="sng">
                <a:solidFill>
                  <a:srgbClr val="6AA84F"/>
                </a:solidFill>
                <a:latin typeface="Comfortaa"/>
                <a:ea typeface="Comfortaa"/>
                <a:cs typeface="Comfortaa"/>
                <a:sym typeface="Comfortaa"/>
              </a:rPr>
              <a:t>Basic Information:</a:t>
            </a:r>
          </a:p>
          <a:p>
            <a:pPr indent="-69850" lvl="0" marL="0" rtl="0">
              <a:spcBef>
                <a:spcPts val="0"/>
              </a:spcBef>
              <a:spcAft>
                <a:spcPts val="0"/>
              </a:spcAft>
              <a:buClr>
                <a:schemeClr val="dk1"/>
              </a:buClr>
              <a:buSzPts val="1100"/>
              <a:buFont typeface="Arial"/>
              <a:buNone/>
            </a:pPr>
            <a:r>
              <a:rPr b="1" lang="en" sz="900">
                <a:solidFill>
                  <a:srgbClr val="434343"/>
                </a:solidFill>
                <a:latin typeface="Comfortaa"/>
                <a:ea typeface="Comfortaa"/>
                <a:cs typeface="Comfortaa"/>
                <a:sym typeface="Comfortaa"/>
              </a:rPr>
              <a:t>Headquarters</a:t>
            </a:r>
            <a:r>
              <a:rPr lang="en" sz="900">
                <a:solidFill>
                  <a:srgbClr val="434343"/>
                </a:solidFill>
                <a:latin typeface="Comfortaa"/>
                <a:ea typeface="Comfortaa"/>
                <a:cs typeface="Comfortaa"/>
                <a:sym typeface="Comfortaa"/>
              </a:rPr>
              <a:t>:   			          Ghana (Accra)</a:t>
            </a:r>
          </a:p>
          <a:p>
            <a:pPr indent="-69850" lvl="0" marL="0" rtl="0">
              <a:spcBef>
                <a:spcPts val="0"/>
              </a:spcBef>
              <a:spcAft>
                <a:spcPts val="0"/>
              </a:spcAft>
              <a:buClr>
                <a:schemeClr val="dk1"/>
              </a:buClr>
              <a:buSzPts val="1100"/>
              <a:buFont typeface="Arial"/>
              <a:buNone/>
            </a:pPr>
            <a:r>
              <a:rPr b="1" lang="en" sz="900">
                <a:solidFill>
                  <a:srgbClr val="434343"/>
                </a:solidFill>
                <a:latin typeface="Comfortaa"/>
                <a:ea typeface="Comfortaa"/>
                <a:cs typeface="Comfortaa"/>
                <a:sym typeface="Comfortaa"/>
              </a:rPr>
              <a:t>Email</a:t>
            </a:r>
            <a:r>
              <a:rPr lang="en" sz="900">
                <a:solidFill>
                  <a:srgbClr val="434343"/>
                </a:solidFill>
                <a:latin typeface="Comfortaa"/>
                <a:ea typeface="Comfortaa"/>
                <a:cs typeface="Comfortaa"/>
                <a:sym typeface="Comfortaa"/>
              </a:rPr>
              <a:t>: 					        </a:t>
            </a:r>
            <a:r>
              <a:rPr lang="en" sz="1000">
                <a:solidFill>
                  <a:srgbClr val="000000"/>
                </a:solidFill>
                <a:latin typeface="Arial"/>
                <a:ea typeface="Arial"/>
                <a:cs typeface="Arial"/>
                <a:sym typeface="Arial"/>
              </a:rPr>
              <a:t>info@gmic.gov.gh</a:t>
            </a:r>
            <a:r>
              <a:rPr lang="en" sz="900">
                <a:solidFill>
                  <a:srgbClr val="434343"/>
                </a:solidFill>
                <a:latin typeface="Comfortaa"/>
                <a:ea typeface="Comfortaa"/>
                <a:cs typeface="Comfortaa"/>
                <a:sym typeface="Comfortaa"/>
              </a:rPr>
              <a:t>                                                                    </a:t>
            </a:r>
          </a:p>
          <a:p>
            <a:pPr indent="0" lvl="0" marL="0" rtl="0">
              <a:spcBef>
                <a:spcPts val="0"/>
              </a:spcBef>
              <a:spcAft>
                <a:spcPts val="0"/>
              </a:spcAft>
              <a:buNone/>
            </a:pPr>
            <a:r>
              <a:rPr b="1" lang="en" sz="900">
                <a:solidFill>
                  <a:srgbClr val="434343"/>
                </a:solidFill>
                <a:latin typeface="Comfortaa"/>
                <a:ea typeface="Comfortaa"/>
                <a:cs typeface="Comfortaa"/>
                <a:sym typeface="Comfortaa"/>
              </a:rPr>
              <a:t>Website</a:t>
            </a:r>
            <a:r>
              <a:rPr lang="en" sz="900">
                <a:solidFill>
                  <a:srgbClr val="434343"/>
                </a:solidFill>
                <a:latin typeface="Comfortaa"/>
                <a:ea typeface="Comfortaa"/>
                <a:cs typeface="Comfortaa"/>
                <a:sym typeface="Comfortaa"/>
              </a:rPr>
              <a:t>:           				 gmic.gov.gh/en/#home                      </a:t>
            </a:r>
          </a:p>
          <a:p>
            <a:pPr indent="0" lvl="0" marL="0" rtl="0">
              <a:spcBef>
                <a:spcPts val="0"/>
              </a:spcBef>
              <a:spcAft>
                <a:spcPts val="0"/>
              </a:spcAft>
              <a:buNone/>
            </a:pPr>
            <a:r>
              <a:rPr b="1" lang="en" sz="900">
                <a:solidFill>
                  <a:srgbClr val="434343"/>
                </a:solidFill>
                <a:latin typeface="Comfortaa"/>
                <a:ea typeface="Comfortaa"/>
                <a:cs typeface="Comfortaa"/>
                <a:sym typeface="Comfortaa"/>
              </a:rPr>
              <a:t>Description</a:t>
            </a:r>
            <a:r>
              <a:rPr lang="en" sz="900">
                <a:solidFill>
                  <a:srgbClr val="434343"/>
                </a:solidFill>
                <a:latin typeface="Comfortaa"/>
                <a:ea typeface="Comfortaa"/>
                <a:cs typeface="Comfortaa"/>
                <a:sym typeface="Comfortaa"/>
              </a:rPr>
              <a:t>: (Incubator) The business incubation project at the Ghana Multimedia Incubator Centre (GMIC) established in 2005 seeks to promote ICT Entrepreneurship development through the incubation of ICT Business Start-ups and to also develop the much needed ICT skills under the Government of Ghana ICT facility. </a:t>
            </a:r>
          </a:p>
          <a:p>
            <a:pPr indent="0" lvl="0" marL="0" rtl="0">
              <a:spcBef>
                <a:spcPts val="0"/>
              </a:spcBef>
              <a:spcAft>
                <a:spcPts val="0"/>
              </a:spcAft>
              <a:buNone/>
            </a:pPr>
            <a:r>
              <a:t/>
            </a:r>
            <a:endParaRPr b="1" sz="900">
              <a:solidFill>
                <a:srgbClr val="434343"/>
              </a:solidFill>
              <a:latin typeface="Comfortaa"/>
              <a:ea typeface="Comfortaa"/>
              <a:cs typeface="Comfortaa"/>
              <a:sym typeface="Comfortaa"/>
            </a:endParaRPr>
          </a:p>
          <a:p>
            <a:pPr indent="0" lvl="0" marL="0" rtl="0">
              <a:spcBef>
                <a:spcPts val="0"/>
              </a:spcBef>
              <a:spcAft>
                <a:spcPts val="0"/>
              </a:spcAft>
              <a:buNone/>
            </a:pPr>
            <a:r>
              <a:rPr b="1" lang="en" sz="900">
                <a:solidFill>
                  <a:srgbClr val="434343"/>
                </a:solidFill>
                <a:latin typeface="Comfortaa"/>
                <a:ea typeface="Comfortaa"/>
                <a:cs typeface="Comfortaa"/>
                <a:sym typeface="Comfortaa"/>
              </a:rPr>
              <a:t>Partners</a:t>
            </a:r>
            <a:r>
              <a:rPr lang="en" sz="900">
                <a:solidFill>
                  <a:srgbClr val="434343"/>
                </a:solidFill>
                <a:latin typeface="Comfortaa"/>
                <a:ea typeface="Comfortaa"/>
                <a:cs typeface="Comfortaa"/>
                <a:sym typeface="Comfortaa"/>
              </a:rPr>
              <a:t>: not available (coming soon)</a:t>
            </a:r>
          </a:p>
          <a:p>
            <a:pPr indent="0" lvl="0" marL="0" rtl="0">
              <a:spcBef>
                <a:spcPts val="0"/>
              </a:spcBef>
              <a:spcAft>
                <a:spcPts val="0"/>
              </a:spcAft>
              <a:buNone/>
            </a:pPr>
            <a:r>
              <a:t/>
            </a:r>
            <a:endParaRPr sz="900">
              <a:solidFill>
                <a:srgbClr val="434343"/>
              </a:solidFill>
            </a:endParaRPr>
          </a:p>
        </p:txBody>
      </p:sp>
      <p:sp>
        <p:nvSpPr>
          <p:cNvPr id="68" name="Shape 68"/>
          <p:cNvSpPr txBox="1"/>
          <p:nvPr>
            <p:ph idx="1" type="body"/>
          </p:nvPr>
        </p:nvSpPr>
        <p:spPr>
          <a:xfrm>
            <a:off x="145300" y="3609850"/>
            <a:ext cx="4329000" cy="14526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Service Offerings:</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Offerings</a:t>
            </a:r>
            <a:r>
              <a:rPr lang="en" sz="900">
                <a:solidFill>
                  <a:srgbClr val="434343"/>
                </a:solidFill>
                <a:latin typeface="Comfortaa"/>
                <a:ea typeface="Comfortaa"/>
                <a:cs typeface="Comfortaa"/>
                <a:sym typeface="Comfortaa"/>
              </a:rPr>
              <a:t>: IT Business Incubator, BPO training </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Business Model</a:t>
            </a:r>
            <a:r>
              <a:rPr lang="en" sz="900">
                <a:solidFill>
                  <a:srgbClr val="434343"/>
                </a:solidFill>
                <a:latin typeface="Comfortaa"/>
                <a:ea typeface="Comfortaa"/>
                <a:cs typeface="Comfortaa"/>
                <a:sym typeface="Comfortaa"/>
              </a:rPr>
              <a:t>: for incubator participants</a:t>
            </a:r>
          </a:p>
          <a:p>
            <a:pPr indent="457200" lvl="0" marL="0" rtl="0">
              <a:lnSpc>
                <a:spcPct val="115000"/>
              </a:lnSpc>
              <a:spcBef>
                <a:spcPts val="0"/>
              </a:spcBef>
              <a:spcAft>
                <a:spcPts val="0"/>
              </a:spcAft>
              <a:buNone/>
            </a:pPr>
            <a:r>
              <a:rPr lang="en" sz="900">
                <a:solidFill>
                  <a:srgbClr val="434343"/>
                </a:solidFill>
                <a:latin typeface="Comfortaa"/>
                <a:ea typeface="Comfortaa"/>
                <a:cs typeface="Comfortaa"/>
                <a:sym typeface="Comfortaa"/>
              </a:rPr>
              <a:t>• 50% – inventor</a:t>
            </a:r>
          </a:p>
          <a:p>
            <a:pPr indent="457200" lvl="0" marL="0" rtl="0">
              <a:lnSpc>
                <a:spcPct val="115000"/>
              </a:lnSpc>
              <a:spcBef>
                <a:spcPts val="0"/>
              </a:spcBef>
              <a:spcAft>
                <a:spcPts val="0"/>
              </a:spcAft>
              <a:buNone/>
            </a:pPr>
            <a:r>
              <a:rPr lang="en" sz="900">
                <a:solidFill>
                  <a:srgbClr val="434343"/>
                </a:solidFill>
                <a:latin typeface="Comfortaa"/>
                <a:ea typeface="Comfortaa"/>
                <a:cs typeface="Comfortaa"/>
                <a:sym typeface="Comfortaa"/>
              </a:rPr>
              <a:t>• 20% – investor (in return for 15% of the budget)</a:t>
            </a:r>
          </a:p>
          <a:p>
            <a:pPr indent="457200" lvl="0" marL="0" rtl="0">
              <a:lnSpc>
                <a:spcPct val="115000"/>
              </a:lnSpc>
              <a:spcBef>
                <a:spcPts val="0"/>
              </a:spcBef>
              <a:spcAft>
                <a:spcPts val="0"/>
              </a:spcAft>
              <a:buNone/>
            </a:pPr>
            <a:r>
              <a:rPr lang="en" sz="900">
                <a:solidFill>
                  <a:srgbClr val="434343"/>
                </a:solidFill>
                <a:latin typeface="Comfortaa"/>
                <a:ea typeface="Comfortaa"/>
                <a:cs typeface="Comfortaa"/>
                <a:sym typeface="Comfortaa"/>
              </a:rPr>
              <a:t>• 20% – incubator (representing government)</a:t>
            </a:r>
          </a:p>
          <a:p>
            <a:pPr indent="457200" lvl="0" marL="0" rtl="0">
              <a:lnSpc>
                <a:spcPct val="115000"/>
              </a:lnSpc>
              <a:spcBef>
                <a:spcPts val="0"/>
              </a:spcBef>
              <a:spcAft>
                <a:spcPts val="0"/>
              </a:spcAft>
              <a:buNone/>
            </a:pPr>
            <a:r>
              <a:rPr lang="en" sz="900">
                <a:solidFill>
                  <a:srgbClr val="434343"/>
                </a:solidFill>
                <a:latin typeface="Comfortaa"/>
                <a:ea typeface="Comfortaa"/>
                <a:cs typeface="Comfortaa"/>
                <a:sym typeface="Comfortaa"/>
              </a:rPr>
              <a:t>• 10% – key employees (e.g. company management) </a:t>
            </a:r>
          </a:p>
          <a:p>
            <a:pPr indent="0" lvl="0" marL="0" rtl="0">
              <a:lnSpc>
                <a:spcPct val="115000"/>
              </a:lnSpc>
              <a:spcBef>
                <a:spcPts val="0"/>
              </a:spcBef>
              <a:spcAft>
                <a:spcPts val="0"/>
              </a:spcAft>
              <a:buNone/>
            </a:pPr>
            <a:r>
              <a:t/>
            </a:r>
            <a:endParaRPr sz="900">
              <a:solidFill>
                <a:srgbClr val="434343"/>
              </a:solidFill>
              <a:latin typeface="Comfortaa"/>
              <a:ea typeface="Comfortaa"/>
              <a:cs typeface="Comfortaa"/>
              <a:sym typeface="Comfortaa"/>
            </a:endParaRPr>
          </a:p>
          <a:p>
            <a:pPr indent="0" lvl="0" marL="0" rtl="0">
              <a:lnSpc>
                <a:spcPct val="115000"/>
              </a:lnSpc>
              <a:spcBef>
                <a:spcPts val="0"/>
              </a:spcBef>
              <a:buNone/>
            </a:pPr>
            <a:r>
              <a:t/>
            </a:r>
            <a:endParaRPr sz="900">
              <a:solidFill>
                <a:srgbClr val="434343"/>
              </a:solidFill>
            </a:endParaRPr>
          </a:p>
        </p:txBody>
      </p:sp>
      <p:sp>
        <p:nvSpPr>
          <p:cNvPr id="69" name="Shape 69"/>
          <p:cNvSpPr txBox="1"/>
          <p:nvPr>
            <p:ph idx="1" type="body"/>
          </p:nvPr>
        </p:nvSpPr>
        <p:spPr>
          <a:xfrm>
            <a:off x="167650" y="2384650"/>
            <a:ext cx="4284300" cy="122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800" u="sng">
                <a:solidFill>
                  <a:srgbClr val="6AA84F"/>
                </a:solidFill>
                <a:latin typeface="Comfortaa"/>
                <a:ea typeface="Comfortaa"/>
                <a:cs typeface="Comfortaa"/>
                <a:sym typeface="Comfortaa"/>
              </a:rPr>
              <a:t>Focus Area:</a:t>
            </a:r>
          </a:p>
          <a:p>
            <a:pPr indent="0" lvl="0" marL="0" rtl="0">
              <a:spcBef>
                <a:spcPts val="0"/>
              </a:spcBef>
              <a:spcAft>
                <a:spcPts val="0"/>
              </a:spcAft>
              <a:buNone/>
            </a:pPr>
            <a:r>
              <a:rPr b="1" lang="en" sz="800">
                <a:solidFill>
                  <a:srgbClr val="000000"/>
                </a:solidFill>
                <a:latin typeface="Comfortaa"/>
                <a:ea typeface="Comfortaa"/>
                <a:cs typeface="Comfortaa"/>
                <a:sym typeface="Comfortaa"/>
              </a:rPr>
              <a:t>Mission: </a:t>
            </a:r>
            <a:r>
              <a:rPr lang="en" sz="800">
                <a:solidFill>
                  <a:srgbClr val="000000"/>
                </a:solidFill>
                <a:latin typeface="Comfortaa"/>
                <a:ea typeface="Comfortaa"/>
                <a:cs typeface="Comfortaa"/>
                <a:sym typeface="Comfortaa"/>
              </a:rPr>
              <a:t>To boost human resource availability in BPO and entrepreneurship in the ICT sector by providing the youth with the necessary business development environment and support structures.</a:t>
            </a:r>
          </a:p>
          <a:p>
            <a:pPr indent="0" lvl="0" marL="0" rtl="0">
              <a:spcBef>
                <a:spcPts val="0"/>
              </a:spcBef>
              <a:spcAft>
                <a:spcPts val="0"/>
              </a:spcAft>
              <a:buNone/>
            </a:pPr>
            <a:r>
              <a:rPr b="1" lang="en" sz="800">
                <a:solidFill>
                  <a:srgbClr val="434343"/>
                </a:solidFill>
                <a:latin typeface="Comfortaa"/>
                <a:ea typeface="Comfortaa"/>
                <a:cs typeface="Comfortaa"/>
                <a:sym typeface="Comfortaa"/>
              </a:rPr>
              <a:t>Focus Area:</a:t>
            </a:r>
            <a:r>
              <a:rPr lang="en" sz="800">
                <a:solidFill>
                  <a:srgbClr val="434343"/>
                </a:solidFill>
                <a:latin typeface="Comfortaa"/>
                <a:ea typeface="Comfortaa"/>
                <a:cs typeface="Comfortaa"/>
                <a:sym typeface="Comfortaa"/>
              </a:rPr>
              <a:t> ICT skills dev’t, growth and implementation of innovative ideas; mentoring, business dev’t, capacity-building for tenant companies                                                                    </a:t>
            </a:r>
          </a:p>
          <a:p>
            <a:pPr indent="0" lvl="0" marL="0" rtl="0">
              <a:spcBef>
                <a:spcPts val="0"/>
              </a:spcBef>
              <a:spcAft>
                <a:spcPts val="0"/>
              </a:spcAft>
              <a:buNone/>
            </a:pPr>
            <a:r>
              <a:rPr b="1" lang="en" sz="800">
                <a:solidFill>
                  <a:srgbClr val="434343"/>
                </a:solidFill>
                <a:latin typeface="Comfortaa"/>
                <a:ea typeface="Comfortaa"/>
                <a:cs typeface="Comfortaa"/>
                <a:sym typeface="Comfortaa"/>
              </a:rPr>
              <a:t>FinTech Focus</a:t>
            </a:r>
            <a:r>
              <a:rPr lang="en" sz="800">
                <a:solidFill>
                  <a:srgbClr val="434343"/>
                </a:solidFill>
                <a:latin typeface="Comfortaa"/>
                <a:ea typeface="Comfortaa"/>
                <a:cs typeface="Comfortaa"/>
                <a:sym typeface="Comfortaa"/>
              </a:rPr>
              <a:t>: Focuses on financial inclusion of SMEs (Small to Medium enterprises)              </a:t>
            </a:r>
          </a:p>
        </p:txBody>
      </p:sp>
      <p:sp>
        <p:nvSpPr>
          <p:cNvPr id="70" name="Shape 70"/>
          <p:cNvSpPr txBox="1"/>
          <p:nvPr>
            <p:ph idx="1" type="body"/>
          </p:nvPr>
        </p:nvSpPr>
        <p:spPr>
          <a:xfrm>
            <a:off x="4548000" y="586225"/>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Traction</a:t>
            </a:r>
            <a:r>
              <a:rPr lang="en" sz="900" u="sng">
                <a:solidFill>
                  <a:srgbClr val="6AA84F"/>
                </a:solidFill>
                <a:latin typeface="Comfortaa"/>
                <a:ea typeface="Comfortaa"/>
                <a:cs typeface="Comfortaa"/>
                <a:sym typeface="Comfortaa"/>
              </a:rPr>
              <a:t>:</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Scope</a:t>
            </a:r>
            <a:r>
              <a:rPr lang="en" sz="900">
                <a:solidFill>
                  <a:srgbClr val="434343"/>
                </a:solidFill>
                <a:latin typeface="Comfortaa"/>
                <a:ea typeface="Comfortaa"/>
                <a:cs typeface="Comfortaa"/>
                <a:sym typeface="Comfortaa"/>
              </a:rPr>
              <a:t>: 13 tenant companies currently, no info on these</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Successful Companies</a:t>
            </a:r>
            <a:r>
              <a:rPr lang="en" sz="900">
                <a:solidFill>
                  <a:srgbClr val="434343"/>
                </a:solidFill>
                <a:latin typeface="Comfortaa"/>
                <a:ea typeface="Comfortaa"/>
                <a:cs typeface="Comfortaa"/>
                <a:sym typeface="Comfortaa"/>
              </a:rPr>
              <a:t>: n/a</a:t>
            </a:r>
          </a:p>
          <a:p>
            <a:pPr indent="0" lvl="0" marL="0" rtl="0">
              <a:spcBef>
                <a:spcPts val="0"/>
              </a:spcBef>
              <a:spcAft>
                <a:spcPts val="0"/>
              </a:spcAft>
              <a:buNone/>
            </a:pPr>
            <a:r>
              <a:t/>
            </a:r>
            <a:endParaRPr sz="900">
              <a:solidFill>
                <a:srgbClr val="434343"/>
              </a:solidFill>
            </a:endParaRP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
        <p:nvSpPr>
          <p:cNvPr id="71" name="Shape 71"/>
          <p:cNvSpPr txBox="1"/>
          <p:nvPr>
            <p:ph idx="1" type="body"/>
          </p:nvPr>
        </p:nvSpPr>
        <p:spPr>
          <a:xfrm>
            <a:off x="4548000" y="1685861"/>
            <a:ext cx="4284300" cy="1771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Opportunities</a:t>
            </a:r>
            <a:r>
              <a:rPr lang="en" sz="900" u="sng">
                <a:solidFill>
                  <a:srgbClr val="6AA84F"/>
                </a:solidFill>
                <a:latin typeface="Comfortaa"/>
                <a:ea typeface="Comfortaa"/>
                <a:cs typeface="Comfortaa"/>
                <a:sym typeface="Comfortaa"/>
              </a:rPr>
              <a:t>:</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Leadership</a:t>
            </a:r>
            <a:r>
              <a:rPr lang="en" sz="900">
                <a:solidFill>
                  <a:srgbClr val="434343"/>
                </a:solidFill>
                <a:latin typeface="Comfortaa"/>
                <a:ea typeface="Comfortaa"/>
                <a:cs typeface="Comfortaa"/>
                <a:sym typeface="Comfortaa"/>
              </a:rPr>
              <a:t>: n/a</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Management Team</a:t>
            </a:r>
            <a:r>
              <a:rPr lang="en" sz="900">
                <a:solidFill>
                  <a:srgbClr val="434343"/>
                </a:solidFill>
                <a:latin typeface="Comfortaa"/>
                <a:ea typeface="Comfortaa"/>
                <a:cs typeface="Comfortaa"/>
                <a:sym typeface="Comfortaa"/>
              </a:rPr>
              <a:t>: 4 (Project Coordinator, Training Coordinator, Receptionist/Administrative Assistant, Systems Manager)</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Head: n/a</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How to Join:</a:t>
            </a:r>
            <a:r>
              <a:rPr lang="en" sz="900">
                <a:solidFill>
                  <a:srgbClr val="434343"/>
                </a:solidFill>
                <a:latin typeface="Comfortaa"/>
                <a:ea typeface="Comfortaa"/>
                <a:cs typeface="Comfortaa"/>
                <a:sym typeface="Comfortaa"/>
              </a:rPr>
              <a:t>  Leadership Team (n/a), IT Business Incubator (competitive selection process by Ministry of Communications), BPO training (meet and submit requirements to GMIC HQs)</a:t>
            </a:r>
          </a:p>
          <a:p>
            <a:pPr indent="0" lvl="0" marL="0" rtl="0">
              <a:lnSpc>
                <a:spcPct val="115000"/>
              </a:lnSpc>
              <a:spcBef>
                <a:spcPts val="0"/>
              </a:spcBef>
              <a:spcAft>
                <a:spcPts val="0"/>
              </a:spcAft>
              <a:buNone/>
            </a:pPr>
            <a:r>
              <a:t/>
            </a:r>
            <a:endParaRPr sz="900">
              <a:solidFill>
                <a:srgbClr val="434343"/>
              </a:solidFill>
              <a:latin typeface="Comfortaa"/>
              <a:ea typeface="Comfortaa"/>
              <a:cs typeface="Comfortaa"/>
              <a:sym typeface="Comfortaa"/>
            </a:endParaRP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Events/Challenges</a:t>
            </a:r>
            <a:r>
              <a:rPr lang="en" sz="900">
                <a:solidFill>
                  <a:srgbClr val="434343"/>
                </a:solidFill>
                <a:latin typeface="Comfortaa"/>
                <a:ea typeface="Comfortaa"/>
                <a:cs typeface="Comfortaa"/>
                <a:sym typeface="Comfortaa"/>
              </a:rPr>
              <a:t>: No special events/challenges aside from selective selection process for IT Business Incubator</a:t>
            </a:r>
          </a:p>
          <a:p>
            <a:pPr indent="0" lvl="0" marL="0" rtl="0">
              <a:spcBef>
                <a:spcPts val="0"/>
              </a:spcBef>
              <a:spcAft>
                <a:spcPts val="0"/>
              </a:spcAft>
              <a:buNone/>
            </a:pPr>
            <a:r>
              <a:t/>
            </a:r>
            <a:endParaRPr sz="900">
              <a:solidFill>
                <a:srgbClr val="434343"/>
              </a:solidFill>
              <a:latin typeface="Comfortaa"/>
              <a:ea typeface="Comfortaa"/>
              <a:cs typeface="Comfortaa"/>
              <a:sym typeface="Comfortaa"/>
            </a:endParaRP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
        <p:nvSpPr>
          <p:cNvPr id="72" name="Shape 72"/>
          <p:cNvSpPr txBox="1"/>
          <p:nvPr>
            <p:ph idx="1" type="body"/>
          </p:nvPr>
        </p:nvSpPr>
        <p:spPr>
          <a:xfrm>
            <a:off x="4548000" y="3427650"/>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Recommendations</a:t>
            </a:r>
            <a:r>
              <a:rPr lang="en" sz="900" u="sng">
                <a:solidFill>
                  <a:srgbClr val="6AA84F"/>
                </a:solidFill>
                <a:latin typeface="Comfortaa"/>
                <a:ea typeface="Comfortaa"/>
                <a:cs typeface="Comfortaa"/>
                <a:sym typeface="Comfortaa"/>
              </a:rPr>
              <a:t>:</a:t>
            </a:r>
          </a:p>
          <a:p>
            <a:pPr indent="-285750" lvl="0" marL="457200" rtl="0">
              <a:lnSpc>
                <a:spcPct val="115000"/>
              </a:lnSpc>
              <a:spcBef>
                <a:spcPts val="0"/>
              </a:spcBef>
              <a:spcAft>
                <a:spcPts val="0"/>
              </a:spcAft>
              <a:buClr>
                <a:srgbClr val="434343"/>
              </a:buClr>
              <a:buSzPts val="900"/>
              <a:buFont typeface="Comfortaa"/>
              <a:buChar char="●"/>
            </a:pPr>
            <a:r>
              <a:rPr lang="en" sz="900">
                <a:solidFill>
                  <a:srgbClr val="FF0000"/>
                </a:solidFill>
                <a:latin typeface="Comfortaa"/>
                <a:ea typeface="Comfortaa"/>
                <a:cs typeface="Comfortaa"/>
                <a:sym typeface="Comfortaa"/>
              </a:rPr>
              <a:t>Clear goals and objectives</a:t>
            </a:r>
          </a:p>
          <a:p>
            <a:pPr indent="-285750" lvl="0" marL="457200" rtl="0">
              <a:lnSpc>
                <a:spcPct val="115000"/>
              </a:lnSpc>
              <a:spcBef>
                <a:spcPts val="0"/>
              </a:spcBef>
              <a:spcAft>
                <a:spcPts val="0"/>
              </a:spcAft>
              <a:buClr>
                <a:srgbClr val="FF0000"/>
              </a:buClr>
              <a:buSzPts val="900"/>
              <a:buFont typeface="Comfortaa"/>
              <a:buChar char="●"/>
            </a:pPr>
            <a:r>
              <a:rPr lang="en" sz="900">
                <a:solidFill>
                  <a:srgbClr val="FF0000"/>
                </a:solidFill>
                <a:latin typeface="Comfortaa"/>
                <a:ea typeface="Comfortaa"/>
                <a:cs typeface="Comfortaa"/>
                <a:sym typeface="Comfortaa"/>
              </a:rPr>
              <a:t>Seems to have effective programs</a:t>
            </a:r>
          </a:p>
          <a:p>
            <a:pPr indent="-285750" lvl="0" marL="457200" rtl="0">
              <a:lnSpc>
                <a:spcPct val="115000"/>
              </a:lnSpc>
              <a:spcBef>
                <a:spcPts val="0"/>
              </a:spcBef>
              <a:spcAft>
                <a:spcPts val="0"/>
              </a:spcAft>
              <a:buClr>
                <a:srgbClr val="FF0000"/>
              </a:buClr>
              <a:buSzPts val="900"/>
              <a:buFont typeface="Comfortaa"/>
              <a:buChar char="●"/>
            </a:pPr>
            <a:r>
              <a:rPr lang="en" sz="900">
                <a:solidFill>
                  <a:srgbClr val="FF0000"/>
                </a:solidFill>
                <a:latin typeface="Comfortaa"/>
                <a:ea typeface="Comfortaa"/>
                <a:cs typeface="Comfortaa"/>
                <a:sym typeface="Comfortaa"/>
              </a:rPr>
              <a:t>Lacking on available details about tenant companies an d leadership team</a:t>
            </a:r>
          </a:p>
          <a:p>
            <a:pPr indent="-285750" lvl="0" marL="457200" rtl="0">
              <a:lnSpc>
                <a:spcPct val="115000"/>
              </a:lnSpc>
              <a:spcBef>
                <a:spcPts val="0"/>
              </a:spcBef>
              <a:spcAft>
                <a:spcPts val="0"/>
              </a:spcAft>
              <a:buClr>
                <a:srgbClr val="FF0000"/>
              </a:buClr>
              <a:buSzPts val="900"/>
              <a:buFont typeface="Comfortaa"/>
              <a:buChar char="●"/>
            </a:pPr>
            <a:r>
              <a:rPr lang="en" sz="900">
                <a:solidFill>
                  <a:srgbClr val="FF0000"/>
                </a:solidFill>
                <a:latin typeface="Comfortaa"/>
                <a:ea typeface="Comfortaa"/>
                <a:cs typeface="Comfortaa"/>
                <a:sym typeface="Comfortaa"/>
              </a:rPr>
              <a:t>See last slide for specifis on how MIfos might help in improving their services</a:t>
            </a:r>
          </a:p>
          <a:p>
            <a:pPr indent="0" lvl="0" marL="0" rtl="0">
              <a:spcBef>
                <a:spcPts val="0"/>
              </a:spcBef>
              <a:spcAft>
                <a:spcPts val="0"/>
              </a:spcAft>
              <a:buNone/>
            </a:pPr>
            <a:r>
              <a:t/>
            </a:r>
            <a:endParaRPr sz="900">
              <a:solidFill>
                <a:srgbClr val="434343"/>
              </a:solidFill>
            </a:endParaRP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Basic Information:</a:t>
            </a:r>
          </a:p>
        </p:txBody>
      </p:sp>
      <p:sp>
        <p:nvSpPr>
          <p:cNvPr id="78" name="Shape 78"/>
          <p:cNvSpPr txBox="1"/>
          <p:nvPr>
            <p:ph idx="1" type="body"/>
          </p:nvPr>
        </p:nvSpPr>
        <p:spPr>
          <a:xfrm>
            <a:off x="311700" y="798288"/>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sz="1400" u="sng">
              <a:solidFill>
                <a:srgbClr val="6AA84F"/>
              </a:solidFill>
              <a:latin typeface="Comfortaa"/>
              <a:ea typeface="Comfortaa"/>
              <a:cs typeface="Comfortaa"/>
              <a:sym typeface="Comfortaa"/>
            </a:endParaRPr>
          </a:p>
          <a:p>
            <a:pPr indent="-69850" lvl="0" marL="0" rtl="0">
              <a:spcBef>
                <a:spcPts val="0"/>
              </a:spcBef>
              <a:spcAft>
                <a:spcPts val="0"/>
              </a:spcAft>
              <a:buClr>
                <a:schemeClr val="dk1"/>
              </a:buClr>
              <a:buSzPts val="1100"/>
              <a:buFont typeface="Arial"/>
              <a:buNone/>
            </a:pPr>
            <a:r>
              <a:rPr b="1" lang="en" sz="1400">
                <a:solidFill>
                  <a:srgbClr val="434343"/>
                </a:solidFill>
                <a:latin typeface="Comfortaa"/>
                <a:ea typeface="Comfortaa"/>
                <a:cs typeface="Comfortaa"/>
                <a:sym typeface="Comfortaa"/>
              </a:rPr>
              <a:t>Headquarters</a:t>
            </a:r>
            <a:r>
              <a:rPr lang="en" sz="1400">
                <a:solidFill>
                  <a:srgbClr val="434343"/>
                </a:solidFill>
                <a:latin typeface="Comfortaa"/>
                <a:ea typeface="Comfortaa"/>
                <a:cs typeface="Comfortaa"/>
                <a:sym typeface="Comfortaa"/>
              </a:rPr>
              <a:t>:   			        							 		   Ghana (Accra)</a:t>
            </a:r>
          </a:p>
          <a:p>
            <a:pPr indent="0" lvl="0" marL="0" rtl="0">
              <a:spcBef>
                <a:spcPts val="0"/>
              </a:spcBef>
              <a:spcAft>
                <a:spcPts val="0"/>
              </a:spcAft>
              <a:buNone/>
            </a:pPr>
            <a:r>
              <a:rPr b="1" lang="en" sz="1400">
                <a:solidFill>
                  <a:srgbClr val="434343"/>
                </a:solidFill>
                <a:latin typeface="Comfortaa"/>
                <a:ea typeface="Comfortaa"/>
                <a:cs typeface="Comfortaa"/>
                <a:sym typeface="Comfortaa"/>
              </a:rPr>
              <a:t>Founded</a:t>
            </a:r>
            <a:r>
              <a:rPr lang="en" sz="1400">
                <a:solidFill>
                  <a:srgbClr val="434343"/>
                </a:solidFill>
                <a:latin typeface="Comfortaa"/>
                <a:ea typeface="Comfortaa"/>
                <a:cs typeface="Comfortaa"/>
                <a:sym typeface="Comfortaa"/>
              </a:rPr>
              <a:t>:                                                                                                  	                            2005</a:t>
            </a:r>
          </a:p>
          <a:p>
            <a:pPr indent="0" lvl="0" marL="0" rtl="0">
              <a:spcBef>
                <a:spcPts val="0"/>
              </a:spcBef>
              <a:spcAft>
                <a:spcPts val="0"/>
              </a:spcAft>
              <a:buNone/>
            </a:pPr>
            <a:r>
              <a:rPr b="1" lang="en" sz="1400">
                <a:solidFill>
                  <a:srgbClr val="434343"/>
                </a:solidFill>
                <a:latin typeface="Comfortaa"/>
                <a:ea typeface="Comfortaa"/>
                <a:cs typeface="Comfortaa"/>
                <a:sym typeface="Comfortaa"/>
              </a:rPr>
              <a:t>Phone</a:t>
            </a:r>
            <a:r>
              <a:rPr lang="en" sz="1400">
                <a:solidFill>
                  <a:srgbClr val="434343"/>
                </a:solidFill>
                <a:latin typeface="Comfortaa"/>
                <a:ea typeface="Comfortaa"/>
                <a:cs typeface="Comfortaa"/>
                <a:sym typeface="Comfortaa"/>
              </a:rPr>
              <a:t>:                                                                                                                         +</a:t>
            </a:r>
            <a:r>
              <a:rPr lang="en" sz="1400">
                <a:solidFill>
                  <a:srgbClr val="000000"/>
                </a:solidFill>
                <a:latin typeface="Comfortaa"/>
                <a:ea typeface="Comfortaa"/>
                <a:cs typeface="Comfortaa"/>
                <a:sym typeface="Comfortaa"/>
              </a:rPr>
              <a:t>233 21 689580</a:t>
            </a:r>
          </a:p>
          <a:p>
            <a:pPr indent="-69850" lvl="0" marL="0" rtl="0">
              <a:spcBef>
                <a:spcPts val="0"/>
              </a:spcBef>
              <a:spcAft>
                <a:spcPts val="0"/>
              </a:spcAft>
              <a:buClr>
                <a:schemeClr val="dk1"/>
              </a:buClr>
              <a:buSzPts val="1100"/>
              <a:buFont typeface="Arial"/>
              <a:buNone/>
            </a:pPr>
            <a:r>
              <a:rPr b="1" lang="en" sz="1400">
                <a:solidFill>
                  <a:srgbClr val="434343"/>
                </a:solidFill>
                <a:latin typeface="Comfortaa"/>
                <a:ea typeface="Comfortaa"/>
                <a:cs typeface="Comfortaa"/>
                <a:sym typeface="Comfortaa"/>
              </a:rPr>
              <a:t>Email</a:t>
            </a:r>
            <a:r>
              <a:rPr lang="en" sz="1400">
                <a:solidFill>
                  <a:srgbClr val="434343"/>
                </a:solidFill>
                <a:latin typeface="Comfortaa"/>
                <a:ea typeface="Comfortaa"/>
                <a:cs typeface="Comfortaa"/>
                <a:sym typeface="Comfortaa"/>
              </a:rPr>
              <a:t>:                                                                                                                     i</a:t>
            </a:r>
            <a:r>
              <a:rPr lang="en" sz="1400">
                <a:solidFill>
                  <a:srgbClr val="000000"/>
                </a:solidFill>
                <a:latin typeface="Comfortaa"/>
                <a:ea typeface="Comfortaa"/>
                <a:cs typeface="Comfortaa"/>
                <a:sym typeface="Comfortaa"/>
              </a:rPr>
              <a:t>nfo@gmic.gov.gh</a:t>
            </a:r>
            <a:r>
              <a:rPr lang="en" sz="1400">
                <a:solidFill>
                  <a:srgbClr val="434343"/>
                </a:solidFill>
                <a:latin typeface="Comfortaa"/>
                <a:ea typeface="Comfortaa"/>
                <a:cs typeface="Comfortaa"/>
                <a:sym typeface="Comfortaa"/>
              </a:rPr>
              <a:t>   </a:t>
            </a:r>
          </a:p>
          <a:p>
            <a:pPr indent="0" lvl="0" marL="0" rtl="0">
              <a:spcBef>
                <a:spcPts val="0"/>
              </a:spcBef>
              <a:spcAft>
                <a:spcPts val="0"/>
              </a:spcAft>
              <a:buNone/>
            </a:pPr>
            <a:r>
              <a:rPr b="1" lang="en" sz="1400">
                <a:solidFill>
                  <a:srgbClr val="434343"/>
                </a:solidFill>
                <a:latin typeface="Comfortaa"/>
                <a:ea typeface="Comfortaa"/>
                <a:cs typeface="Comfortaa"/>
                <a:sym typeface="Comfortaa"/>
              </a:rPr>
              <a:t>Website</a:t>
            </a:r>
            <a:r>
              <a:rPr lang="en" sz="1400">
                <a:solidFill>
                  <a:srgbClr val="434343"/>
                </a:solidFill>
                <a:latin typeface="Comfortaa"/>
                <a:ea typeface="Comfortaa"/>
                <a:cs typeface="Comfortaa"/>
                <a:sym typeface="Comfortaa"/>
              </a:rPr>
              <a:t>:                                                                                                        gmic.gov.gh/en/#home   </a:t>
            </a:r>
          </a:p>
          <a:p>
            <a:pPr indent="0" lvl="0" marL="0" rtl="0">
              <a:spcBef>
                <a:spcPts val="0"/>
              </a:spcBef>
              <a:spcAft>
                <a:spcPts val="0"/>
              </a:spcAft>
              <a:buNone/>
            </a:pPr>
            <a:r>
              <a:t/>
            </a:r>
            <a:endParaRPr b="1" sz="1400">
              <a:solidFill>
                <a:srgbClr val="434343"/>
              </a:solidFill>
              <a:latin typeface="Comfortaa"/>
              <a:ea typeface="Comfortaa"/>
              <a:cs typeface="Comfortaa"/>
              <a:sym typeface="Comfortaa"/>
            </a:endParaRPr>
          </a:p>
          <a:p>
            <a:pPr indent="0" lvl="0" marL="0" rtl="0">
              <a:spcBef>
                <a:spcPts val="0"/>
              </a:spcBef>
              <a:spcAft>
                <a:spcPts val="0"/>
              </a:spcAft>
              <a:buNone/>
            </a:pPr>
            <a:r>
              <a:rPr b="1" lang="en" sz="1400">
                <a:solidFill>
                  <a:srgbClr val="434343"/>
                </a:solidFill>
                <a:latin typeface="Comfortaa"/>
                <a:ea typeface="Comfortaa"/>
                <a:cs typeface="Comfortaa"/>
                <a:sym typeface="Comfortaa"/>
              </a:rPr>
              <a:t>Description</a:t>
            </a:r>
            <a:r>
              <a:rPr lang="en" sz="1400">
                <a:solidFill>
                  <a:srgbClr val="434343"/>
                </a:solidFill>
                <a:latin typeface="Comfortaa"/>
                <a:ea typeface="Comfortaa"/>
                <a:cs typeface="Comfortaa"/>
                <a:sym typeface="Comfortaa"/>
              </a:rPr>
              <a:t>: (Incubator) The business incubation project at the Ghana Multimedia Incubator Centre (GMIC) established in 2005 seeks to promote ICT Entrepreneurship development through the incubation of ICT Business Start-ups and to also develop the much needed ICT skills under the Government of Ghana ICT facility.</a:t>
            </a:r>
          </a:p>
          <a:p>
            <a:pPr indent="0" lvl="0" marL="0" rtl="0">
              <a:spcBef>
                <a:spcPts val="0"/>
              </a:spcBef>
              <a:spcAft>
                <a:spcPts val="0"/>
              </a:spcAft>
              <a:buNone/>
            </a:pPr>
            <a:r>
              <a:t/>
            </a:r>
            <a:endParaRPr b="1" sz="1400">
              <a:solidFill>
                <a:srgbClr val="434343"/>
              </a:solidFill>
              <a:latin typeface="Comfortaa"/>
              <a:ea typeface="Comfortaa"/>
              <a:cs typeface="Comfortaa"/>
              <a:sym typeface="Comfortaa"/>
            </a:endParaRPr>
          </a:p>
          <a:p>
            <a:pPr indent="0" lvl="0" marL="0" rtl="0">
              <a:spcBef>
                <a:spcPts val="0"/>
              </a:spcBef>
              <a:spcAft>
                <a:spcPts val="0"/>
              </a:spcAft>
              <a:buNone/>
            </a:pPr>
            <a:r>
              <a:rPr b="1" lang="en" sz="1400">
                <a:solidFill>
                  <a:srgbClr val="434343"/>
                </a:solidFill>
                <a:latin typeface="Comfortaa"/>
                <a:ea typeface="Comfortaa"/>
                <a:cs typeface="Comfortaa"/>
                <a:sym typeface="Comfortaa"/>
              </a:rPr>
              <a:t>Partners</a:t>
            </a:r>
            <a:r>
              <a:rPr lang="en" sz="1400">
                <a:solidFill>
                  <a:srgbClr val="434343"/>
                </a:solidFill>
                <a:latin typeface="Comfortaa"/>
                <a:ea typeface="Comfortaa"/>
                <a:cs typeface="Comfortaa"/>
                <a:sym typeface="Comfortaa"/>
              </a:rPr>
              <a:t>: no info available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84" name="Shape 84"/>
          <p:cNvSpPr txBox="1"/>
          <p:nvPr/>
        </p:nvSpPr>
        <p:spPr>
          <a:xfrm>
            <a:off x="381575" y="704625"/>
            <a:ext cx="7600800" cy="37545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latin typeface="Comfortaa"/>
                <a:ea typeface="Comfortaa"/>
                <a:cs typeface="Comfortaa"/>
                <a:sym typeface="Comfortaa"/>
              </a:rPr>
              <a:t>IT Business Incubator</a:t>
            </a:r>
          </a:p>
          <a:p>
            <a:pPr indent="-317500" lvl="0" marL="457200" rtl="0">
              <a:spcBef>
                <a:spcPts val="0"/>
              </a:spcBef>
              <a:spcAft>
                <a:spcPts val="0"/>
              </a:spcAft>
              <a:buSzPts val="1400"/>
              <a:buFont typeface="Comfortaa"/>
              <a:buChar char="●"/>
            </a:pPr>
            <a:r>
              <a:rPr lang="en">
                <a:latin typeface="Comfortaa"/>
                <a:ea typeface="Comfortaa"/>
                <a:cs typeface="Comfortaa"/>
                <a:sym typeface="Comfortaa"/>
              </a:rPr>
              <a:t>Accommodates 15-20 carefully selected, innovative projects</a:t>
            </a:r>
          </a:p>
          <a:p>
            <a:pPr indent="-317500" lvl="0" marL="457200" rtl="0">
              <a:spcBef>
                <a:spcPts val="0"/>
              </a:spcBef>
              <a:spcAft>
                <a:spcPts val="0"/>
              </a:spcAft>
              <a:buSzPts val="1400"/>
              <a:buFont typeface="Comfortaa"/>
              <a:buChar char="●"/>
            </a:pPr>
            <a:r>
              <a:rPr lang="en">
                <a:latin typeface="Comfortaa"/>
                <a:ea typeface="Comfortaa"/>
                <a:cs typeface="Comfortaa"/>
                <a:sym typeface="Comfortaa"/>
              </a:rPr>
              <a:t>provides working space, administrative services, management skills, and professional and commercial assistance with the objective of helping the projects’ successful transition to commercial viability</a:t>
            </a:r>
          </a:p>
          <a:p>
            <a:pPr indent="-317500" lvl="0" marL="457200" rtl="0">
              <a:spcBef>
                <a:spcPts val="0"/>
              </a:spcBef>
              <a:spcAft>
                <a:spcPts val="0"/>
              </a:spcAft>
              <a:buSzPts val="1400"/>
              <a:buFont typeface="Comfortaa"/>
              <a:buChar char="●"/>
            </a:pPr>
            <a:r>
              <a:rPr lang="en">
                <a:latin typeface="Comfortaa"/>
                <a:ea typeface="Comfortaa"/>
                <a:cs typeface="Comfortaa"/>
                <a:sym typeface="Comfortaa"/>
              </a:rPr>
              <a:t>2-year span given for projects to meet certain targets, together with financial grants</a:t>
            </a:r>
          </a:p>
          <a:p>
            <a:pPr indent="-317500" lvl="1" marL="914400" rtl="0">
              <a:spcBef>
                <a:spcPts val="0"/>
              </a:spcBef>
              <a:spcAft>
                <a:spcPts val="0"/>
              </a:spcAft>
              <a:buSzPts val="1400"/>
              <a:buFont typeface="Comfortaa"/>
              <a:buChar char="○"/>
            </a:pPr>
            <a:r>
              <a:rPr lang="en">
                <a:latin typeface="Comfortaa"/>
                <a:ea typeface="Comfortaa"/>
                <a:cs typeface="Comfortaa"/>
                <a:sym typeface="Comfortaa"/>
              </a:rPr>
              <a:t>Failure to meet targets = termination of training, financial aid</a:t>
            </a:r>
          </a:p>
          <a:p>
            <a:pPr indent="-317500" lvl="0" marL="457200" rtl="0">
              <a:spcBef>
                <a:spcPts val="0"/>
              </a:spcBef>
              <a:spcAft>
                <a:spcPts val="0"/>
              </a:spcAft>
              <a:buSzPts val="1400"/>
              <a:buFont typeface="Comfortaa"/>
              <a:buChar char="●"/>
            </a:pPr>
            <a:r>
              <a:rPr lang="en">
                <a:latin typeface="Comfortaa"/>
                <a:ea typeface="Comfortaa"/>
                <a:cs typeface="Comfortaa"/>
                <a:sym typeface="Comfortaa"/>
              </a:rPr>
              <a:t>Applicants from 6 categories</a:t>
            </a:r>
          </a:p>
          <a:p>
            <a:pPr indent="-317500" lvl="1" marL="914400" rtl="0">
              <a:spcBef>
                <a:spcPts val="0"/>
              </a:spcBef>
              <a:spcAft>
                <a:spcPts val="0"/>
              </a:spcAft>
              <a:buSzPts val="1400"/>
              <a:buFont typeface="Comfortaa"/>
              <a:buChar char="○"/>
            </a:pPr>
            <a:r>
              <a:rPr lang="en">
                <a:latin typeface="Comfortaa"/>
                <a:ea typeface="Comfortaa"/>
                <a:cs typeface="Comfortaa"/>
                <a:sym typeface="Comfortaa"/>
              </a:rPr>
              <a:t>Sponsored Tenants</a:t>
            </a:r>
          </a:p>
          <a:p>
            <a:pPr indent="-317500" lvl="1" marL="914400" rtl="0">
              <a:spcBef>
                <a:spcPts val="0"/>
              </a:spcBef>
              <a:spcAft>
                <a:spcPts val="0"/>
              </a:spcAft>
              <a:buSzPts val="1400"/>
              <a:buFont typeface="Comfortaa"/>
              <a:buChar char="○"/>
            </a:pPr>
            <a:r>
              <a:rPr lang="en">
                <a:latin typeface="Comfortaa"/>
                <a:ea typeface="Comfortaa"/>
                <a:cs typeface="Comfortaa"/>
                <a:sym typeface="Comfortaa"/>
              </a:rPr>
              <a:t>Non-sponsored Tenants</a:t>
            </a:r>
          </a:p>
          <a:p>
            <a:pPr indent="-317500" lvl="1" marL="914400" rtl="0">
              <a:spcBef>
                <a:spcPts val="0"/>
              </a:spcBef>
              <a:spcAft>
                <a:spcPts val="0"/>
              </a:spcAft>
              <a:buSzPts val="1400"/>
              <a:buFont typeface="Comfortaa"/>
              <a:buChar char="○"/>
            </a:pPr>
            <a:r>
              <a:rPr lang="en">
                <a:latin typeface="Comfortaa"/>
                <a:ea typeface="Comfortaa"/>
                <a:cs typeface="Comfortaa"/>
                <a:sym typeface="Comfortaa"/>
              </a:rPr>
              <a:t>Open Source Solutions</a:t>
            </a:r>
          </a:p>
          <a:p>
            <a:pPr indent="-317500" lvl="1" marL="914400" rtl="0">
              <a:spcBef>
                <a:spcPts val="0"/>
              </a:spcBef>
              <a:spcAft>
                <a:spcPts val="0"/>
              </a:spcAft>
              <a:buSzPts val="1400"/>
              <a:buFont typeface="Comfortaa"/>
              <a:buChar char="○"/>
            </a:pPr>
            <a:r>
              <a:rPr lang="en">
                <a:latin typeface="Comfortaa"/>
                <a:ea typeface="Comfortaa"/>
                <a:cs typeface="Comfortaa"/>
                <a:sym typeface="Comfortaa"/>
              </a:rPr>
              <a:t>Business Process Outsourcing Training Centre (BPO)</a:t>
            </a:r>
          </a:p>
          <a:p>
            <a:pPr indent="-317500" lvl="1" marL="914400" rtl="0">
              <a:spcBef>
                <a:spcPts val="0"/>
              </a:spcBef>
              <a:spcAft>
                <a:spcPts val="0"/>
              </a:spcAft>
              <a:buSzPts val="1400"/>
              <a:buFont typeface="Comfortaa"/>
              <a:buChar char="○"/>
            </a:pPr>
            <a:r>
              <a:rPr lang="en">
                <a:latin typeface="Comfortaa"/>
                <a:ea typeface="Comfortaa"/>
                <a:cs typeface="Comfortaa"/>
                <a:sym typeface="Comfortaa"/>
              </a:rPr>
              <a:t>Subsidized Small-Scale Call Centre</a:t>
            </a:r>
          </a:p>
          <a:p>
            <a:pPr indent="-317500" lvl="1" marL="914400" rtl="0">
              <a:spcBef>
                <a:spcPts val="0"/>
              </a:spcBef>
              <a:buSzPts val="1400"/>
              <a:buFont typeface="Comfortaa"/>
              <a:buChar char="○"/>
            </a:pPr>
            <a:r>
              <a:rPr lang="en">
                <a:latin typeface="Comfortaa"/>
                <a:ea typeface="Comfortaa"/>
                <a:cs typeface="Comfortaa"/>
                <a:sym typeface="Comfortaa"/>
              </a:rPr>
              <a:t>Business Process Outsourcing Secretariat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90" name="Shape 90"/>
          <p:cNvSpPr txBox="1"/>
          <p:nvPr/>
        </p:nvSpPr>
        <p:spPr>
          <a:xfrm>
            <a:off x="381575" y="704625"/>
            <a:ext cx="7600800" cy="37545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latin typeface="Comfortaa"/>
                <a:ea typeface="Comfortaa"/>
                <a:cs typeface="Comfortaa"/>
                <a:sym typeface="Comfortaa"/>
              </a:rPr>
              <a:t>Facilities and Support Services for IT Business Incubator</a:t>
            </a:r>
          </a:p>
          <a:p>
            <a:pPr indent="-317500" lvl="0" marL="457200" marR="0" rtl="0" algn="l">
              <a:lnSpc>
                <a:spcPct val="100000"/>
              </a:lnSpc>
              <a:spcBef>
                <a:spcPts val="0"/>
              </a:spcBef>
              <a:spcAft>
                <a:spcPts val="0"/>
              </a:spcAft>
              <a:buClr>
                <a:srgbClr val="000000"/>
              </a:buClr>
              <a:buSzPts val="1400"/>
              <a:buFont typeface="Comfortaa"/>
              <a:buChar char="●"/>
            </a:pPr>
            <a:r>
              <a:rPr lang="en">
                <a:latin typeface="Comfortaa"/>
                <a:ea typeface="Comfortaa"/>
                <a:cs typeface="Comfortaa"/>
                <a:sym typeface="Comfortaa"/>
              </a:rPr>
              <a:t>Office Space</a:t>
            </a:r>
          </a:p>
          <a:p>
            <a:pPr indent="-317500" lvl="0" marL="457200" marR="0" rtl="0" algn="l">
              <a:lnSpc>
                <a:spcPct val="100000"/>
              </a:lnSpc>
              <a:spcBef>
                <a:spcPts val="0"/>
              </a:spcBef>
              <a:spcAft>
                <a:spcPts val="0"/>
              </a:spcAft>
              <a:buSzPts val="1400"/>
              <a:buFont typeface="Comfortaa"/>
              <a:buChar char="●"/>
            </a:pPr>
            <a:r>
              <a:rPr lang="en">
                <a:latin typeface="Comfortaa"/>
                <a:ea typeface="Comfortaa"/>
                <a:cs typeface="Comfortaa"/>
                <a:sym typeface="Comfortaa"/>
              </a:rPr>
              <a:t>Internet Connection</a:t>
            </a:r>
          </a:p>
          <a:p>
            <a:pPr indent="-317500" lvl="0" marL="457200" marR="0" rtl="0" algn="l">
              <a:lnSpc>
                <a:spcPct val="100000"/>
              </a:lnSpc>
              <a:spcBef>
                <a:spcPts val="0"/>
              </a:spcBef>
              <a:spcAft>
                <a:spcPts val="0"/>
              </a:spcAft>
              <a:buSzPts val="1400"/>
              <a:buFont typeface="Comfortaa"/>
              <a:buChar char="●"/>
            </a:pPr>
            <a:r>
              <a:rPr lang="en">
                <a:latin typeface="Comfortaa"/>
                <a:ea typeface="Comfortaa"/>
                <a:cs typeface="Comfortaa"/>
                <a:sym typeface="Comfortaa"/>
              </a:rPr>
              <a:t>Business Development Library</a:t>
            </a:r>
          </a:p>
          <a:p>
            <a:pPr indent="-317500" lvl="0" marL="457200" marR="0" rtl="0" algn="l">
              <a:lnSpc>
                <a:spcPct val="100000"/>
              </a:lnSpc>
              <a:spcBef>
                <a:spcPts val="0"/>
              </a:spcBef>
              <a:spcAft>
                <a:spcPts val="0"/>
              </a:spcAft>
              <a:buSzPts val="1400"/>
              <a:buFont typeface="Comfortaa"/>
              <a:buChar char="●"/>
            </a:pPr>
            <a:r>
              <a:rPr lang="en">
                <a:latin typeface="Comfortaa"/>
                <a:ea typeface="Comfortaa"/>
                <a:cs typeface="Comfortaa"/>
                <a:sym typeface="Comfortaa"/>
              </a:rPr>
              <a:t>Computer Equipment</a:t>
            </a:r>
          </a:p>
          <a:p>
            <a:pPr indent="-317500" lvl="0" marL="457200" marR="0" rtl="0" algn="l">
              <a:lnSpc>
                <a:spcPct val="100000"/>
              </a:lnSpc>
              <a:spcBef>
                <a:spcPts val="0"/>
              </a:spcBef>
              <a:spcAft>
                <a:spcPts val="0"/>
              </a:spcAft>
              <a:buSzPts val="1400"/>
              <a:buFont typeface="Comfortaa"/>
              <a:buChar char="●"/>
            </a:pPr>
            <a:r>
              <a:rPr lang="en">
                <a:latin typeface="Comfortaa"/>
                <a:ea typeface="Comfortaa"/>
                <a:cs typeface="Comfortaa"/>
                <a:sym typeface="Comfortaa"/>
              </a:rPr>
              <a:t>Conference Room</a:t>
            </a:r>
          </a:p>
          <a:p>
            <a:pPr indent="-317500" lvl="0" marL="457200" marR="0" rtl="0" algn="l">
              <a:lnSpc>
                <a:spcPct val="100000"/>
              </a:lnSpc>
              <a:spcBef>
                <a:spcPts val="0"/>
              </a:spcBef>
              <a:spcAft>
                <a:spcPts val="0"/>
              </a:spcAft>
              <a:buSzPts val="1400"/>
              <a:buFont typeface="Comfortaa"/>
              <a:buChar char="●"/>
            </a:pPr>
            <a:r>
              <a:rPr lang="en">
                <a:latin typeface="Comfortaa"/>
                <a:ea typeface="Comfortaa"/>
                <a:cs typeface="Comfortaa"/>
                <a:sym typeface="Comfortaa"/>
              </a:rPr>
              <a:t>Kitchen</a:t>
            </a:r>
          </a:p>
          <a:p>
            <a:pPr indent="-317500" lvl="0" marL="457200" marR="0" rtl="0" algn="l">
              <a:lnSpc>
                <a:spcPct val="100000"/>
              </a:lnSpc>
              <a:spcBef>
                <a:spcPts val="0"/>
              </a:spcBef>
              <a:spcAft>
                <a:spcPts val="0"/>
              </a:spcAft>
              <a:buSzPts val="1400"/>
              <a:buFont typeface="Comfortaa"/>
              <a:buChar char="●"/>
            </a:pPr>
            <a:r>
              <a:rPr lang="en">
                <a:latin typeface="Comfortaa"/>
                <a:ea typeface="Comfortaa"/>
                <a:cs typeface="Comfortaa"/>
                <a:sym typeface="Comfortaa"/>
              </a:rPr>
              <a:t>Shared Resource Centre</a:t>
            </a:r>
          </a:p>
          <a:p>
            <a:pPr indent="0" lvl="0" marL="0" rtl="0">
              <a:lnSpc>
                <a:spcPct val="115000"/>
              </a:lnSpc>
              <a:spcBef>
                <a:spcPts val="1400"/>
              </a:spcBef>
              <a:spcAft>
                <a:spcPts val="400"/>
              </a:spcAft>
              <a:buNone/>
            </a:pPr>
            <a:r>
              <a:rPr b="1" lang="en" sz="1300">
                <a:latin typeface="Comfortaa"/>
                <a:ea typeface="Comfortaa"/>
                <a:cs typeface="Comfortaa"/>
                <a:sym typeface="Comfortaa"/>
              </a:rPr>
              <a:t>BUSINESS PROCESS OUTSOURCING</a:t>
            </a:r>
          </a:p>
          <a:p>
            <a:pPr indent="-311150" lvl="0" marL="457200" rtl="0">
              <a:lnSpc>
                <a:spcPct val="115000"/>
              </a:lnSpc>
              <a:spcBef>
                <a:spcPts val="1400"/>
              </a:spcBef>
              <a:spcAft>
                <a:spcPts val="0"/>
              </a:spcAft>
              <a:buSzPts val="1300"/>
              <a:buFont typeface="Comfortaa"/>
              <a:buChar char="●"/>
            </a:pPr>
            <a:r>
              <a:rPr lang="en" sz="1300">
                <a:latin typeface="Comfortaa"/>
                <a:ea typeface="Comfortaa"/>
                <a:cs typeface="Comfortaa"/>
                <a:sym typeface="Comfortaa"/>
              </a:rPr>
              <a:t>Provides training facilities and services</a:t>
            </a:r>
          </a:p>
          <a:p>
            <a:pPr indent="-311150" lvl="0" marL="457200" rtl="0">
              <a:lnSpc>
                <a:spcPct val="115000"/>
              </a:lnSpc>
              <a:spcBef>
                <a:spcPts val="0"/>
              </a:spcBef>
              <a:spcAft>
                <a:spcPts val="0"/>
              </a:spcAft>
              <a:buSzPts val="1300"/>
              <a:buFont typeface="Comfortaa"/>
              <a:buChar char="●"/>
            </a:pPr>
            <a:r>
              <a:rPr lang="en" sz="1300">
                <a:latin typeface="Comfortaa"/>
                <a:ea typeface="Comfortaa"/>
                <a:cs typeface="Comfortaa"/>
                <a:sym typeface="Comfortaa"/>
              </a:rPr>
              <a:t>Post-training transition</a:t>
            </a:r>
          </a:p>
          <a:p>
            <a:pPr indent="-311150" lvl="1" marL="914400" rtl="0">
              <a:lnSpc>
                <a:spcPct val="115000"/>
              </a:lnSpc>
              <a:spcBef>
                <a:spcPts val="0"/>
              </a:spcBef>
              <a:spcAft>
                <a:spcPts val="0"/>
              </a:spcAft>
              <a:buSzPts val="1300"/>
              <a:buFont typeface="Comfortaa"/>
              <a:buChar char="○"/>
            </a:pPr>
            <a:r>
              <a:rPr lang="en" sz="1300">
                <a:latin typeface="Comfortaa"/>
                <a:ea typeface="Comfortaa"/>
                <a:cs typeface="Comfortaa"/>
                <a:sym typeface="Comfortaa"/>
              </a:rPr>
              <a:t>Professional job certification</a:t>
            </a:r>
          </a:p>
          <a:p>
            <a:pPr indent="-311150" lvl="1" marL="914400" rtl="0">
              <a:lnSpc>
                <a:spcPct val="115000"/>
              </a:lnSpc>
              <a:spcBef>
                <a:spcPts val="0"/>
              </a:spcBef>
              <a:spcAft>
                <a:spcPts val="400"/>
              </a:spcAft>
              <a:buSzPts val="1300"/>
              <a:buFont typeface="Comfortaa"/>
              <a:buChar char="○"/>
            </a:pPr>
            <a:r>
              <a:rPr lang="en" sz="1300">
                <a:latin typeface="Comfortaa"/>
                <a:ea typeface="Comfortaa"/>
                <a:cs typeface="Comfortaa"/>
                <a:sym typeface="Comfortaa"/>
              </a:rPr>
              <a:t>Job-search help</a:t>
            </a: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b="1">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722088"/>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sz="1400">
                <a:solidFill>
                  <a:srgbClr val="434343"/>
                </a:solidFill>
                <a:latin typeface="Comfortaa"/>
                <a:ea typeface="Comfortaa"/>
                <a:cs typeface="Comfortaa"/>
                <a:sym typeface="Comfortaa"/>
              </a:rPr>
              <a:t>Business Model</a:t>
            </a:r>
            <a:r>
              <a:rPr lang="en" sz="1400">
                <a:solidFill>
                  <a:srgbClr val="434343"/>
                </a:solidFill>
                <a:latin typeface="Comfortaa"/>
                <a:ea typeface="Comfortaa"/>
                <a:cs typeface="Comfortaa"/>
                <a:sym typeface="Comfortaa"/>
              </a:rPr>
              <a:t>: </a:t>
            </a:r>
          </a:p>
          <a:p>
            <a:pPr indent="-317500" lvl="0" marL="457200" rtl="0">
              <a:spcBef>
                <a:spcPts val="0"/>
              </a:spcBef>
              <a:spcAft>
                <a:spcPts val="0"/>
              </a:spcAft>
              <a:buClr>
                <a:srgbClr val="434343"/>
              </a:buClr>
              <a:buSzPts val="1400"/>
              <a:buChar char="●"/>
            </a:pPr>
            <a:r>
              <a:rPr lang="en" sz="1400">
                <a:solidFill>
                  <a:srgbClr val="434343"/>
                </a:solidFill>
                <a:highlight>
                  <a:srgbClr val="FFFFFF"/>
                </a:highlight>
                <a:latin typeface="Comfortaa"/>
                <a:ea typeface="Comfortaa"/>
                <a:cs typeface="Comfortaa"/>
                <a:sym typeface="Comfortaa"/>
              </a:rPr>
              <a:t>Sponsored by national government of Ghana</a:t>
            </a:r>
          </a:p>
          <a:p>
            <a:pPr indent="-317500" lvl="0" marL="457200" rtl="0">
              <a:spcBef>
                <a:spcPts val="0"/>
              </a:spcBef>
              <a:spcAft>
                <a:spcPts val="0"/>
              </a:spcAft>
              <a:buClr>
                <a:srgbClr val="434343"/>
              </a:buClr>
              <a:buSzPts val="1400"/>
              <a:buFont typeface="Comfortaa"/>
              <a:buChar char="●"/>
            </a:pPr>
            <a:r>
              <a:rPr lang="en" sz="1400">
                <a:solidFill>
                  <a:srgbClr val="434343"/>
                </a:solidFill>
                <a:highlight>
                  <a:srgbClr val="FFFFFF"/>
                </a:highlight>
                <a:latin typeface="Comfortaa"/>
                <a:ea typeface="Comfortaa"/>
                <a:cs typeface="Comfortaa"/>
                <a:sym typeface="Comfortaa"/>
              </a:rPr>
              <a:t>Apparently have several partners, info not yet published</a:t>
            </a:r>
          </a:p>
          <a:p>
            <a:pPr indent="-317500" lvl="0" marL="457200" rtl="0">
              <a:spcBef>
                <a:spcPts val="0"/>
              </a:spcBef>
              <a:buClr>
                <a:srgbClr val="434343"/>
              </a:buClr>
              <a:buSzPts val="1400"/>
              <a:buFont typeface="Comfortaa"/>
              <a:buChar char="●"/>
            </a:pPr>
            <a:r>
              <a:rPr lang="en" sz="1400">
                <a:solidFill>
                  <a:srgbClr val="434343"/>
                </a:solidFill>
                <a:highlight>
                  <a:srgbClr val="FFFFFF"/>
                </a:highlight>
                <a:latin typeface="Comfortaa"/>
                <a:ea typeface="Comfortaa"/>
                <a:cs typeface="Comfortaa"/>
                <a:sym typeface="Comfortaa"/>
              </a:rPr>
              <a:t>Business Model for Incubees</a:t>
            </a:r>
          </a:p>
          <a:p>
            <a:pPr indent="457200" lvl="0" marL="0" rtl="0">
              <a:spcBef>
                <a:spcPts val="0"/>
              </a:spcBef>
              <a:buNone/>
            </a:pPr>
            <a:r>
              <a:rPr i="1" lang="en" sz="1400">
                <a:solidFill>
                  <a:srgbClr val="434343"/>
                </a:solidFill>
                <a:highlight>
                  <a:srgbClr val="FFFFFF"/>
                </a:highlight>
                <a:latin typeface="Comfortaa"/>
                <a:ea typeface="Comfortaa"/>
                <a:cs typeface="Comfortaa"/>
                <a:sym typeface="Comfortaa"/>
              </a:rPr>
              <a:t>• 50% – inventor</a:t>
            </a:r>
          </a:p>
          <a:p>
            <a:pPr indent="0" lvl="0" marL="457200" rtl="0">
              <a:spcBef>
                <a:spcPts val="0"/>
              </a:spcBef>
              <a:buNone/>
            </a:pPr>
            <a:r>
              <a:rPr i="1" lang="en" sz="1400">
                <a:solidFill>
                  <a:srgbClr val="434343"/>
                </a:solidFill>
                <a:highlight>
                  <a:srgbClr val="FFFFFF"/>
                </a:highlight>
                <a:latin typeface="Comfortaa"/>
                <a:ea typeface="Comfortaa"/>
                <a:cs typeface="Comfortaa"/>
                <a:sym typeface="Comfortaa"/>
              </a:rPr>
              <a:t>• 20% – investor (in return for 15% of the budget)</a:t>
            </a:r>
          </a:p>
          <a:p>
            <a:pPr indent="0" lvl="0" marL="457200" rtl="0">
              <a:spcBef>
                <a:spcPts val="0"/>
              </a:spcBef>
              <a:buNone/>
            </a:pPr>
            <a:r>
              <a:rPr i="1" lang="en" sz="1400">
                <a:solidFill>
                  <a:srgbClr val="434343"/>
                </a:solidFill>
                <a:highlight>
                  <a:srgbClr val="FFFFFF"/>
                </a:highlight>
                <a:latin typeface="Comfortaa"/>
                <a:ea typeface="Comfortaa"/>
                <a:cs typeface="Comfortaa"/>
                <a:sym typeface="Comfortaa"/>
              </a:rPr>
              <a:t>• 20% – incubator (representing government)</a:t>
            </a:r>
          </a:p>
          <a:p>
            <a:pPr indent="0" lvl="0" marL="457200" rtl="0">
              <a:spcBef>
                <a:spcPts val="0"/>
              </a:spcBef>
              <a:buNone/>
            </a:pPr>
            <a:r>
              <a:rPr i="1" lang="en" sz="1400">
                <a:solidFill>
                  <a:srgbClr val="434343"/>
                </a:solidFill>
                <a:highlight>
                  <a:srgbClr val="FFFFFF"/>
                </a:highlight>
                <a:latin typeface="Comfortaa"/>
                <a:ea typeface="Comfortaa"/>
                <a:cs typeface="Comfortaa"/>
                <a:sym typeface="Comfortaa"/>
              </a:rPr>
              <a:t>• 10% – key employees (e.g. company management)</a:t>
            </a:r>
          </a:p>
        </p:txBody>
      </p:sp>
      <p:sp>
        <p:nvSpPr>
          <p:cNvPr id="96" name="Shape 96"/>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87900" y="1402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Traction</a:t>
            </a:r>
            <a:r>
              <a:rPr lang="en" sz="2400" u="sng">
                <a:solidFill>
                  <a:srgbClr val="6AA84F"/>
                </a:solidFill>
                <a:latin typeface="Comfortaa"/>
                <a:ea typeface="Comfortaa"/>
                <a:cs typeface="Comfortaa"/>
                <a:sym typeface="Comfortaa"/>
              </a:rPr>
              <a:t>:</a:t>
            </a:r>
          </a:p>
        </p:txBody>
      </p:sp>
      <p:sp>
        <p:nvSpPr>
          <p:cNvPr id="102" name="Shape 102"/>
          <p:cNvSpPr txBox="1"/>
          <p:nvPr>
            <p:ph idx="1" type="body"/>
          </p:nvPr>
        </p:nvSpPr>
        <p:spPr>
          <a:xfrm>
            <a:off x="387900" y="787350"/>
            <a:ext cx="8520600" cy="42798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a:solidFill>
                  <a:srgbClr val="434343"/>
                </a:solidFill>
                <a:latin typeface="Comfortaa"/>
                <a:ea typeface="Comfortaa"/>
                <a:cs typeface="Comfortaa"/>
                <a:sym typeface="Comfortaa"/>
              </a:rPr>
              <a:t>FinTech Focus</a:t>
            </a:r>
            <a:r>
              <a:rPr lang="en">
                <a:solidFill>
                  <a:srgbClr val="434343"/>
                </a:solidFill>
                <a:latin typeface="Comfortaa"/>
                <a:ea typeface="Comfortaa"/>
                <a:cs typeface="Comfortaa"/>
                <a:sym typeface="Comfortaa"/>
              </a:rPr>
              <a:t>: not FinTech per se, but Financial Inclusion (focus on SMEs)</a:t>
            </a:r>
          </a:p>
          <a:p>
            <a:pPr indent="0" lvl="0" marL="0" rtl="0">
              <a:spcBef>
                <a:spcPts val="0"/>
              </a:spcBef>
              <a:spcAft>
                <a:spcPts val="0"/>
              </a:spcAft>
              <a:buNone/>
            </a:pPr>
            <a:r>
              <a:rPr b="1" lang="en">
                <a:solidFill>
                  <a:srgbClr val="434343"/>
                </a:solidFill>
                <a:latin typeface="Comfortaa"/>
                <a:ea typeface="Comfortaa"/>
                <a:cs typeface="Comfortaa"/>
                <a:sym typeface="Comfortaa"/>
              </a:rPr>
              <a:t>Scope</a:t>
            </a:r>
            <a:r>
              <a:rPr lang="en">
                <a:solidFill>
                  <a:srgbClr val="434343"/>
                </a:solidFill>
                <a:latin typeface="Comfortaa"/>
                <a:ea typeface="Comfortaa"/>
                <a:cs typeface="Comfortaa"/>
                <a:sym typeface="Comfortaa"/>
              </a:rPr>
              <a:t>: 13 tenant companies currently (no specifics published)</a:t>
            </a:r>
          </a:p>
          <a:p>
            <a:pPr indent="0" lvl="0" marL="0" rtl="0">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spcBef>
                <a:spcPts val="0"/>
              </a:spcBef>
              <a:spcAft>
                <a:spcPts val="0"/>
              </a:spcAft>
              <a:buNone/>
            </a:pPr>
            <a:r>
              <a:t/>
            </a:r>
            <a:endParaRPr>
              <a:solidFill>
                <a:srgbClr val="434343"/>
              </a:solidFill>
              <a:latin typeface="Comfortaa"/>
              <a:ea typeface="Comfortaa"/>
              <a:cs typeface="Comfortaa"/>
              <a:sym typeface="Comfortaa"/>
            </a:endParaRP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Opportunities</a:t>
            </a:r>
            <a:r>
              <a:rPr lang="en" sz="2400" u="sng">
                <a:solidFill>
                  <a:srgbClr val="6AA84F"/>
                </a:solidFill>
                <a:latin typeface="Comfortaa"/>
                <a:ea typeface="Comfortaa"/>
                <a:cs typeface="Comfortaa"/>
                <a:sym typeface="Comfortaa"/>
              </a:rPr>
              <a:t>:</a:t>
            </a:r>
          </a:p>
        </p:txBody>
      </p:sp>
      <p:sp>
        <p:nvSpPr>
          <p:cNvPr id="108" name="Shape 108"/>
          <p:cNvSpPr txBox="1"/>
          <p:nvPr>
            <p:ph idx="1" type="body"/>
          </p:nvPr>
        </p:nvSpPr>
        <p:spPr>
          <a:xfrm>
            <a:off x="283225" y="664725"/>
            <a:ext cx="8520600" cy="35757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sz="1200" u="sng">
              <a:solidFill>
                <a:srgbClr val="434343"/>
              </a:solidFill>
              <a:latin typeface="Comfortaa"/>
              <a:ea typeface="Comfortaa"/>
              <a:cs typeface="Comfortaa"/>
              <a:sym typeface="Comfortaa"/>
            </a:endParaRPr>
          </a:p>
          <a:p>
            <a:pPr indent="0" lvl="0" marL="0" rtl="0">
              <a:spcBef>
                <a:spcPts val="0"/>
              </a:spcBef>
              <a:spcAft>
                <a:spcPts val="0"/>
              </a:spcAft>
              <a:buNone/>
            </a:pPr>
            <a:r>
              <a:rPr b="1" lang="en" sz="1200">
                <a:solidFill>
                  <a:srgbClr val="434343"/>
                </a:solidFill>
                <a:latin typeface="Comfortaa"/>
                <a:ea typeface="Comfortaa"/>
                <a:cs typeface="Comfortaa"/>
                <a:sym typeface="Comfortaa"/>
              </a:rPr>
              <a:t>Leadership</a:t>
            </a:r>
            <a:r>
              <a:rPr lang="en" sz="1200">
                <a:solidFill>
                  <a:srgbClr val="434343"/>
                </a:solidFill>
                <a:latin typeface="Comfortaa"/>
                <a:ea typeface="Comfortaa"/>
                <a:cs typeface="Comfortaa"/>
                <a:sym typeface="Comfortaa"/>
              </a:rPr>
              <a:t>: Heavily helped by Ghana government sector (Ministry of Communications), so management team may come from there</a:t>
            </a:r>
          </a:p>
          <a:p>
            <a:pPr indent="0" lvl="0" marL="0" rtl="0">
              <a:spcBef>
                <a:spcPts val="0"/>
              </a:spcBef>
              <a:spcAft>
                <a:spcPts val="0"/>
              </a:spcAft>
              <a:buNone/>
            </a:pPr>
            <a:r>
              <a:t/>
            </a:r>
            <a:endParaRPr b="1" sz="1200">
              <a:solidFill>
                <a:srgbClr val="434343"/>
              </a:solidFill>
              <a:latin typeface="Comfortaa"/>
              <a:ea typeface="Comfortaa"/>
              <a:cs typeface="Comfortaa"/>
              <a:sym typeface="Comfortaa"/>
            </a:endParaRPr>
          </a:p>
          <a:p>
            <a:pPr indent="0" lvl="0" marL="0" rtl="0">
              <a:spcBef>
                <a:spcPts val="0"/>
              </a:spcBef>
              <a:spcAft>
                <a:spcPts val="0"/>
              </a:spcAft>
              <a:buNone/>
            </a:pPr>
            <a:r>
              <a:rPr b="1" lang="en" sz="1200">
                <a:solidFill>
                  <a:srgbClr val="434343"/>
                </a:solidFill>
                <a:latin typeface="Comfortaa"/>
                <a:ea typeface="Comfortaa"/>
                <a:cs typeface="Comfortaa"/>
                <a:sym typeface="Comfortaa"/>
              </a:rPr>
              <a:t>Founder &amp; CEO</a:t>
            </a:r>
            <a:r>
              <a:rPr lang="en" sz="1200">
                <a:solidFill>
                  <a:srgbClr val="434343"/>
                </a:solidFill>
                <a:latin typeface="Comfortaa"/>
                <a:ea typeface="Comfortaa"/>
                <a:cs typeface="Comfortaa"/>
                <a:sym typeface="Comfortaa"/>
              </a:rPr>
              <a:t>: n/a</a:t>
            </a:r>
          </a:p>
          <a:p>
            <a:pPr indent="0" lvl="0" marL="0" rtl="0">
              <a:spcBef>
                <a:spcPts val="0"/>
              </a:spcBef>
              <a:spcAft>
                <a:spcPts val="0"/>
              </a:spcAft>
              <a:buNone/>
            </a:pPr>
            <a:r>
              <a:rPr b="1" lang="en" sz="1200">
                <a:solidFill>
                  <a:srgbClr val="434343"/>
                </a:solidFill>
                <a:latin typeface="Comfortaa"/>
                <a:ea typeface="Comfortaa"/>
                <a:cs typeface="Comfortaa"/>
                <a:sym typeface="Comfortaa"/>
              </a:rPr>
              <a:t>Management Team</a:t>
            </a:r>
            <a:r>
              <a:rPr lang="en" sz="1200">
                <a:solidFill>
                  <a:srgbClr val="434343"/>
                </a:solidFill>
                <a:latin typeface="Comfortaa"/>
                <a:ea typeface="Comfortaa"/>
                <a:cs typeface="Comfortaa"/>
                <a:sym typeface="Comfortaa"/>
              </a:rPr>
              <a:t>: 4</a:t>
            </a:r>
          </a:p>
          <a:p>
            <a:pPr indent="-304800" lvl="0" marL="457200" rtl="0">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Project Coordinator</a:t>
            </a:r>
          </a:p>
          <a:p>
            <a:pPr indent="-304800" lvl="0" marL="457200" rtl="0">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Training Coordinator</a:t>
            </a:r>
          </a:p>
          <a:p>
            <a:pPr indent="-304800" lvl="0" marL="457200" rtl="0">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Systems Manager</a:t>
            </a:r>
          </a:p>
          <a:p>
            <a:pPr indent="-304800" lvl="0" marL="457200" rtl="0">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Receptionist/Administrative Assistant</a:t>
            </a:r>
          </a:p>
          <a:p>
            <a:pPr indent="-304800" lvl="0" marL="457200" rtl="0">
              <a:spcBef>
                <a:spcPts val="0"/>
              </a:spcBef>
              <a:spcAft>
                <a:spcPts val="0"/>
              </a:spcAft>
              <a:buClr>
                <a:srgbClr val="434343"/>
              </a:buClr>
              <a:buSzPts val="1200"/>
              <a:buFont typeface="Comfortaa"/>
              <a:buChar char="●"/>
            </a:pPr>
            <a:r>
              <a:t/>
            </a:r>
            <a:endParaRPr sz="1200">
              <a:solidFill>
                <a:srgbClr val="434343"/>
              </a:solidFill>
              <a:highlight>
                <a:srgbClr val="FFFFFF"/>
              </a:highlight>
              <a:latin typeface="Comfortaa"/>
              <a:ea typeface="Comfortaa"/>
              <a:cs typeface="Comfortaa"/>
              <a:sym typeface="Comfortaa"/>
            </a:endParaRPr>
          </a:p>
          <a:p>
            <a:pPr indent="0" lvl="0" marL="0" rtl="0">
              <a:spcBef>
                <a:spcPts val="0"/>
              </a:spcBef>
              <a:spcAft>
                <a:spcPts val="0"/>
              </a:spcAft>
              <a:buNone/>
            </a:pPr>
            <a:r>
              <a:rPr b="1" lang="en" sz="1200">
                <a:solidFill>
                  <a:srgbClr val="434343"/>
                </a:solidFill>
                <a:latin typeface="Comfortaa"/>
                <a:ea typeface="Comfortaa"/>
                <a:cs typeface="Comfortaa"/>
                <a:sym typeface="Comfortaa"/>
              </a:rPr>
              <a:t>How to Join:</a:t>
            </a:r>
            <a:r>
              <a:rPr lang="en" sz="1200">
                <a:solidFill>
                  <a:srgbClr val="434343"/>
                </a:solidFill>
                <a:latin typeface="Comfortaa"/>
                <a:ea typeface="Comfortaa"/>
                <a:cs typeface="Comfortaa"/>
                <a:sym typeface="Comfortaa"/>
              </a:rPr>
              <a:t> </a:t>
            </a:r>
          </a:p>
          <a:p>
            <a:pPr indent="-304800" lvl="0" marL="457200" rtl="0">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no details on leadership team applications, most probably through government sector; </a:t>
            </a:r>
          </a:p>
          <a:p>
            <a:pPr indent="-304800" lvl="0" marL="457200" rtl="0">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for joining/participating in training</a:t>
            </a:r>
          </a:p>
          <a:p>
            <a:pPr indent="-304800" lvl="1" marL="914400" rtl="0">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 Incubation -&gt; selective processes for high-potential projects (approved by Ministry of Communications) </a:t>
            </a:r>
          </a:p>
          <a:p>
            <a:pPr indent="-304800" lvl="1" marL="914400" rtl="0">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BPO training -&gt; Submit requirements at GMIC headquarters, specifics in website</a:t>
            </a:r>
          </a:p>
          <a:p>
            <a:pPr indent="0" lvl="0" marL="0" rtl="0">
              <a:spcBef>
                <a:spcPts val="0"/>
              </a:spcBef>
              <a:buNone/>
            </a:pPr>
            <a:r>
              <a:t/>
            </a:r>
            <a:endParaRPr sz="12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067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Events/Challenges</a:t>
            </a:r>
            <a:r>
              <a:rPr lang="en" sz="2400" u="sng">
                <a:solidFill>
                  <a:srgbClr val="6AA84F"/>
                </a:solidFill>
                <a:latin typeface="Comfortaa"/>
                <a:ea typeface="Comfortaa"/>
                <a:cs typeface="Comfortaa"/>
                <a:sym typeface="Comfortaa"/>
              </a:rPr>
              <a:t>: </a:t>
            </a:r>
          </a:p>
        </p:txBody>
      </p:sp>
      <p:sp>
        <p:nvSpPr>
          <p:cNvPr id="114" name="Shape 114"/>
          <p:cNvSpPr txBox="1"/>
          <p:nvPr>
            <p:ph idx="1" type="body"/>
          </p:nvPr>
        </p:nvSpPr>
        <p:spPr>
          <a:xfrm>
            <a:off x="311700" y="1026895"/>
            <a:ext cx="8520600" cy="21753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434343"/>
              </a:buClr>
              <a:buSzPts val="1400"/>
              <a:buFont typeface="Comfortaa"/>
              <a:buChar char="●"/>
            </a:pPr>
            <a:r>
              <a:rPr lang="en" sz="1400">
                <a:solidFill>
                  <a:srgbClr val="434343"/>
                </a:solidFill>
                <a:latin typeface="Comfortaa"/>
                <a:ea typeface="Comfortaa"/>
                <a:cs typeface="Comfortaa"/>
                <a:sym typeface="Comfortaa"/>
              </a:rPr>
              <a:t>No special events/challenges except for competitive selection process for IT Business Incubator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