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Lato"/>
      <p:regular r:id="rId19"/>
      <p:bold r:id="rId20"/>
      <p:italic r:id="rId21"/>
      <p:boldItalic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ose Carlos Montemayo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1-04T12:49:35.988">
    <p:pos x="196" y="646"/>
    <p:text>only challenge with a description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By: Jose Carlos R. Montemayor, montemayorcarlos65@gmail.com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Wip or take out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Wip or take out </a:t>
            </a:r>
          </a:p>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Wip or take out </a:t>
            </a:r>
          </a:p>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Wip or take out </a:t>
            </a:r>
          </a:p>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Wip or take out </a:t>
            </a:r>
          </a:p>
          <a:p>
            <a:pPr indent="0" lvl="0" marL="0">
              <a:spcBef>
                <a:spcPts val="0"/>
              </a:spcBef>
              <a:buNone/>
            </a:pPr>
            <a:r>
              <a:t/>
            </a:r>
            <a:endParaRPr sz="1000">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Wip or take out </a:t>
            </a:r>
          </a:p>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Wip </a:t>
            </a:r>
          </a:p>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10" name="Shape 10"/>
        <p:cNvGrpSpPr/>
        <p:nvPr/>
      </p:nvGrpSpPr>
      <p:grpSpPr>
        <a:xfrm>
          <a:off x="0" y="0"/>
          <a:ext cx="0" cy="0"/>
          <a:chOff x="0" y="0"/>
          <a:chExt cx="0" cy="0"/>
        </a:xfrm>
      </p:grpSpPr>
      <p:cxnSp>
        <p:nvCxnSpPr>
          <p:cNvPr id="11" name="Shape 11"/>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2" name="Shape 12"/>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3" name="Shape 13"/>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2" name="Shape 52"/>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7" name="Shape 17"/>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03088"/>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03088"/>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pic>
        <p:nvPicPr>
          <p:cNvPr descr="Mifos Initiative" id="9" name="Shape 9"/>
          <p:cNvPicPr preferRelativeResize="0"/>
          <p:nvPr/>
        </p:nvPicPr>
        <p:blipFill>
          <a:blip r:embed="rId1">
            <a:alphaModFix/>
          </a:blip>
          <a:stretch>
            <a:fillRect/>
          </a:stretch>
        </p:blipFill>
        <p:spPr>
          <a:xfrm>
            <a:off x="7528050" y="4523475"/>
            <a:ext cx="1615950" cy="538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403408" y="536600"/>
            <a:ext cx="8520600" cy="2052600"/>
          </a:xfrm>
          <a:prstGeom prst="rect">
            <a:avLst/>
          </a:prstGeom>
        </p:spPr>
        <p:txBody>
          <a:bodyPr anchorCtr="0" anchor="b" bIns="91425" lIns="91425" rIns="91425" wrap="square" tIns="91425">
            <a:noAutofit/>
          </a:bodyPr>
          <a:lstStyle/>
          <a:p>
            <a:pPr indent="0" lvl="0" marL="0">
              <a:spcBef>
                <a:spcPts val="0"/>
              </a:spcBef>
              <a:buNone/>
            </a:pPr>
            <a:r>
              <a:rPr lang="en" sz="4800">
                <a:solidFill>
                  <a:srgbClr val="3C78D8"/>
                </a:solidFill>
                <a:latin typeface="Comfortaa"/>
                <a:ea typeface="Comfortaa"/>
                <a:cs typeface="Comfortaa"/>
                <a:sym typeface="Comfortaa"/>
              </a:rPr>
              <a:t>Mifos Initiative</a:t>
            </a:r>
          </a:p>
          <a:p>
            <a:pPr indent="0" lvl="0" marL="0" rtl="0">
              <a:spcBef>
                <a:spcPts val="0"/>
              </a:spcBef>
              <a:buNone/>
            </a:pPr>
            <a:r>
              <a:rPr lang="en" sz="4800">
                <a:solidFill>
                  <a:srgbClr val="3C78D8"/>
                </a:solidFill>
                <a:latin typeface="Comfortaa"/>
                <a:ea typeface="Comfortaa"/>
                <a:cs typeface="Comfortaa"/>
                <a:sym typeface="Comfortaa"/>
              </a:rPr>
              <a:t>Innovator Strategy</a:t>
            </a:r>
          </a:p>
        </p:txBody>
      </p:sp>
      <p:sp>
        <p:nvSpPr>
          <p:cNvPr id="61" name="Shape 61"/>
          <p:cNvSpPr txBox="1"/>
          <p:nvPr>
            <p:ph idx="1" type="subTitle"/>
          </p:nvPr>
        </p:nvSpPr>
        <p:spPr>
          <a:xfrm>
            <a:off x="428075" y="3179925"/>
            <a:ext cx="8520600" cy="792600"/>
          </a:xfrm>
          <a:prstGeom prst="rect">
            <a:avLst/>
          </a:prstGeom>
        </p:spPr>
        <p:txBody>
          <a:bodyPr anchorCtr="0" anchor="t" bIns="91425" lIns="91425" rIns="91425" wrap="square" tIns="91425">
            <a:noAutofit/>
          </a:bodyPr>
          <a:lstStyle/>
          <a:p>
            <a:pPr indent="0" lvl="0" marL="0">
              <a:spcBef>
                <a:spcPts val="0"/>
              </a:spcBef>
              <a:buNone/>
            </a:pPr>
            <a:r>
              <a:rPr lang="en">
                <a:solidFill>
                  <a:srgbClr val="666666"/>
                </a:solidFill>
                <a:latin typeface="Comfortaa"/>
                <a:ea typeface="Comfortaa"/>
                <a:cs typeface="Comfortaa"/>
                <a:sym typeface="Comfortaa"/>
              </a:rPr>
              <a:t>January 4 2018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152400" y="161025"/>
            <a:ext cx="9523500" cy="572700"/>
          </a:xfrm>
          <a:prstGeom prst="rect">
            <a:avLst/>
          </a:prstGeom>
        </p:spPr>
        <p:txBody>
          <a:bodyPr anchorCtr="0" anchor="t" bIns="91425" lIns="91425" rIns="91425" wrap="square" tIns="91425">
            <a:noAutofit/>
          </a:bodyPr>
          <a:lstStyle/>
          <a:p>
            <a:pPr indent="0" lvl="0" marL="0">
              <a:spcBef>
                <a:spcPts val="0"/>
              </a:spcBef>
              <a:buNone/>
            </a:pPr>
            <a:r>
              <a:rPr b="1" lang="en" sz="1800">
                <a:solidFill>
                  <a:srgbClr val="3C78D8"/>
                </a:solidFill>
                <a:latin typeface="Comfortaa"/>
                <a:ea typeface="Comfortaa"/>
                <a:cs typeface="Comfortaa"/>
                <a:sym typeface="Comfortaa"/>
              </a:rPr>
              <a:t>Summary of Partner - </a:t>
            </a:r>
            <a:r>
              <a:rPr b="1" lang="en" sz="1700">
                <a:solidFill>
                  <a:srgbClr val="3C78D8"/>
                </a:solidFill>
                <a:latin typeface="Comfortaa"/>
                <a:ea typeface="Comfortaa"/>
                <a:cs typeface="Comfortaa"/>
                <a:sym typeface="Comfortaa"/>
              </a:rPr>
              <a:t>FocusHub - Nigeria (Incubator)</a:t>
            </a:r>
          </a:p>
        </p:txBody>
      </p:sp>
      <p:sp>
        <p:nvSpPr>
          <p:cNvPr id="67" name="Shape 67"/>
          <p:cNvSpPr txBox="1"/>
          <p:nvPr>
            <p:ph idx="1" type="body"/>
          </p:nvPr>
        </p:nvSpPr>
        <p:spPr>
          <a:xfrm>
            <a:off x="167650" y="586225"/>
            <a:ext cx="4284300" cy="1957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000" u="sng">
                <a:solidFill>
                  <a:srgbClr val="000000"/>
                </a:solidFill>
                <a:latin typeface="Comfortaa"/>
                <a:ea typeface="Comfortaa"/>
                <a:cs typeface="Comfortaa"/>
                <a:sym typeface="Comfortaa"/>
              </a:rPr>
              <a:t>Basic Information:</a:t>
            </a:r>
          </a:p>
          <a:p>
            <a:pPr indent="-69850" lvl="0" marL="0" rtl="0">
              <a:spcBef>
                <a:spcPts val="0"/>
              </a:spcBef>
              <a:spcAft>
                <a:spcPts val="0"/>
              </a:spcAft>
              <a:buClr>
                <a:schemeClr val="dk1"/>
              </a:buClr>
              <a:buSzPts val="1100"/>
              <a:buFont typeface="Arial"/>
              <a:buNone/>
            </a:pPr>
            <a:r>
              <a:rPr b="1" lang="en" sz="1000">
                <a:solidFill>
                  <a:srgbClr val="000000"/>
                </a:solidFill>
                <a:latin typeface="Comfortaa"/>
                <a:ea typeface="Comfortaa"/>
                <a:cs typeface="Comfortaa"/>
                <a:sym typeface="Comfortaa"/>
              </a:rPr>
              <a:t>Headquarters</a:t>
            </a:r>
            <a:r>
              <a:rPr lang="en" sz="1000">
                <a:solidFill>
                  <a:srgbClr val="000000"/>
                </a:solidFill>
                <a:latin typeface="Comfortaa"/>
                <a:ea typeface="Comfortaa"/>
                <a:cs typeface="Comfortaa"/>
                <a:sym typeface="Comfortaa"/>
              </a:rPr>
              <a:t>:   			      Nigeria (Port Harcount)</a:t>
            </a:r>
          </a:p>
          <a:p>
            <a:pPr indent="-69850" lvl="0" marL="0" rtl="0">
              <a:spcBef>
                <a:spcPts val="0"/>
              </a:spcBef>
              <a:spcAft>
                <a:spcPts val="0"/>
              </a:spcAft>
              <a:buClr>
                <a:schemeClr val="dk1"/>
              </a:buClr>
              <a:buSzPts val="1100"/>
              <a:buFont typeface="Arial"/>
              <a:buNone/>
            </a:pPr>
            <a:r>
              <a:rPr b="1" lang="en" sz="1000">
                <a:solidFill>
                  <a:srgbClr val="000000"/>
                </a:solidFill>
                <a:latin typeface="Comfortaa"/>
                <a:ea typeface="Comfortaa"/>
                <a:cs typeface="Comfortaa"/>
                <a:sym typeface="Comfortaa"/>
              </a:rPr>
              <a:t>Email</a:t>
            </a:r>
            <a:r>
              <a:rPr lang="en" sz="1000">
                <a:solidFill>
                  <a:srgbClr val="000000"/>
                </a:solidFill>
                <a:latin typeface="Comfortaa"/>
                <a:ea typeface="Comfortaa"/>
                <a:cs typeface="Comfortaa"/>
                <a:sym typeface="Comfortaa"/>
              </a:rPr>
              <a:t>: 					           info@focushub.net                                                 </a:t>
            </a:r>
          </a:p>
          <a:p>
            <a:pPr indent="0" lvl="0" marL="0" rtl="0">
              <a:spcBef>
                <a:spcPts val="0"/>
              </a:spcBef>
              <a:spcAft>
                <a:spcPts val="0"/>
              </a:spcAft>
              <a:buNone/>
            </a:pPr>
            <a:r>
              <a:rPr b="1" lang="en" sz="1000">
                <a:solidFill>
                  <a:srgbClr val="000000"/>
                </a:solidFill>
                <a:latin typeface="Comfortaa"/>
                <a:ea typeface="Comfortaa"/>
                <a:cs typeface="Comfortaa"/>
                <a:sym typeface="Comfortaa"/>
              </a:rPr>
              <a:t>Website</a:t>
            </a:r>
            <a:r>
              <a:rPr lang="en" sz="1000">
                <a:solidFill>
                  <a:srgbClr val="000000"/>
                </a:solidFill>
                <a:latin typeface="Comfortaa"/>
                <a:ea typeface="Comfortaa"/>
                <a:cs typeface="Comfortaa"/>
                <a:sym typeface="Comfortaa"/>
              </a:rPr>
              <a:t>:            				http://focushub.net/                     </a:t>
            </a:r>
          </a:p>
          <a:p>
            <a:pPr indent="0" lvl="0" marL="0" rtl="0">
              <a:spcBef>
                <a:spcPts val="0"/>
              </a:spcBef>
              <a:spcAft>
                <a:spcPts val="0"/>
              </a:spcAft>
              <a:buNone/>
            </a:pPr>
            <a:r>
              <a:rPr b="1" lang="en" sz="1000">
                <a:solidFill>
                  <a:srgbClr val="000000"/>
                </a:solidFill>
                <a:latin typeface="Comfortaa"/>
                <a:ea typeface="Comfortaa"/>
                <a:cs typeface="Comfortaa"/>
                <a:sym typeface="Comfortaa"/>
              </a:rPr>
              <a:t>Description</a:t>
            </a:r>
            <a:r>
              <a:rPr lang="en" sz="1000">
                <a:solidFill>
                  <a:srgbClr val="000000"/>
                </a:solidFill>
                <a:latin typeface="Comfortaa"/>
                <a:ea typeface="Comfortaa"/>
                <a:cs typeface="Comfortaa"/>
                <a:sym typeface="Comfortaa"/>
              </a:rPr>
              <a:t>: (Incubator) </a:t>
            </a:r>
            <a:r>
              <a:rPr lang="en" sz="1000">
                <a:solidFill>
                  <a:srgbClr val="000000"/>
                </a:solidFill>
                <a:highlight>
                  <a:srgbClr val="FFFFFF"/>
                </a:highlight>
                <a:latin typeface="Comfortaa"/>
                <a:ea typeface="Comfortaa"/>
                <a:cs typeface="Comfortaa"/>
                <a:sym typeface="Comfortaa"/>
              </a:rPr>
              <a:t>technology entrepreneurship and social innovation hub in the Niger Delta; aims to create sustainable business models dedicated to solving development challenges </a:t>
            </a:r>
          </a:p>
          <a:p>
            <a:pPr indent="0" lvl="0" marL="0" rtl="0">
              <a:spcBef>
                <a:spcPts val="0"/>
              </a:spcBef>
              <a:spcAft>
                <a:spcPts val="0"/>
              </a:spcAft>
              <a:buNone/>
            </a:pPr>
            <a:r>
              <a:rPr b="1" lang="en" sz="1000">
                <a:solidFill>
                  <a:srgbClr val="000000"/>
                </a:solidFill>
                <a:latin typeface="Comfortaa"/>
                <a:ea typeface="Comfortaa"/>
                <a:cs typeface="Comfortaa"/>
                <a:sym typeface="Comfortaa"/>
              </a:rPr>
              <a:t>Partners</a:t>
            </a:r>
            <a:r>
              <a:rPr lang="en" sz="1000">
                <a:solidFill>
                  <a:srgbClr val="000000"/>
                </a:solidFill>
                <a:latin typeface="Comfortaa"/>
                <a:ea typeface="Comfortaa"/>
                <a:cs typeface="Comfortaa"/>
                <a:sym typeface="Comfortaa"/>
              </a:rPr>
              <a:t>: MindAfrica, Smile Nigeria, PIND, ND Link</a:t>
            </a:r>
          </a:p>
        </p:txBody>
      </p:sp>
      <p:sp>
        <p:nvSpPr>
          <p:cNvPr id="68" name="Shape 68"/>
          <p:cNvSpPr txBox="1"/>
          <p:nvPr>
            <p:ph idx="1" type="body"/>
          </p:nvPr>
        </p:nvSpPr>
        <p:spPr>
          <a:xfrm>
            <a:off x="145300" y="3457650"/>
            <a:ext cx="4329000" cy="14526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000" u="sng">
                <a:solidFill>
                  <a:srgbClr val="6AA84F"/>
                </a:solidFill>
                <a:latin typeface="Comfortaa"/>
                <a:ea typeface="Comfortaa"/>
                <a:cs typeface="Comfortaa"/>
                <a:sym typeface="Comfortaa"/>
              </a:rPr>
              <a:t>Service Offerings:</a:t>
            </a:r>
          </a:p>
          <a:p>
            <a:pPr indent="0" lvl="0" marL="0" rtl="0">
              <a:lnSpc>
                <a:spcPct val="115000"/>
              </a:lnSpc>
              <a:spcBef>
                <a:spcPts val="0"/>
              </a:spcBef>
              <a:spcAft>
                <a:spcPts val="0"/>
              </a:spcAft>
              <a:buNone/>
            </a:pPr>
            <a:r>
              <a:rPr b="1" lang="en" sz="1000">
                <a:solidFill>
                  <a:srgbClr val="434343"/>
                </a:solidFill>
                <a:latin typeface="Comfortaa"/>
                <a:ea typeface="Comfortaa"/>
                <a:cs typeface="Comfortaa"/>
                <a:sym typeface="Comfortaa"/>
              </a:rPr>
              <a:t>Offerings</a:t>
            </a:r>
            <a:r>
              <a:rPr lang="en" sz="1000">
                <a:solidFill>
                  <a:srgbClr val="434343"/>
                </a:solidFill>
                <a:latin typeface="Comfortaa"/>
                <a:ea typeface="Comfortaa"/>
                <a:cs typeface="Comfortaa"/>
                <a:sym typeface="Comfortaa"/>
              </a:rPr>
              <a:t> </a:t>
            </a:r>
            <a:r>
              <a:rPr b="1" lang="en" sz="1000">
                <a:solidFill>
                  <a:srgbClr val="434343"/>
                </a:solidFill>
                <a:latin typeface="Comfortaa"/>
                <a:ea typeface="Comfortaa"/>
                <a:cs typeface="Comfortaa"/>
                <a:sym typeface="Comfortaa"/>
              </a:rPr>
              <a:t>and Business Model: </a:t>
            </a:r>
            <a:r>
              <a:rPr lang="en" sz="1000">
                <a:solidFill>
                  <a:srgbClr val="434343"/>
                </a:solidFill>
                <a:latin typeface="Comfortaa"/>
                <a:ea typeface="Comfortaa"/>
                <a:cs typeface="Comfortaa"/>
                <a:sym typeface="Comfortaa"/>
              </a:rPr>
              <a:t>Skills-building for individual technopreneurs, development programs for startups (potential businesses) through programs such as Community Development, Pre-Incubation, Co-working Spaces, Consulting and Research, and Training (Individuals)</a:t>
            </a:r>
          </a:p>
          <a:p>
            <a:pPr indent="0" lvl="0" marL="0" rtl="0">
              <a:lnSpc>
                <a:spcPct val="115000"/>
              </a:lnSpc>
              <a:spcBef>
                <a:spcPts val="0"/>
              </a:spcBef>
              <a:buNone/>
            </a:pPr>
            <a:r>
              <a:t/>
            </a:r>
            <a:endParaRPr sz="1000">
              <a:solidFill>
                <a:srgbClr val="434343"/>
              </a:solidFill>
            </a:endParaRPr>
          </a:p>
        </p:txBody>
      </p:sp>
      <p:sp>
        <p:nvSpPr>
          <p:cNvPr id="69" name="Shape 69"/>
          <p:cNvSpPr txBox="1"/>
          <p:nvPr>
            <p:ph idx="1" type="body"/>
          </p:nvPr>
        </p:nvSpPr>
        <p:spPr>
          <a:xfrm>
            <a:off x="167650" y="2232450"/>
            <a:ext cx="4284300" cy="1225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000" u="sng">
                <a:solidFill>
                  <a:srgbClr val="6AA84F"/>
                </a:solidFill>
                <a:latin typeface="Comfortaa"/>
                <a:ea typeface="Comfortaa"/>
                <a:cs typeface="Comfortaa"/>
                <a:sym typeface="Comfortaa"/>
              </a:rPr>
              <a:t>Focus Area:</a:t>
            </a:r>
          </a:p>
          <a:p>
            <a:pPr indent="0" lvl="0" marL="0" rtl="0">
              <a:spcBef>
                <a:spcPts val="0"/>
              </a:spcBef>
              <a:spcAft>
                <a:spcPts val="0"/>
              </a:spcAft>
              <a:buNone/>
            </a:pPr>
            <a:r>
              <a:rPr b="1" lang="en" sz="1000">
                <a:solidFill>
                  <a:srgbClr val="434343"/>
                </a:solidFill>
                <a:latin typeface="Comfortaa"/>
                <a:ea typeface="Comfortaa"/>
                <a:cs typeface="Comfortaa"/>
                <a:sym typeface="Comfortaa"/>
              </a:rPr>
              <a:t>Mission</a:t>
            </a:r>
            <a:r>
              <a:rPr lang="en" sz="1000">
                <a:solidFill>
                  <a:srgbClr val="434343"/>
                </a:solidFill>
                <a:latin typeface="Comfortaa"/>
                <a:ea typeface="Comfortaa"/>
                <a:cs typeface="Comfortaa"/>
                <a:sym typeface="Comfortaa"/>
              </a:rPr>
              <a:t>: </a:t>
            </a:r>
            <a:r>
              <a:rPr lang="en" sz="1000">
                <a:solidFill>
                  <a:srgbClr val="666666"/>
                </a:solidFill>
                <a:highlight>
                  <a:srgbClr val="FFFFFF"/>
                </a:highlight>
                <a:latin typeface="Comfortaa"/>
                <a:ea typeface="Comfortaa"/>
                <a:cs typeface="Comfortaa"/>
                <a:sym typeface="Comfortaa"/>
              </a:rPr>
              <a:t>Fostering Technology Innovation and Entrepreneurship Across The Niger Delta.</a:t>
            </a:r>
          </a:p>
          <a:p>
            <a:pPr indent="0" lvl="0" marL="0" rtl="0">
              <a:spcBef>
                <a:spcPts val="0"/>
              </a:spcBef>
              <a:spcAft>
                <a:spcPts val="0"/>
              </a:spcAft>
              <a:buNone/>
            </a:pPr>
            <a:r>
              <a:rPr b="1" lang="en" sz="1000">
                <a:solidFill>
                  <a:srgbClr val="434343"/>
                </a:solidFill>
                <a:latin typeface="Comfortaa"/>
                <a:ea typeface="Comfortaa"/>
                <a:cs typeface="Comfortaa"/>
                <a:sym typeface="Comfortaa"/>
              </a:rPr>
              <a:t>Focus Area:</a:t>
            </a:r>
            <a:r>
              <a:rPr lang="en" sz="1000">
                <a:solidFill>
                  <a:srgbClr val="434343"/>
                </a:solidFill>
                <a:latin typeface="Comfortaa"/>
                <a:ea typeface="Comfortaa"/>
                <a:cs typeface="Comfortaa"/>
                <a:sym typeface="Comfortaa"/>
              </a:rPr>
              <a:t> technology innovation and promotion, sustainable financial growth and development, job creation, skills training, team-building</a:t>
            </a:r>
            <a:r>
              <a:rPr lang="en" sz="1000">
                <a:solidFill>
                  <a:srgbClr val="434343"/>
                </a:solidFill>
                <a:latin typeface="Comfortaa"/>
                <a:ea typeface="Comfortaa"/>
                <a:cs typeface="Comfortaa"/>
                <a:sym typeface="Comfortaa"/>
              </a:rPr>
              <a:t>                                                                 </a:t>
            </a:r>
          </a:p>
          <a:p>
            <a:pPr indent="0" lvl="0" marL="0" rtl="0">
              <a:spcBef>
                <a:spcPts val="0"/>
              </a:spcBef>
              <a:spcAft>
                <a:spcPts val="0"/>
              </a:spcAft>
              <a:buNone/>
            </a:pPr>
            <a:r>
              <a:rPr b="1" lang="en" sz="1000">
                <a:solidFill>
                  <a:srgbClr val="434343"/>
                </a:solidFill>
                <a:latin typeface="Comfortaa"/>
                <a:ea typeface="Comfortaa"/>
                <a:cs typeface="Comfortaa"/>
                <a:sym typeface="Comfortaa"/>
              </a:rPr>
              <a:t>FinTech Focus</a:t>
            </a:r>
            <a:r>
              <a:rPr lang="en" sz="1000">
                <a:solidFill>
                  <a:srgbClr val="434343"/>
                </a:solidFill>
                <a:latin typeface="Comfortaa"/>
                <a:ea typeface="Comfortaa"/>
                <a:cs typeface="Comfortaa"/>
                <a:sym typeface="Comfortaa"/>
              </a:rPr>
              <a:t>: Some         </a:t>
            </a:r>
          </a:p>
        </p:txBody>
      </p:sp>
      <p:sp>
        <p:nvSpPr>
          <p:cNvPr id="70" name="Shape 70"/>
          <p:cNvSpPr txBox="1"/>
          <p:nvPr>
            <p:ph idx="1" type="body"/>
          </p:nvPr>
        </p:nvSpPr>
        <p:spPr>
          <a:xfrm>
            <a:off x="4650550" y="586225"/>
            <a:ext cx="4284300" cy="10962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000" u="sng">
                <a:solidFill>
                  <a:srgbClr val="6AA84F"/>
                </a:solidFill>
                <a:latin typeface="Comfortaa"/>
                <a:ea typeface="Comfortaa"/>
                <a:cs typeface="Comfortaa"/>
                <a:sym typeface="Comfortaa"/>
              </a:rPr>
              <a:t>Traction:</a:t>
            </a:r>
          </a:p>
          <a:p>
            <a:pPr indent="0" lvl="0" marL="0" rtl="0">
              <a:lnSpc>
                <a:spcPct val="115000"/>
              </a:lnSpc>
              <a:spcBef>
                <a:spcPts val="0"/>
              </a:spcBef>
              <a:spcAft>
                <a:spcPts val="0"/>
              </a:spcAft>
              <a:buNone/>
            </a:pPr>
            <a:r>
              <a:rPr b="1" lang="en" sz="1000">
                <a:solidFill>
                  <a:srgbClr val="434343"/>
                </a:solidFill>
                <a:latin typeface="Comfortaa"/>
                <a:ea typeface="Comfortaa"/>
                <a:cs typeface="Comfortaa"/>
                <a:sym typeface="Comfortaa"/>
              </a:rPr>
              <a:t>Scope</a:t>
            </a:r>
            <a:r>
              <a:rPr lang="en" sz="1000">
                <a:solidFill>
                  <a:srgbClr val="434343"/>
                </a:solidFill>
                <a:latin typeface="Comfortaa"/>
                <a:ea typeface="Comfortaa"/>
                <a:cs typeface="Comfortaa"/>
                <a:sym typeface="Comfortaa"/>
              </a:rPr>
              <a:t>: n/a [only plan]</a:t>
            </a:r>
          </a:p>
          <a:p>
            <a:pPr indent="0" lvl="0" marL="0" rtl="0">
              <a:lnSpc>
                <a:spcPct val="115000"/>
              </a:lnSpc>
              <a:spcBef>
                <a:spcPts val="0"/>
              </a:spcBef>
              <a:spcAft>
                <a:spcPts val="0"/>
              </a:spcAft>
              <a:buNone/>
            </a:pPr>
            <a:r>
              <a:rPr b="1" lang="en" sz="1000">
                <a:solidFill>
                  <a:srgbClr val="434343"/>
                </a:solidFill>
                <a:latin typeface="Comfortaa"/>
                <a:ea typeface="Comfortaa"/>
                <a:cs typeface="Comfortaa"/>
                <a:sym typeface="Comfortaa"/>
              </a:rPr>
              <a:t>Successful Companies</a:t>
            </a:r>
            <a:r>
              <a:rPr lang="en" sz="1000">
                <a:solidFill>
                  <a:srgbClr val="434343"/>
                </a:solidFill>
                <a:latin typeface="Comfortaa"/>
                <a:ea typeface="Comfortaa"/>
                <a:cs typeface="Comfortaa"/>
                <a:sym typeface="Comfortaa"/>
              </a:rPr>
              <a:t>: n/a</a:t>
            </a:r>
          </a:p>
          <a:p>
            <a:pPr indent="0" lvl="0" marL="0" rtl="0">
              <a:spcBef>
                <a:spcPts val="0"/>
              </a:spcBef>
              <a:spcAft>
                <a:spcPts val="0"/>
              </a:spcAft>
              <a:buNone/>
            </a:pPr>
            <a:r>
              <a:rPr lang="en" sz="1000">
                <a:solidFill>
                  <a:srgbClr val="434343"/>
                </a:solidFill>
                <a:latin typeface="Comfortaa"/>
                <a:ea typeface="Comfortaa"/>
                <a:cs typeface="Comfortaa"/>
                <a:sym typeface="Comfortaa"/>
              </a:rPr>
              <a:t>                  </a:t>
            </a:r>
          </a:p>
        </p:txBody>
      </p:sp>
      <p:sp>
        <p:nvSpPr>
          <p:cNvPr id="71" name="Shape 71"/>
          <p:cNvSpPr txBox="1"/>
          <p:nvPr>
            <p:ph idx="1" type="body"/>
          </p:nvPr>
        </p:nvSpPr>
        <p:spPr>
          <a:xfrm>
            <a:off x="4650550" y="1205186"/>
            <a:ext cx="4284300" cy="17718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100" u="sng">
                <a:solidFill>
                  <a:srgbClr val="6AA84F"/>
                </a:solidFill>
                <a:latin typeface="Comfortaa"/>
                <a:ea typeface="Comfortaa"/>
                <a:cs typeface="Comfortaa"/>
                <a:sym typeface="Comfortaa"/>
              </a:rPr>
              <a:t>Opportunities:</a:t>
            </a:r>
          </a:p>
          <a:p>
            <a:pPr indent="0" lvl="0" marL="0" rtl="0">
              <a:lnSpc>
                <a:spcPct val="115000"/>
              </a:lnSpc>
              <a:spcBef>
                <a:spcPts val="0"/>
              </a:spcBef>
              <a:spcAft>
                <a:spcPts val="0"/>
              </a:spcAft>
              <a:buNone/>
            </a:pPr>
            <a:r>
              <a:rPr b="1" lang="en" sz="1100">
                <a:solidFill>
                  <a:srgbClr val="434343"/>
                </a:solidFill>
                <a:latin typeface="Comfortaa"/>
                <a:ea typeface="Comfortaa"/>
                <a:cs typeface="Comfortaa"/>
                <a:sym typeface="Comfortaa"/>
              </a:rPr>
              <a:t>Leadership</a:t>
            </a:r>
            <a:r>
              <a:rPr lang="en" sz="1100">
                <a:solidFill>
                  <a:srgbClr val="434343"/>
                </a:solidFill>
                <a:latin typeface="Comfortaa"/>
                <a:ea typeface="Comfortaa"/>
                <a:cs typeface="Comfortaa"/>
                <a:sym typeface="Comfortaa"/>
              </a:rPr>
              <a:t>: Diverse backgrounds in technology and business, but all are knowledgeable enough for their roles.</a:t>
            </a:r>
          </a:p>
          <a:p>
            <a:pPr indent="0" lvl="0" marL="0" rtl="0">
              <a:lnSpc>
                <a:spcPct val="115000"/>
              </a:lnSpc>
              <a:spcBef>
                <a:spcPts val="0"/>
              </a:spcBef>
              <a:spcAft>
                <a:spcPts val="0"/>
              </a:spcAft>
              <a:buNone/>
            </a:pPr>
            <a:r>
              <a:rPr b="1" lang="en" sz="1100">
                <a:solidFill>
                  <a:srgbClr val="434343"/>
                </a:solidFill>
                <a:latin typeface="Comfortaa"/>
                <a:ea typeface="Comfortaa"/>
                <a:cs typeface="Comfortaa"/>
                <a:sym typeface="Comfortaa"/>
              </a:rPr>
              <a:t>Management Team</a:t>
            </a:r>
            <a:r>
              <a:rPr lang="en" sz="1100">
                <a:solidFill>
                  <a:srgbClr val="434343"/>
                </a:solidFill>
                <a:latin typeface="Comfortaa"/>
                <a:ea typeface="Comfortaa"/>
                <a:cs typeface="Comfortaa"/>
                <a:sym typeface="Comfortaa"/>
              </a:rPr>
              <a:t>: 9</a:t>
            </a:r>
          </a:p>
          <a:p>
            <a:pPr indent="0" lvl="0" marL="0">
              <a:spcBef>
                <a:spcPts val="0"/>
              </a:spcBef>
              <a:buNone/>
            </a:pPr>
            <a:r>
              <a:rPr lang="en" sz="1100">
                <a:solidFill>
                  <a:srgbClr val="434343"/>
                </a:solidFill>
                <a:latin typeface="Comfortaa"/>
                <a:ea typeface="Comfortaa"/>
                <a:cs typeface="Comfortaa"/>
                <a:sym typeface="Comfortaa"/>
              </a:rPr>
              <a:t>Co-founder/Head: Ikechukwu Uche (BSc Computer Engineering, Rivers State University for Science and Technology;  MSc Automation and Control, Imperial College London; extensive background in project management)</a:t>
            </a:r>
          </a:p>
          <a:p>
            <a:pPr indent="0" lvl="0" marL="0">
              <a:spcBef>
                <a:spcPts val="0"/>
              </a:spcBef>
              <a:buNone/>
            </a:pPr>
            <a:r>
              <a:rPr lang="en" sz="1100">
                <a:solidFill>
                  <a:srgbClr val="434343"/>
                </a:solidFill>
                <a:latin typeface="Comfortaa"/>
                <a:ea typeface="Comfortaa"/>
                <a:cs typeface="Comfortaa"/>
                <a:sym typeface="Comfortaa"/>
              </a:rPr>
              <a:t>How To Join: </a:t>
            </a:r>
            <a:r>
              <a:rPr b="1" lang="en" sz="1100">
                <a:solidFill>
                  <a:srgbClr val="333333"/>
                </a:solidFill>
                <a:latin typeface="Lato"/>
                <a:ea typeface="Lato"/>
                <a:cs typeface="Lato"/>
                <a:sym typeface="Lato"/>
              </a:rPr>
              <a:t>Partnership (</a:t>
            </a:r>
            <a:r>
              <a:rPr lang="en" sz="1100">
                <a:solidFill>
                  <a:srgbClr val="333333"/>
                </a:solidFill>
                <a:latin typeface="Lato"/>
                <a:ea typeface="Lato"/>
                <a:cs typeface="Lato"/>
                <a:sym typeface="Lato"/>
              </a:rPr>
              <a:t>For government orgs, NGOs, private sector, etc.) (Contact them directly); </a:t>
            </a:r>
            <a:r>
              <a:rPr b="1" lang="en" sz="1100">
                <a:solidFill>
                  <a:srgbClr val="333333"/>
                </a:solidFill>
                <a:latin typeface="Lato"/>
                <a:ea typeface="Lato"/>
                <a:cs typeface="Lato"/>
                <a:sym typeface="Lato"/>
              </a:rPr>
              <a:t>Volunteer </a:t>
            </a:r>
            <a:r>
              <a:rPr lang="en" sz="1100">
                <a:solidFill>
                  <a:srgbClr val="333333"/>
                </a:solidFill>
                <a:latin typeface="Lato"/>
                <a:ea typeface="Lato"/>
                <a:cs typeface="Lato"/>
                <a:sym typeface="Lato"/>
              </a:rPr>
              <a:t>for their various programs; </a:t>
            </a:r>
            <a:r>
              <a:rPr b="1" lang="en" sz="1100">
                <a:solidFill>
                  <a:srgbClr val="333333"/>
                </a:solidFill>
                <a:latin typeface="Lato"/>
                <a:ea typeface="Lato"/>
                <a:cs typeface="Lato"/>
                <a:sym typeface="Lato"/>
              </a:rPr>
              <a:t>Donate</a:t>
            </a:r>
            <a:r>
              <a:rPr lang="en" sz="1100">
                <a:solidFill>
                  <a:srgbClr val="333333"/>
                </a:solidFill>
                <a:latin typeface="Lato"/>
                <a:ea typeface="Lato"/>
                <a:cs typeface="Lato"/>
                <a:sym typeface="Lato"/>
              </a:rPr>
              <a:t> through their website</a:t>
            </a:r>
          </a:p>
          <a:p>
            <a:pPr indent="0" lvl="0" marL="0">
              <a:spcBef>
                <a:spcPts val="0"/>
              </a:spcBef>
              <a:buNone/>
            </a:pPr>
            <a:r>
              <a:rPr lang="en" sz="1100">
                <a:solidFill>
                  <a:srgbClr val="434343"/>
                </a:solidFill>
                <a:latin typeface="Comfortaa"/>
                <a:ea typeface="Comfortaa"/>
                <a:cs typeface="Comfortaa"/>
                <a:sym typeface="Comfortaa"/>
              </a:rPr>
              <a:t>Events/Challenges: CodeCamp, Girls in ICT, Made in Niger Delta (MIND) Project, The Uprising, Impact Sourcing,</a:t>
            </a:r>
            <a:r>
              <a:rPr lang="en" sz="1100">
                <a:solidFill>
                  <a:srgbClr val="666666"/>
                </a:solidFill>
                <a:latin typeface="Lato"/>
                <a:ea typeface="Lato"/>
                <a:cs typeface="Lato"/>
                <a:sym typeface="Lato"/>
              </a:rPr>
              <a:t>Enterprise Development, </a:t>
            </a:r>
            <a:r>
              <a:rPr lang="en" sz="1100">
                <a:solidFill>
                  <a:srgbClr val="333333"/>
                </a:solidFill>
                <a:latin typeface="Lato"/>
                <a:ea typeface="Lato"/>
                <a:cs typeface="Lato"/>
                <a:sym typeface="Lato"/>
              </a:rPr>
              <a:t>Technology Entrepreneurship awareness and education (TEAAC)</a:t>
            </a:r>
          </a:p>
          <a:p>
            <a:pPr indent="0" lvl="0" marL="0" rtl="0">
              <a:spcBef>
                <a:spcPts val="0"/>
              </a:spcBef>
              <a:buNone/>
            </a:pPr>
            <a:r>
              <a:t/>
            </a:r>
            <a:endParaRPr b="1" sz="1100">
              <a:solidFill>
                <a:srgbClr val="666666"/>
              </a:solidFill>
              <a:latin typeface="Lato"/>
              <a:ea typeface="Lato"/>
              <a:cs typeface="Lato"/>
              <a:sym typeface="Lato"/>
            </a:endParaRPr>
          </a:p>
          <a:p>
            <a:pPr indent="0" lvl="0" marL="0" rtl="0">
              <a:spcBef>
                <a:spcPts val="0"/>
              </a:spcBef>
              <a:spcAft>
                <a:spcPts val="0"/>
              </a:spcAft>
              <a:buNone/>
            </a:pPr>
            <a:r>
              <a:t/>
            </a:r>
            <a:endParaRPr sz="1100">
              <a:solidFill>
                <a:srgbClr val="434343"/>
              </a:solidFill>
              <a:latin typeface="Comfortaa"/>
              <a:ea typeface="Comfortaa"/>
              <a:cs typeface="Comfortaa"/>
              <a:sym typeface="Comfortaa"/>
            </a:endParaRPr>
          </a:p>
          <a:p>
            <a:pPr indent="0" lvl="0" marL="0" rtl="0">
              <a:spcBef>
                <a:spcPts val="0"/>
              </a:spcBef>
              <a:spcAft>
                <a:spcPts val="0"/>
              </a:spcAft>
              <a:buNone/>
            </a:pPr>
            <a:r>
              <a:rPr lang="en" sz="1100">
                <a:solidFill>
                  <a:srgbClr val="434343"/>
                </a:solidFill>
                <a:latin typeface="Comfortaa"/>
                <a:ea typeface="Comfortaa"/>
                <a:cs typeface="Comfortaa"/>
                <a:sym typeface="Comfortaa"/>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Basic Information:</a:t>
            </a:r>
          </a:p>
        </p:txBody>
      </p:sp>
      <p:sp>
        <p:nvSpPr>
          <p:cNvPr id="77" name="Shape 77"/>
          <p:cNvSpPr txBox="1"/>
          <p:nvPr>
            <p:ph idx="1" type="body"/>
          </p:nvPr>
        </p:nvSpPr>
        <p:spPr>
          <a:xfrm>
            <a:off x="311700" y="798288"/>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sz="1400" u="sng">
              <a:solidFill>
                <a:srgbClr val="6AA84F"/>
              </a:solidFill>
              <a:latin typeface="Comfortaa"/>
              <a:ea typeface="Comfortaa"/>
              <a:cs typeface="Comfortaa"/>
              <a:sym typeface="Comfortaa"/>
            </a:endParaRPr>
          </a:p>
          <a:p>
            <a:pPr indent="-69850" lvl="0" marL="0" rtl="0">
              <a:spcBef>
                <a:spcPts val="0"/>
              </a:spcBef>
              <a:spcAft>
                <a:spcPts val="0"/>
              </a:spcAft>
              <a:buClr>
                <a:schemeClr val="dk1"/>
              </a:buClr>
              <a:buSzPts val="1100"/>
              <a:buFont typeface="Arial"/>
              <a:buNone/>
            </a:pPr>
            <a:r>
              <a:rPr b="1" lang="en" sz="1400">
                <a:solidFill>
                  <a:srgbClr val="434343"/>
                </a:solidFill>
                <a:latin typeface="Comfortaa"/>
                <a:ea typeface="Comfortaa"/>
                <a:cs typeface="Comfortaa"/>
                <a:sym typeface="Comfortaa"/>
              </a:rPr>
              <a:t>Headquarters</a:t>
            </a:r>
            <a:r>
              <a:rPr lang="en" sz="1400">
                <a:solidFill>
                  <a:srgbClr val="434343"/>
                </a:solidFill>
                <a:latin typeface="Comfortaa"/>
                <a:ea typeface="Comfortaa"/>
                <a:cs typeface="Comfortaa"/>
                <a:sym typeface="Comfortaa"/>
              </a:rPr>
              <a:t>:   			        							 Nigeria (Port Harcount )</a:t>
            </a:r>
          </a:p>
          <a:p>
            <a:pPr indent="0" lvl="0" marL="0" rtl="0">
              <a:spcBef>
                <a:spcPts val="0"/>
              </a:spcBef>
              <a:spcAft>
                <a:spcPts val="0"/>
              </a:spcAft>
              <a:buNone/>
            </a:pPr>
            <a:r>
              <a:rPr b="1" lang="en" sz="1400">
                <a:solidFill>
                  <a:srgbClr val="434343"/>
                </a:solidFill>
                <a:latin typeface="Comfortaa"/>
                <a:ea typeface="Comfortaa"/>
                <a:cs typeface="Comfortaa"/>
                <a:sym typeface="Comfortaa"/>
              </a:rPr>
              <a:t>Founded</a:t>
            </a:r>
            <a:r>
              <a:rPr lang="en" sz="1400">
                <a:solidFill>
                  <a:srgbClr val="434343"/>
                </a:solidFill>
                <a:latin typeface="Comfortaa"/>
                <a:ea typeface="Comfortaa"/>
                <a:cs typeface="Comfortaa"/>
                <a:sym typeface="Comfortaa"/>
              </a:rPr>
              <a:t>:                                                                                                  	                          n/a</a:t>
            </a:r>
          </a:p>
          <a:p>
            <a:pPr indent="0" lvl="0" marL="0" rtl="0">
              <a:spcBef>
                <a:spcPts val="0"/>
              </a:spcBef>
              <a:spcAft>
                <a:spcPts val="0"/>
              </a:spcAft>
              <a:buNone/>
            </a:pPr>
            <a:r>
              <a:rPr b="1" lang="en" sz="1400">
                <a:solidFill>
                  <a:srgbClr val="434343"/>
                </a:solidFill>
                <a:latin typeface="Comfortaa"/>
                <a:ea typeface="Comfortaa"/>
                <a:cs typeface="Comfortaa"/>
                <a:sym typeface="Comfortaa"/>
              </a:rPr>
              <a:t>Phone</a:t>
            </a:r>
            <a:r>
              <a:rPr lang="en" sz="1400">
                <a:solidFill>
                  <a:srgbClr val="434343"/>
                </a:solidFill>
                <a:latin typeface="Comfortaa"/>
                <a:ea typeface="Comfortaa"/>
                <a:cs typeface="Comfortaa"/>
                <a:sym typeface="Comfortaa"/>
              </a:rPr>
              <a:t>:                                                                                                                       </a:t>
            </a:r>
            <a:r>
              <a:rPr lang="en" sz="1400">
                <a:solidFill>
                  <a:srgbClr val="000000"/>
                </a:solidFill>
                <a:highlight>
                  <a:srgbClr val="FFFFFF"/>
                </a:highlight>
                <a:latin typeface="Comfortaa"/>
                <a:ea typeface="Comfortaa"/>
                <a:cs typeface="Comfortaa"/>
                <a:sym typeface="Comfortaa"/>
              </a:rPr>
              <a:t>2348180187070</a:t>
            </a:r>
          </a:p>
          <a:p>
            <a:pPr indent="-69850" lvl="0" marL="0" rtl="0">
              <a:spcBef>
                <a:spcPts val="0"/>
              </a:spcBef>
              <a:spcAft>
                <a:spcPts val="0"/>
              </a:spcAft>
              <a:buClr>
                <a:schemeClr val="dk1"/>
              </a:buClr>
              <a:buSzPts val="1100"/>
              <a:buFont typeface="Arial"/>
              <a:buNone/>
            </a:pPr>
            <a:r>
              <a:rPr b="1" lang="en" sz="1400">
                <a:solidFill>
                  <a:srgbClr val="434343"/>
                </a:solidFill>
                <a:latin typeface="Comfortaa"/>
                <a:ea typeface="Comfortaa"/>
                <a:cs typeface="Comfortaa"/>
                <a:sym typeface="Comfortaa"/>
              </a:rPr>
              <a:t>Email</a:t>
            </a:r>
            <a:r>
              <a:rPr lang="en" sz="1400">
                <a:solidFill>
                  <a:srgbClr val="434343"/>
                </a:solidFill>
                <a:latin typeface="Comfortaa"/>
                <a:ea typeface="Comfortaa"/>
                <a:cs typeface="Comfortaa"/>
                <a:sym typeface="Comfortaa"/>
              </a:rPr>
              <a:t>:                                                                                                             </a:t>
            </a:r>
            <a:r>
              <a:rPr lang="en" sz="1400">
                <a:solidFill>
                  <a:srgbClr val="000000"/>
                </a:solidFill>
                <a:latin typeface="Comfortaa"/>
                <a:ea typeface="Comfortaa"/>
                <a:cs typeface="Comfortaa"/>
                <a:sym typeface="Comfortaa"/>
              </a:rPr>
              <a:t> info@focushub.net </a:t>
            </a:r>
          </a:p>
          <a:p>
            <a:pPr indent="0" lvl="0" marL="0" rtl="0">
              <a:spcBef>
                <a:spcPts val="0"/>
              </a:spcBef>
              <a:spcAft>
                <a:spcPts val="0"/>
              </a:spcAft>
              <a:buNone/>
            </a:pPr>
            <a:r>
              <a:rPr b="1" lang="en" sz="1400">
                <a:solidFill>
                  <a:srgbClr val="434343"/>
                </a:solidFill>
                <a:latin typeface="Comfortaa"/>
                <a:ea typeface="Comfortaa"/>
                <a:cs typeface="Comfortaa"/>
                <a:sym typeface="Comfortaa"/>
              </a:rPr>
              <a:t>Website</a:t>
            </a:r>
            <a:r>
              <a:rPr lang="en" sz="1400">
                <a:solidFill>
                  <a:srgbClr val="434343"/>
                </a:solidFill>
                <a:latin typeface="Comfortaa"/>
                <a:ea typeface="Comfortaa"/>
                <a:cs typeface="Comfortaa"/>
                <a:sym typeface="Comfortaa"/>
              </a:rPr>
              <a:t>:                                                                                                           </a:t>
            </a:r>
            <a:r>
              <a:rPr lang="en" sz="1400">
                <a:solidFill>
                  <a:srgbClr val="000000"/>
                </a:solidFill>
                <a:latin typeface="Comfortaa"/>
                <a:ea typeface="Comfortaa"/>
                <a:cs typeface="Comfortaa"/>
                <a:sym typeface="Comfortaa"/>
              </a:rPr>
              <a:t>http://focushub.net/</a:t>
            </a:r>
          </a:p>
          <a:p>
            <a:pPr indent="0" lvl="0" marL="0" rtl="0">
              <a:spcBef>
                <a:spcPts val="0"/>
              </a:spcBef>
              <a:spcAft>
                <a:spcPts val="0"/>
              </a:spcAft>
              <a:buNone/>
            </a:pPr>
            <a:r>
              <a:t/>
            </a:r>
            <a:endParaRPr b="1" sz="1400">
              <a:solidFill>
                <a:srgbClr val="434343"/>
              </a:solidFill>
              <a:latin typeface="Comfortaa"/>
              <a:ea typeface="Comfortaa"/>
              <a:cs typeface="Comfortaa"/>
              <a:sym typeface="Comfortaa"/>
            </a:endParaRPr>
          </a:p>
          <a:p>
            <a:pPr indent="0" lvl="0" marL="0" rtl="0">
              <a:spcBef>
                <a:spcPts val="0"/>
              </a:spcBef>
              <a:spcAft>
                <a:spcPts val="0"/>
              </a:spcAft>
              <a:buNone/>
            </a:pPr>
            <a:r>
              <a:rPr b="1" lang="en" sz="1400">
                <a:solidFill>
                  <a:srgbClr val="434343"/>
                </a:solidFill>
                <a:latin typeface="Comfortaa"/>
                <a:ea typeface="Comfortaa"/>
                <a:cs typeface="Comfortaa"/>
                <a:sym typeface="Comfortaa"/>
              </a:rPr>
              <a:t>Description</a:t>
            </a:r>
            <a:r>
              <a:rPr lang="en" sz="1400">
                <a:solidFill>
                  <a:srgbClr val="434343"/>
                </a:solidFill>
                <a:latin typeface="Comfortaa"/>
                <a:ea typeface="Comfortaa"/>
                <a:cs typeface="Comfortaa"/>
                <a:sym typeface="Comfortaa"/>
              </a:rPr>
              <a:t>: </a:t>
            </a:r>
            <a:r>
              <a:rPr lang="en" sz="1400">
                <a:solidFill>
                  <a:srgbClr val="000000"/>
                </a:solidFill>
                <a:latin typeface="Comfortaa"/>
                <a:ea typeface="Comfortaa"/>
                <a:cs typeface="Comfortaa"/>
                <a:sym typeface="Comfortaa"/>
              </a:rPr>
              <a:t>(Incubator) </a:t>
            </a:r>
            <a:r>
              <a:rPr lang="en" sz="1400">
                <a:solidFill>
                  <a:srgbClr val="000000"/>
                </a:solidFill>
                <a:highlight>
                  <a:srgbClr val="FFFFFF"/>
                </a:highlight>
                <a:latin typeface="Comfortaa"/>
                <a:ea typeface="Comfortaa"/>
                <a:cs typeface="Comfortaa"/>
                <a:sym typeface="Comfortaa"/>
              </a:rPr>
              <a:t>technology entrepreneurship and social innovation hub in the Niger Delta; aims to create sustainable business models dedicated to solving development challenges </a:t>
            </a:r>
          </a:p>
          <a:p>
            <a:pPr indent="0" lvl="0" marL="0" rtl="0">
              <a:spcBef>
                <a:spcPts val="0"/>
              </a:spcBef>
              <a:spcAft>
                <a:spcPts val="0"/>
              </a:spcAft>
              <a:buNone/>
            </a:pPr>
            <a:r>
              <a:t/>
            </a:r>
            <a:endParaRPr sz="1400">
              <a:solidFill>
                <a:srgbClr val="434343"/>
              </a:solidFill>
              <a:latin typeface="Comfortaa"/>
              <a:ea typeface="Comfortaa"/>
              <a:cs typeface="Comfortaa"/>
              <a:sym typeface="Comfortaa"/>
            </a:endParaRPr>
          </a:p>
          <a:p>
            <a:pPr indent="0" lvl="0" marL="0" rtl="0">
              <a:spcBef>
                <a:spcPts val="0"/>
              </a:spcBef>
              <a:spcAft>
                <a:spcPts val="0"/>
              </a:spcAft>
              <a:buNone/>
            </a:pPr>
            <a:r>
              <a:t/>
            </a:r>
            <a:endParaRPr b="1" sz="1400">
              <a:solidFill>
                <a:srgbClr val="434343"/>
              </a:solidFill>
              <a:latin typeface="Comfortaa"/>
              <a:ea typeface="Comfortaa"/>
              <a:cs typeface="Comfortaa"/>
              <a:sym typeface="Comfortaa"/>
            </a:endParaRPr>
          </a:p>
          <a:p>
            <a:pPr indent="0" lvl="0" marL="0" rtl="0">
              <a:spcBef>
                <a:spcPts val="0"/>
              </a:spcBef>
              <a:spcAft>
                <a:spcPts val="0"/>
              </a:spcAft>
              <a:buNone/>
            </a:pPr>
            <a:r>
              <a:rPr b="1" lang="en" sz="1400">
                <a:solidFill>
                  <a:srgbClr val="434343"/>
                </a:solidFill>
                <a:latin typeface="Comfortaa"/>
                <a:ea typeface="Comfortaa"/>
                <a:cs typeface="Comfortaa"/>
                <a:sym typeface="Comfortaa"/>
              </a:rPr>
              <a:t>Partners</a:t>
            </a:r>
            <a:r>
              <a:rPr lang="en" sz="1400">
                <a:solidFill>
                  <a:srgbClr val="434343"/>
                </a:solidFill>
                <a:latin typeface="Comfortaa"/>
                <a:ea typeface="Comfortaa"/>
                <a:cs typeface="Comfortaa"/>
                <a:sym typeface="Comfortaa"/>
              </a:rPr>
              <a:t>: </a:t>
            </a:r>
            <a:r>
              <a:rPr lang="en" sz="1400">
                <a:solidFill>
                  <a:srgbClr val="000000"/>
                </a:solidFill>
                <a:latin typeface="Comfortaa"/>
                <a:ea typeface="Comfortaa"/>
                <a:cs typeface="Comfortaa"/>
                <a:sym typeface="Comfortaa"/>
              </a:rPr>
              <a:t>MindAfrica, Smile Nigeria, PIND, ND Link</a:t>
            </a:r>
          </a:p>
          <a:p>
            <a:pPr indent="0" lvl="0" marL="0" rtl="0">
              <a:spcBef>
                <a:spcPts val="0"/>
              </a:spcBef>
              <a:spcAft>
                <a:spcPts val="0"/>
              </a:spcAft>
              <a:buNone/>
            </a:pPr>
            <a:r>
              <a:t/>
            </a:r>
            <a:endParaRPr sz="1400">
              <a:solidFill>
                <a:srgbClr val="434343"/>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4437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Service Offerings:</a:t>
            </a:r>
          </a:p>
        </p:txBody>
      </p:sp>
      <p:sp>
        <p:nvSpPr>
          <p:cNvPr id="83" name="Shape 83"/>
          <p:cNvSpPr txBox="1"/>
          <p:nvPr/>
        </p:nvSpPr>
        <p:spPr>
          <a:xfrm>
            <a:off x="400575" y="778350"/>
            <a:ext cx="8364300" cy="36693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sp>
        <p:nvSpPr>
          <p:cNvPr id="84" name="Shape 84"/>
          <p:cNvSpPr txBox="1"/>
          <p:nvPr/>
        </p:nvSpPr>
        <p:spPr>
          <a:xfrm>
            <a:off x="448650" y="698250"/>
            <a:ext cx="8027700" cy="3685500"/>
          </a:xfrm>
          <a:prstGeom prst="rect">
            <a:avLst/>
          </a:prstGeom>
          <a:noFill/>
          <a:ln>
            <a:noFill/>
          </a:ln>
        </p:spPr>
        <p:txBody>
          <a:bodyPr anchorCtr="0" anchor="t" bIns="91425" lIns="91425" rIns="91425" wrap="square" tIns="91425">
            <a:noAutofit/>
          </a:bodyPr>
          <a:lstStyle/>
          <a:p>
            <a:pPr indent="0" lvl="0" marL="0" marR="482600" rtl="0">
              <a:spcBef>
                <a:spcPts val="0"/>
              </a:spcBef>
              <a:buNone/>
            </a:pPr>
            <a:r>
              <a:rPr b="1" lang="en" sz="1000">
                <a:solidFill>
                  <a:srgbClr val="333333"/>
                </a:solidFill>
                <a:latin typeface="Comfortaa"/>
                <a:ea typeface="Comfortaa"/>
                <a:cs typeface="Comfortaa"/>
                <a:sym typeface="Comfortaa"/>
              </a:rPr>
              <a:t>Community Development</a:t>
            </a:r>
          </a:p>
          <a:p>
            <a:pPr indent="-292100" lvl="0" marL="457200" marR="482600" rtl="0">
              <a:spcBef>
                <a:spcPts val="0"/>
              </a:spcBef>
              <a:buClr>
                <a:srgbClr val="333333"/>
              </a:buClr>
              <a:buSzPts val="1000"/>
              <a:buFont typeface="Lato"/>
              <a:buChar char="●"/>
            </a:pPr>
            <a:r>
              <a:rPr b="1" i="1" lang="en" sz="1000">
                <a:solidFill>
                  <a:srgbClr val="333333"/>
                </a:solidFill>
                <a:latin typeface="Comfortaa"/>
                <a:ea typeface="Comfortaa"/>
                <a:cs typeface="Comfortaa"/>
                <a:sym typeface="Comfortaa"/>
              </a:rPr>
              <a:t>“</a:t>
            </a:r>
            <a:r>
              <a:rPr i="1" lang="en" sz="1000">
                <a:solidFill>
                  <a:srgbClr val="666666"/>
                </a:solidFill>
                <a:highlight>
                  <a:srgbClr val="FFFFFF"/>
                </a:highlight>
                <a:latin typeface="Comfortaa"/>
                <a:ea typeface="Comfortaa"/>
                <a:cs typeface="Comfortaa"/>
                <a:sym typeface="Comfortaa"/>
              </a:rPr>
              <a:t>creating the required service for communication in the ecosystem to strengthen and develop the right entrepreneurship culture among the local youths”</a:t>
            </a:r>
          </a:p>
          <a:p>
            <a:pPr indent="0" lvl="0" marL="0" rtl="0">
              <a:lnSpc>
                <a:spcPct val="115000"/>
              </a:lnSpc>
              <a:spcBef>
                <a:spcPts val="0"/>
              </a:spcBef>
              <a:buNone/>
            </a:pPr>
            <a:r>
              <a:t/>
            </a:r>
            <a:endParaRPr b="1" sz="1000">
              <a:solidFill>
                <a:srgbClr val="333333"/>
              </a:solidFill>
              <a:latin typeface="Comfortaa"/>
              <a:ea typeface="Comfortaa"/>
              <a:cs typeface="Comfortaa"/>
              <a:sym typeface="Comfortaa"/>
            </a:endParaRPr>
          </a:p>
          <a:p>
            <a:pPr indent="0" lvl="0" marL="0" marR="482600" rtl="0">
              <a:spcBef>
                <a:spcPts val="0"/>
              </a:spcBef>
              <a:buNone/>
            </a:pPr>
            <a:r>
              <a:rPr b="1" lang="en" sz="1000">
                <a:solidFill>
                  <a:srgbClr val="333333"/>
                </a:solidFill>
                <a:latin typeface="Comfortaa"/>
                <a:ea typeface="Comfortaa"/>
                <a:cs typeface="Comfortaa"/>
                <a:sym typeface="Comfortaa"/>
              </a:rPr>
              <a:t>Pre-Incubation</a:t>
            </a:r>
          </a:p>
          <a:p>
            <a:pPr indent="-292100" lvl="0" marL="457200" marR="482600" rtl="0">
              <a:spcBef>
                <a:spcPts val="0"/>
              </a:spcBef>
              <a:spcAft>
                <a:spcPts val="0"/>
              </a:spcAft>
              <a:buClr>
                <a:srgbClr val="333333"/>
              </a:buClr>
              <a:buSzPts val="1000"/>
              <a:buFont typeface="Lato"/>
              <a:buChar char="●"/>
            </a:pPr>
            <a:r>
              <a:rPr b="1" i="1" lang="en" sz="1000">
                <a:solidFill>
                  <a:srgbClr val="333333"/>
                </a:solidFill>
                <a:latin typeface="Comfortaa"/>
                <a:ea typeface="Comfortaa"/>
                <a:cs typeface="Comfortaa"/>
                <a:sym typeface="Comfortaa"/>
              </a:rPr>
              <a:t>“</a:t>
            </a:r>
            <a:r>
              <a:rPr i="1" lang="en" sz="1000">
                <a:solidFill>
                  <a:srgbClr val="666666"/>
                </a:solidFill>
                <a:highlight>
                  <a:srgbClr val="FFFFFF"/>
                </a:highlight>
                <a:latin typeface="Comfortaa"/>
                <a:ea typeface="Comfortaa"/>
                <a:cs typeface="Comfortaa"/>
                <a:sym typeface="Comfortaa"/>
              </a:rPr>
              <a:t>offers budding entrepreneurs the opportunity to have their idea developed and tested before further investment is undertaken”</a:t>
            </a:r>
          </a:p>
          <a:p>
            <a:pPr indent="-292100" lvl="0" marL="457200" marR="482600" rtl="0">
              <a:spcBef>
                <a:spcPts val="0"/>
              </a:spcBef>
              <a:spcAft>
                <a:spcPts val="0"/>
              </a:spcAft>
              <a:buClr>
                <a:srgbClr val="666666"/>
              </a:buClr>
              <a:buSzPts val="1000"/>
              <a:buFont typeface="Comfortaa"/>
              <a:buChar char="●"/>
            </a:pPr>
            <a:r>
              <a:rPr lang="en" sz="1000">
                <a:solidFill>
                  <a:srgbClr val="666666"/>
                </a:solidFill>
                <a:highlight>
                  <a:srgbClr val="FFFFFF"/>
                </a:highlight>
                <a:latin typeface="Comfortaa"/>
                <a:ea typeface="Comfortaa"/>
                <a:cs typeface="Comfortaa"/>
                <a:sym typeface="Comfortaa"/>
              </a:rPr>
              <a:t>Experts work with entrepreneurs to refine plans according to the market trends, and to develop a suitable plan/target timeline</a:t>
            </a:r>
          </a:p>
          <a:p>
            <a:pPr indent="-292100" lvl="0" marL="457200" marR="482600" rtl="0">
              <a:spcBef>
                <a:spcPts val="0"/>
              </a:spcBef>
              <a:buClr>
                <a:srgbClr val="666666"/>
              </a:buClr>
              <a:buSzPts val="1000"/>
              <a:buFont typeface="Comfortaa"/>
              <a:buChar char="●"/>
            </a:pPr>
            <a:r>
              <a:rPr lang="en" sz="1000">
                <a:solidFill>
                  <a:srgbClr val="666666"/>
                </a:solidFill>
                <a:highlight>
                  <a:srgbClr val="FFFFFF"/>
                </a:highlight>
                <a:latin typeface="Comfortaa"/>
                <a:ea typeface="Comfortaa"/>
                <a:cs typeface="Comfortaa"/>
                <a:sym typeface="Comfortaa"/>
              </a:rPr>
              <a:t>Funding and implementation is the final stage of Pre-Incubation.</a:t>
            </a:r>
          </a:p>
          <a:p>
            <a:pPr indent="0" lvl="0" marL="0" rtl="0">
              <a:lnSpc>
                <a:spcPct val="115000"/>
              </a:lnSpc>
              <a:spcBef>
                <a:spcPts val="0"/>
              </a:spcBef>
              <a:buNone/>
            </a:pPr>
            <a:r>
              <a:t/>
            </a:r>
            <a:endParaRPr b="1" sz="1000">
              <a:solidFill>
                <a:srgbClr val="333333"/>
              </a:solidFill>
              <a:latin typeface="Comfortaa"/>
              <a:ea typeface="Comfortaa"/>
              <a:cs typeface="Comfortaa"/>
              <a:sym typeface="Comfortaa"/>
            </a:endParaRPr>
          </a:p>
          <a:p>
            <a:pPr indent="0" lvl="0" marL="0" marR="482600" rtl="0">
              <a:spcBef>
                <a:spcPts val="0"/>
              </a:spcBef>
              <a:buNone/>
            </a:pPr>
            <a:r>
              <a:rPr b="1" lang="en" sz="1000">
                <a:solidFill>
                  <a:srgbClr val="333333"/>
                </a:solidFill>
                <a:latin typeface="Comfortaa"/>
                <a:ea typeface="Comfortaa"/>
                <a:cs typeface="Comfortaa"/>
                <a:sym typeface="Comfortaa"/>
              </a:rPr>
              <a:t>Co-Working Space</a:t>
            </a:r>
          </a:p>
          <a:p>
            <a:pPr indent="-292100" lvl="0" marL="457200" marR="482600" rtl="0">
              <a:spcBef>
                <a:spcPts val="0"/>
              </a:spcBef>
              <a:buClr>
                <a:srgbClr val="333333"/>
              </a:buClr>
              <a:buSzPts val="1000"/>
              <a:buFont typeface="Comfortaa"/>
              <a:buChar char="●"/>
            </a:pPr>
            <a:r>
              <a:rPr lang="en" sz="1000">
                <a:solidFill>
                  <a:srgbClr val="333333"/>
                </a:solidFill>
                <a:latin typeface="Comfortaa"/>
                <a:ea typeface="Comfortaa"/>
                <a:cs typeface="Comfortaa"/>
                <a:sym typeface="Comfortaa"/>
              </a:rPr>
              <a:t>Provision of a co-working space in Port Harcount equipped  with all essential services and facilities for digital entrepreneurs</a:t>
            </a:r>
          </a:p>
          <a:p>
            <a:pPr indent="0" lvl="0" marL="0">
              <a:spcBef>
                <a:spcPts val="0"/>
              </a:spcBef>
              <a:buNone/>
            </a:pPr>
            <a:r>
              <a:t/>
            </a:r>
            <a:endParaRPr sz="1000">
              <a:latin typeface="Comfortaa"/>
              <a:ea typeface="Comfortaa"/>
              <a:cs typeface="Comfortaa"/>
              <a:sym typeface="Comfortaa"/>
            </a:endParaRPr>
          </a:p>
          <a:p>
            <a:pPr indent="0" lvl="0" marL="0" marR="482600" rtl="0">
              <a:spcBef>
                <a:spcPts val="0"/>
              </a:spcBef>
              <a:buNone/>
            </a:pPr>
            <a:r>
              <a:rPr b="1" lang="en" sz="1000">
                <a:solidFill>
                  <a:srgbClr val="333333"/>
                </a:solidFill>
                <a:latin typeface="Comfortaa"/>
                <a:ea typeface="Comfortaa"/>
                <a:cs typeface="Comfortaa"/>
                <a:sym typeface="Comfortaa"/>
              </a:rPr>
              <a:t>Consulting and Research</a:t>
            </a:r>
          </a:p>
          <a:p>
            <a:pPr indent="-292100" lvl="0" marL="457200" marR="482600" rtl="0">
              <a:spcBef>
                <a:spcPts val="0"/>
              </a:spcBef>
              <a:buClr>
                <a:srgbClr val="333333"/>
              </a:buClr>
              <a:buSzPts val="1000"/>
              <a:buFont typeface="Comfortaa"/>
              <a:buChar char="●"/>
            </a:pPr>
            <a:r>
              <a:rPr lang="en" sz="1000">
                <a:solidFill>
                  <a:srgbClr val="333333"/>
                </a:solidFill>
                <a:latin typeface="Comfortaa"/>
                <a:ea typeface="Comfortaa"/>
                <a:cs typeface="Comfortaa"/>
                <a:sym typeface="Comfortaa"/>
              </a:rPr>
              <a:t>Team of experts and researchers can be consulted regarding project implementation and expansion/continuation of initiatives</a:t>
            </a:r>
          </a:p>
          <a:p>
            <a:pPr indent="0" lvl="0" marL="0">
              <a:spcBef>
                <a:spcPts val="0"/>
              </a:spcBef>
              <a:buNone/>
            </a:pPr>
            <a:r>
              <a:t/>
            </a:r>
            <a:endParaRPr sz="1000">
              <a:latin typeface="Comfortaa"/>
              <a:ea typeface="Comfortaa"/>
              <a:cs typeface="Comfortaa"/>
              <a:sym typeface="Comfortaa"/>
            </a:endParaRPr>
          </a:p>
          <a:p>
            <a:pPr indent="0" lvl="0" marL="0" marR="482600" rtl="0">
              <a:spcBef>
                <a:spcPts val="0"/>
              </a:spcBef>
              <a:buNone/>
            </a:pPr>
            <a:r>
              <a:rPr b="1" lang="en" sz="1000">
                <a:solidFill>
                  <a:srgbClr val="333333"/>
                </a:solidFill>
                <a:latin typeface="Comfortaa"/>
                <a:ea typeface="Comfortaa"/>
                <a:cs typeface="Comfortaa"/>
                <a:sym typeface="Comfortaa"/>
              </a:rPr>
              <a:t>Training</a:t>
            </a:r>
          </a:p>
          <a:p>
            <a:pPr indent="-292100" lvl="0" marL="457200" marR="482600" rtl="0">
              <a:spcBef>
                <a:spcPts val="0"/>
              </a:spcBef>
              <a:spcAft>
                <a:spcPts val="0"/>
              </a:spcAft>
              <a:buClr>
                <a:srgbClr val="333333"/>
              </a:buClr>
              <a:buSzPts val="1000"/>
              <a:buFont typeface="Comfortaa"/>
              <a:buChar char="●"/>
            </a:pPr>
            <a:r>
              <a:rPr lang="en" sz="1000">
                <a:solidFill>
                  <a:srgbClr val="333333"/>
                </a:solidFill>
                <a:latin typeface="Comfortaa"/>
                <a:ea typeface="Comfortaa"/>
                <a:cs typeface="Comfortaa"/>
                <a:sym typeface="Comfortaa"/>
              </a:rPr>
              <a:t>Training opportunities for entrepreneurs</a:t>
            </a:r>
          </a:p>
          <a:p>
            <a:pPr indent="-292100" lvl="1" marL="914400" marR="482600" rtl="0">
              <a:spcBef>
                <a:spcPts val="0"/>
              </a:spcBef>
              <a:spcAft>
                <a:spcPts val="0"/>
              </a:spcAft>
              <a:buClr>
                <a:srgbClr val="333333"/>
              </a:buClr>
              <a:buSzPts val="1000"/>
              <a:buFont typeface="Comfortaa"/>
              <a:buChar char="○"/>
            </a:pPr>
            <a:r>
              <a:rPr lang="en" sz="1000">
                <a:solidFill>
                  <a:srgbClr val="333333"/>
                </a:solidFill>
                <a:latin typeface="Comfortaa"/>
                <a:ea typeface="Comfortaa"/>
                <a:cs typeface="Comfortaa"/>
                <a:sym typeface="Comfortaa"/>
              </a:rPr>
              <a:t>Business Planning</a:t>
            </a:r>
          </a:p>
          <a:p>
            <a:pPr indent="-292100" lvl="1" marL="914400" marR="482600" rtl="0">
              <a:spcBef>
                <a:spcPts val="0"/>
              </a:spcBef>
              <a:spcAft>
                <a:spcPts val="0"/>
              </a:spcAft>
              <a:buClr>
                <a:srgbClr val="333333"/>
              </a:buClr>
              <a:buSzPts val="1000"/>
              <a:buFont typeface="Comfortaa"/>
              <a:buChar char="○"/>
            </a:pPr>
            <a:r>
              <a:rPr lang="en" sz="1000">
                <a:solidFill>
                  <a:srgbClr val="333333"/>
                </a:solidFill>
                <a:latin typeface="Comfortaa"/>
                <a:ea typeface="Comfortaa"/>
                <a:cs typeface="Comfortaa"/>
                <a:sym typeface="Comfortaa"/>
              </a:rPr>
              <a:t>Opportunity Assessment</a:t>
            </a:r>
          </a:p>
          <a:p>
            <a:pPr indent="-292100" lvl="1" marL="914400" marR="482600" rtl="0">
              <a:spcBef>
                <a:spcPts val="0"/>
              </a:spcBef>
              <a:spcAft>
                <a:spcPts val="0"/>
              </a:spcAft>
              <a:buClr>
                <a:srgbClr val="333333"/>
              </a:buClr>
              <a:buSzPts val="1000"/>
              <a:buFont typeface="Comfortaa"/>
              <a:buChar char="○"/>
            </a:pPr>
            <a:r>
              <a:rPr lang="en" sz="1000">
                <a:solidFill>
                  <a:srgbClr val="333333"/>
                </a:solidFill>
                <a:latin typeface="Comfortaa"/>
                <a:ea typeface="Comfortaa"/>
                <a:cs typeface="Comfortaa"/>
                <a:sym typeface="Comfortaa"/>
              </a:rPr>
              <a:t>Strategy Development</a:t>
            </a:r>
          </a:p>
          <a:p>
            <a:pPr indent="-292100" lvl="1" marL="914400" marR="482600" rtl="0">
              <a:spcBef>
                <a:spcPts val="0"/>
              </a:spcBef>
              <a:spcAft>
                <a:spcPts val="0"/>
              </a:spcAft>
              <a:buClr>
                <a:srgbClr val="333333"/>
              </a:buClr>
              <a:buSzPts val="1000"/>
              <a:buFont typeface="Comfortaa"/>
              <a:buChar char="○"/>
            </a:pPr>
            <a:r>
              <a:rPr lang="en" sz="1000">
                <a:solidFill>
                  <a:srgbClr val="333333"/>
                </a:solidFill>
                <a:latin typeface="Comfortaa"/>
                <a:ea typeface="Comfortaa"/>
                <a:cs typeface="Comfortaa"/>
                <a:sym typeface="Comfortaa"/>
              </a:rPr>
              <a:t>People Management</a:t>
            </a:r>
          </a:p>
          <a:p>
            <a:pPr indent="-292100" lvl="1" marL="914400" marR="482600" rtl="0">
              <a:spcBef>
                <a:spcPts val="0"/>
              </a:spcBef>
              <a:buClr>
                <a:srgbClr val="333333"/>
              </a:buClr>
              <a:buSzPts val="1000"/>
              <a:buFont typeface="Comfortaa"/>
              <a:buChar char="○"/>
            </a:pPr>
            <a:r>
              <a:rPr lang="en" sz="1000">
                <a:solidFill>
                  <a:srgbClr val="333333"/>
                </a:solidFill>
                <a:latin typeface="Comfortaa"/>
                <a:ea typeface="Comfortaa"/>
                <a:cs typeface="Comfortaa"/>
                <a:sym typeface="Comfortaa"/>
              </a:rPr>
              <a:t>Customer Service Skills</a:t>
            </a:r>
          </a:p>
          <a:p>
            <a:pPr indent="0" lvl="0" marL="0">
              <a:spcBef>
                <a:spcPts val="0"/>
              </a:spcBef>
              <a:buNone/>
            </a:pPr>
            <a:r>
              <a:t/>
            </a:r>
            <a:endParaRPr sz="10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idx="1" type="body"/>
          </p:nvPr>
        </p:nvSpPr>
        <p:spPr>
          <a:xfrm>
            <a:off x="311700" y="722088"/>
            <a:ext cx="8520600" cy="3416400"/>
          </a:xfrm>
          <a:prstGeom prst="rect">
            <a:avLst/>
          </a:prstGeom>
        </p:spPr>
        <p:txBody>
          <a:bodyPr anchorCtr="0" anchor="t" bIns="91425" lIns="91425" rIns="91425" wrap="square" tIns="91425">
            <a:noAutofit/>
          </a:bodyPr>
          <a:lstStyle/>
          <a:p>
            <a:pPr indent="0" lvl="0" marL="0">
              <a:spcBef>
                <a:spcPts val="0"/>
              </a:spcBef>
              <a:buNone/>
            </a:pPr>
            <a:r>
              <a:rPr b="1" lang="en">
                <a:solidFill>
                  <a:srgbClr val="434343"/>
                </a:solidFill>
              </a:rPr>
              <a:t>Business Model</a:t>
            </a:r>
          </a:p>
          <a:p>
            <a:pPr indent="-342900" lvl="0" marL="457200" rtl="0">
              <a:spcBef>
                <a:spcPts val="0"/>
              </a:spcBef>
              <a:spcAft>
                <a:spcPts val="0"/>
              </a:spcAft>
              <a:buClr>
                <a:srgbClr val="434343"/>
              </a:buClr>
              <a:buSzPts val="1800"/>
              <a:buChar char="●"/>
            </a:pPr>
            <a:r>
              <a:rPr lang="en">
                <a:solidFill>
                  <a:srgbClr val="434343"/>
                </a:solidFill>
              </a:rPr>
              <a:t>Equips entrepreneurs and new startups with essential skills and guides them through various early stages of their careers/organizations through the programs in the previous slide</a:t>
            </a:r>
          </a:p>
          <a:p>
            <a:pPr indent="-342900" lvl="0" marL="457200" rtl="0">
              <a:spcBef>
                <a:spcPts val="0"/>
              </a:spcBef>
              <a:spcAft>
                <a:spcPts val="0"/>
              </a:spcAft>
              <a:buClr>
                <a:srgbClr val="434343"/>
              </a:buClr>
              <a:buSzPts val="1800"/>
              <a:buChar char="●"/>
            </a:pPr>
            <a:r>
              <a:rPr lang="en">
                <a:solidFill>
                  <a:srgbClr val="434343"/>
                </a:solidFill>
              </a:rPr>
              <a:t>Guides all participants of their programs till they become independent to work or run their startups on their own</a:t>
            </a:r>
          </a:p>
          <a:p>
            <a:pPr indent="-342900" lvl="0" marL="457200">
              <a:spcBef>
                <a:spcPts val="0"/>
              </a:spcBef>
              <a:buClr>
                <a:srgbClr val="434343"/>
              </a:buClr>
              <a:buSzPts val="1800"/>
              <a:buChar char="●"/>
            </a:pPr>
            <a:r>
              <a:rPr lang="en">
                <a:solidFill>
                  <a:srgbClr val="434343"/>
                </a:solidFill>
              </a:rPr>
              <a:t>From their site: </a:t>
            </a:r>
            <a:r>
              <a:rPr i="1" lang="en" sz="1100">
                <a:solidFill>
                  <a:srgbClr val="434343"/>
                </a:solidFill>
                <a:latin typeface="Comfortaa"/>
                <a:ea typeface="Comfortaa"/>
                <a:cs typeface="Comfortaa"/>
                <a:sym typeface="Comfortaa"/>
              </a:rPr>
              <a:t>“</a:t>
            </a:r>
            <a:r>
              <a:rPr i="1" lang="en" sz="1100">
                <a:solidFill>
                  <a:srgbClr val="666666"/>
                </a:solidFill>
                <a:highlight>
                  <a:srgbClr val="FFFFFF"/>
                </a:highlight>
                <a:latin typeface="Comfortaa"/>
                <a:ea typeface="Comfortaa"/>
                <a:cs typeface="Comfortaa"/>
                <a:sym typeface="Comfortaa"/>
              </a:rPr>
              <a:t>Focushub is able to provide Start-ups with the assistance they need to grow an idea to a full-fledged business that can win. We believe in developing the entrepreneur alongside the business as it is crucial to ensure business survival and growth. At every stage of the business lifecycle, the needs and requirement of each business varies, we are able to provide services that are flexible and fit those needs.”</a:t>
            </a:r>
          </a:p>
        </p:txBody>
      </p:sp>
      <p:sp>
        <p:nvSpPr>
          <p:cNvPr id="90" name="Shape 90"/>
          <p:cNvSpPr txBox="1"/>
          <p:nvPr>
            <p:ph type="title"/>
          </p:nvPr>
        </p:nvSpPr>
        <p:spPr>
          <a:xfrm>
            <a:off x="311700" y="14437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Service Offerings: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87900" y="1402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Traction</a:t>
            </a:r>
            <a:r>
              <a:rPr lang="en" sz="2400" u="sng">
                <a:solidFill>
                  <a:srgbClr val="6AA84F"/>
                </a:solidFill>
                <a:latin typeface="Comfortaa"/>
                <a:ea typeface="Comfortaa"/>
                <a:cs typeface="Comfortaa"/>
                <a:sym typeface="Comfortaa"/>
              </a:rPr>
              <a:t>:</a:t>
            </a:r>
          </a:p>
        </p:txBody>
      </p:sp>
      <p:sp>
        <p:nvSpPr>
          <p:cNvPr id="96" name="Shape 96"/>
          <p:cNvSpPr txBox="1"/>
          <p:nvPr>
            <p:ph idx="1" type="body"/>
          </p:nvPr>
        </p:nvSpPr>
        <p:spPr>
          <a:xfrm>
            <a:off x="387900" y="787350"/>
            <a:ext cx="8520600" cy="42798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No information published about successful companies who came from their programs</a:t>
            </a:r>
          </a:p>
          <a:p>
            <a:pPr indent="-342900" lvl="0" marL="457200" rtl="0">
              <a:spcBef>
                <a:spcPts val="0"/>
              </a:spcBef>
              <a:spcAft>
                <a:spcPts val="0"/>
              </a:spcAft>
              <a:buSzPts val="1800"/>
              <a:buChar char="●"/>
            </a:pPr>
            <a:r>
              <a:rPr lang="en"/>
              <a:t>Their short-term and long-term goals for this aspect is on their webpage as follows:</a:t>
            </a:r>
          </a:p>
          <a:p>
            <a:pPr indent="-317500" lvl="1" marL="914400" rtl="0">
              <a:lnSpc>
                <a:spcPct val="169565"/>
              </a:lnSpc>
              <a:spcBef>
                <a:spcPts val="0"/>
              </a:spcBef>
              <a:spcAft>
                <a:spcPts val="0"/>
              </a:spcAft>
              <a:buClr>
                <a:srgbClr val="666666"/>
              </a:buClr>
              <a:buSzPts val="1400"/>
              <a:buFont typeface="Arial"/>
              <a:buChar char="○"/>
            </a:pPr>
            <a:r>
              <a:rPr i="1" lang="en">
                <a:solidFill>
                  <a:srgbClr val="666666"/>
                </a:solidFill>
                <a:highlight>
                  <a:srgbClr val="FFFFFF"/>
                </a:highlight>
                <a:latin typeface="Arial"/>
                <a:ea typeface="Arial"/>
                <a:cs typeface="Arial"/>
                <a:sym typeface="Arial"/>
              </a:rPr>
              <a:t>Incubate and grow 25 Technology startups across Niger Delta in the first 2 years creating 125 jobs and another 75 in the another 3 years with a total of 375 jobs over a period of 5 years</a:t>
            </a:r>
          </a:p>
          <a:p>
            <a:pPr indent="-317500" lvl="1" marL="914400" rtl="0">
              <a:spcBef>
                <a:spcPts val="0"/>
              </a:spcBef>
              <a:spcAft>
                <a:spcPts val="0"/>
              </a:spcAft>
              <a:buSzPts val="1400"/>
              <a:buChar char="○"/>
            </a:pPr>
            <a:r>
              <a:rPr i="1" lang="en"/>
              <a:t>D</a:t>
            </a:r>
            <a:r>
              <a:rPr i="1" lang="en">
                <a:solidFill>
                  <a:srgbClr val="666666"/>
                </a:solidFill>
                <a:highlight>
                  <a:srgbClr val="FFFFFF"/>
                </a:highlight>
                <a:latin typeface="Arial"/>
                <a:ea typeface="Arial"/>
                <a:cs typeface="Arial"/>
                <a:sym typeface="Arial"/>
              </a:rPr>
              <a:t>evelop digital skills in 4,000 young people between the ages of 18-40 over the next 5 years hence empowering them to be self-reliant</a:t>
            </a:r>
          </a:p>
          <a:p>
            <a:pPr indent="-317500" lvl="1" marL="914400" rtl="0">
              <a:spcBef>
                <a:spcPts val="0"/>
              </a:spcBef>
              <a:spcAft>
                <a:spcPts val="0"/>
              </a:spcAft>
              <a:buSzPts val="1400"/>
              <a:buChar char="○"/>
            </a:pPr>
            <a:r>
              <a:rPr i="1" lang="en">
                <a:solidFill>
                  <a:srgbClr val="666666"/>
                </a:solidFill>
                <a:highlight>
                  <a:srgbClr val="FFFFFF"/>
                </a:highlight>
                <a:latin typeface="Arial"/>
                <a:ea typeface="Arial"/>
                <a:cs typeface="Arial"/>
                <a:sym typeface="Arial"/>
              </a:rPr>
              <a:t>Support 1000 SMEs/Startups across Niger Delta through mentoring, market linkages, training intervention and business development services to generate and sustain 5,000 jobs with an estimated turnover of a $1B in 5 years</a:t>
            </a:r>
          </a:p>
          <a:p>
            <a:pPr indent="-317500" lvl="1" marL="914400">
              <a:spcBef>
                <a:spcPts val="0"/>
              </a:spcBef>
              <a:buClr>
                <a:srgbClr val="666666"/>
              </a:buClr>
              <a:buSzPts val="1400"/>
              <a:buFont typeface="Arial"/>
              <a:buChar char="○"/>
            </a:pPr>
            <a:r>
              <a:rPr b="1" lang="en">
                <a:solidFill>
                  <a:srgbClr val="666666"/>
                </a:solidFill>
                <a:highlight>
                  <a:srgbClr val="FFFFFF"/>
                </a:highlight>
                <a:latin typeface="Arial"/>
                <a:ea typeface="Arial"/>
                <a:cs typeface="Arial"/>
                <a:sym typeface="Arial"/>
              </a:rPr>
              <a:t>However, no information is provided on the progress towards these goals.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Opportunities</a:t>
            </a:r>
            <a:r>
              <a:rPr lang="en" sz="2400" u="sng">
                <a:solidFill>
                  <a:srgbClr val="6AA84F"/>
                </a:solidFill>
                <a:latin typeface="Comfortaa"/>
                <a:ea typeface="Comfortaa"/>
                <a:cs typeface="Comfortaa"/>
                <a:sym typeface="Comfortaa"/>
              </a:rPr>
              <a:t>:</a:t>
            </a:r>
          </a:p>
        </p:txBody>
      </p:sp>
      <p:sp>
        <p:nvSpPr>
          <p:cNvPr id="102" name="Shape 102"/>
          <p:cNvSpPr txBox="1"/>
          <p:nvPr>
            <p:ph idx="1" type="body"/>
          </p:nvPr>
        </p:nvSpPr>
        <p:spPr>
          <a:xfrm>
            <a:off x="283225" y="664725"/>
            <a:ext cx="8520600" cy="3575700"/>
          </a:xfrm>
          <a:prstGeom prst="rect">
            <a:avLst/>
          </a:prstGeom>
        </p:spPr>
        <p:txBody>
          <a:bodyPr anchorCtr="0" anchor="t" bIns="91425" lIns="91425" rIns="91425" wrap="square" tIns="91425">
            <a:noAutofit/>
          </a:bodyPr>
          <a:lstStyle/>
          <a:p>
            <a:pPr indent="0" lvl="0" marL="0" rtl="0">
              <a:spcBef>
                <a:spcPts val="0"/>
              </a:spcBef>
              <a:buNone/>
            </a:pPr>
            <a:r>
              <a:rPr lang="en" sz="1200">
                <a:solidFill>
                  <a:srgbClr val="434343"/>
                </a:solidFill>
                <a:latin typeface="Comfortaa"/>
                <a:ea typeface="Comfortaa"/>
                <a:cs typeface="Comfortaa"/>
                <a:sym typeface="Comfortaa"/>
              </a:rPr>
              <a:t>Leadership: Team members come from different educational and career backgrounds and are qualified for their role in FocusHub.</a:t>
            </a:r>
          </a:p>
          <a:p>
            <a:pPr indent="0" lvl="0" marL="0" rtl="0">
              <a:spcBef>
                <a:spcPts val="0"/>
              </a:spcBef>
              <a:buNone/>
            </a:pPr>
            <a:r>
              <a:rPr lang="en" sz="1200">
                <a:solidFill>
                  <a:srgbClr val="434343"/>
                </a:solidFill>
                <a:latin typeface="Comfortaa"/>
                <a:ea typeface="Comfortaa"/>
                <a:cs typeface="Comfortaa"/>
                <a:sym typeface="Comfortaa"/>
              </a:rPr>
              <a:t>Co-founder/Head: Ikechukwu Uche (BSc Computer Engineering, Rivers State University for Science and Technology;  MSc Automation and Control, Imperial College London; extensive background in project management)</a:t>
            </a:r>
          </a:p>
          <a:p>
            <a:pPr indent="0" lvl="0" marL="0" rtl="0">
              <a:lnSpc>
                <a:spcPct val="100000"/>
              </a:lnSpc>
              <a:spcBef>
                <a:spcPts val="0"/>
              </a:spcBef>
              <a:buNone/>
            </a:pPr>
            <a:r>
              <a:rPr lang="en" sz="1200">
                <a:solidFill>
                  <a:srgbClr val="434343"/>
                </a:solidFill>
                <a:latin typeface="Comfortaa"/>
                <a:ea typeface="Comfortaa"/>
                <a:cs typeface="Comfortaa"/>
                <a:sym typeface="Comfortaa"/>
              </a:rPr>
              <a:t>Management Team: 9 </a:t>
            </a:r>
          </a:p>
          <a:p>
            <a:pPr indent="-304800" lvl="0" marL="457200" rtl="0">
              <a:lnSpc>
                <a:spcPct val="100000"/>
              </a:lnSpc>
              <a:spcBef>
                <a:spcPts val="0"/>
              </a:spcBef>
              <a:spcAft>
                <a:spcPts val="0"/>
              </a:spcAft>
              <a:buClr>
                <a:srgbClr val="434343"/>
              </a:buClr>
              <a:buSzPts val="1200"/>
              <a:buFont typeface="Comfortaa"/>
              <a:buChar char="●"/>
            </a:pPr>
            <a:r>
              <a:rPr lang="en" sz="1200">
                <a:solidFill>
                  <a:srgbClr val="333333"/>
                </a:solidFill>
                <a:highlight>
                  <a:srgbClr val="FFFFFF"/>
                </a:highlight>
                <a:latin typeface="Comfortaa"/>
                <a:ea typeface="Comfortaa"/>
                <a:cs typeface="Comfortaa"/>
                <a:sym typeface="Comfortaa"/>
              </a:rPr>
              <a:t>Onyeka Igwebuike (Advisor)</a:t>
            </a:r>
          </a:p>
          <a:p>
            <a:pPr indent="-304800" lvl="0" marL="457200" rtl="0">
              <a:lnSpc>
                <a:spcPct val="100000"/>
              </a:lnSpc>
              <a:spcBef>
                <a:spcPts val="0"/>
              </a:spcBef>
              <a:spcAft>
                <a:spcPts val="0"/>
              </a:spcAft>
              <a:buClr>
                <a:srgbClr val="434343"/>
              </a:buClr>
              <a:buSzPts val="1200"/>
              <a:buFont typeface="Comfortaa"/>
              <a:buChar char="●"/>
            </a:pPr>
            <a:r>
              <a:rPr lang="en" sz="1200">
                <a:solidFill>
                  <a:srgbClr val="333333"/>
                </a:solidFill>
                <a:highlight>
                  <a:srgbClr val="FFFFFF"/>
                </a:highlight>
                <a:latin typeface="Comfortaa"/>
                <a:ea typeface="Comfortaa"/>
                <a:cs typeface="Comfortaa"/>
                <a:sym typeface="Comfortaa"/>
              </a:rPr>
              <a:t>Nneka Afam (Operations Manager</a:t>
            </a:r>
          </a:p>
          <a:p>
            <a:pPr indent="-304800" lvl="0" marL="457200" rtl="0">
              <a:lnSpc>
                <a:spcPct val="100000"/>
              </a:lnSpc>
              <a:spcBef>
                <a:spcPts val="0"/>
              </a:spcBef>
              <a:spcAft>
                <a:spcPts val="0"/>
              </a:spcAft>
              <a:buClr>
                <a:srgbClr val="434343"/>
              </a:buClr>
              <a:buSzPts val="1200"/>
              <a:buFont typeface="Comfortaa"/>
              <a:buChar char="●"/>
            </a:pPr>
            <a:r>
              <a:rPr lang="en" sz="1200">
                <a:solidFill>
                  <a:srgbClr val="333333"/>
                </a:solidFill>
                <a:highlight>
                  <a:srgbClr val="FFFFFF"/>
                </a:highlight>
                <a:latin typeface="Comfortaa"/>
                <a:ea typeface="Comfortaa"/>
                <a:cs typeface="Comfortaa"/>
                <a:sym typeface="Comfortaa"/>
              </a:rPr>
              <a:t>Sharon Georgewill (Social Media Manager)</a:t>
            </a:r>
          </a:p>
          <a:p>
            <a:pPr indent="-304800" lvl="0" marL="457200" rtl="0">
              <a:lnSpc>
                <a:spcPct val="100000"/>
              </a:lnSpc>
              <a:spcBef>
                <a:spcPts val="0"/>
              </a:spcBef>
              <a:spcAft>
                <a:spcPts val="0"/>
              </a:spcAft>
              <a:buClr>
                <a:srgbClr val="434343"/>
              </a:buClr>
              <a:buSzPts val="1200"/>
              <a:buFont typeface="Comfortaa"/>
              <a:buChar char="●"/>
            </a:pPr>
            <a:r>
              <a:rPr lang="en" sz="1200">
                <a:solidFill>
                  <a:srgbClr val="333333"/>
                </a:solidFill>
                <a:highlight>
                  <a:srgbClr val="FFFFFF"/>
                </a:highlight>
                <a:latin typeface="Comfortaa"/>
                <a:ea typeface="Comfortaa"/>
                <a:cs typeface="Comfortaa"/>
                <a:sym typeface="Comfortaa"/>
              </a:rPr>
              <a:t>Chinwe Owhorji (Copywriter/Editor)</a:t>
            </a:r>
          </a:p>
          <a:p>
            <a:pPr indent="-304800" lvl="0" marL="457200" rtl="0">
              <a:lnSpc>
                <a:spcPct val="100000"/>
              </a:lnSpc>
              <a:spcBef>
                <a:spcPts val="0"/>
              </a:spcBef>
              <a:spcAft>
                <a:spcPts val="0"/>
              </a:spcAft>
              <a:buClr>
                <a:srgbClr val="434343"/>
              </a:buClr>
              <a:buSzPts val="1200"/>
              <a:buFont typeface="Comfortaa"/>
              <a:buChar char="●"/>
            </a:pPr>
            <a:r>
              <a:rPr lang="en" sz="1200">
                <a:solidFill>
                  <a:srgbClr val="333333"/>
                </a:solidFill>
                <a:highlight>
                  <a:srgbClr val="FFFFFF"/>
                </a:highlight>
                <a:latin typeface="Comfortaa"/>
                <a:ea typeface="Comfortaa"/>
                <a:cs typeface="Comfortaa"/>
                <a:sym typeface="Comfortaa"/>
              </a:rPr>
              <a:t>Ushang Achu (Program Analyst)</a:t>
            </a:r>
          </a:p>
          <a:p>
            <a:pPr indent="-304800" lvl="0" marL="457200" rtl="0">
              <a:lnSpc>
                <a:spcPct val="100000"/>
              </a:lnSpc>
              <a:spcBef>
                <a:spcPts val="0"/>
              </a:spcBef>
              <a:spcAft>
                <a:spcPts val="0"/>
              </a:spcAft>
              <a:buClr>
                <a:srgbClr val="434343"/>
              </a:buClr>
              <a:buSzPts val="1200"/>
              <a:buFont typeface="Comfortaa"/>
              <a:buChar char="●"/>
            </a:pPr>
            <a:r>
              <a:rPr lang="en" sz="1200">
                <a:solidFill>
                  <a:srgbClr val="333333"/>
                </a:solidFill>
                <a:highlight>
                  <a:srgbClr val="FFFFFF"/>
                </a:highlight>
                <a:latin typeface="Comfortaa"/>
                <a:ea typeface="Comfortaa"/>
                <a:cs typeface="Comfortaa"/>
                <a:sym typeface="Comfortaa"/>
              </a:rPr>
              <a:t>Ugonna Thelma (Web Developer Intern)</a:t>
            </a:r>
          </a:p>
          <a:p>
            <a:pPr indent="-304800" lvl="0" marL="457200" rtl="0">
              <a:lnSpc>
                <a:spcPct val="100000"/>
              </a:lnSpc>
              <a:spcBef>
                <a:spcPts val="0"/>
              </a:spcBef>
              <a:spcAft>
                <a:spcPts val="0"/>
              </a:spcAft>
              <a:buClr>
                <a:srgbClr val="434343"/>
              </a:buClr>
              <a:buSzPts val="1200"/>
              <a:buFont typeface="Comfortaa"/>
              <a:buChar char="●"/>
            </a:pPr>
            <a:r>
              <a:rPr lang="en" sz="1200">
                <a:solidFill>
                  <a:srgbClr val="333333"/>
                </a:solidFill>
                <a:highlight>
                  <a:srgbClr val="FFFFFF"/>
                </a:highlight>
                <a:latin typeface="Comfortaa"/>
                <a:ea typeface="Comfortaa"/>
                <a:cs typeface="Comfortaa"/>
                <a:sym typeface="Comfortaa"/>
              </a:rPr>
              <a:t>Gabriel Eze (UI/Product Designer)</a:t>
            </a:r>
          </a:p>
          <a:p>
            <a:pPr indent="-304800" lvl="0" marL="457200" rtl="0">
              <a:lnSpc>
                <a:spcPct val="100000"/>
              </a:lnSpc>
              <a:spcBef>
                <a:spcPts val="0"/>
              </a:spcBef>
              <a:spcAft>
                <a:spcPts val="0"/>
              </a:spcAft>
              <a:buClr>
                <a:srgbClr val="333333"/>
              </a:buClr>
              <a:buSzPts val="1200"/>
              <a:buFont typeface="Comfortaa"/>
              <a:buChar char="●"/>
            </a:pPr>
            <a:r>
              <a:rPr lang="en" sz="1200">
                <a:solidFill>
                  <a:srgbClr val="333333"/>
                </a:solidFill>
                <a:highlight>
                  <a:srgbClr val="FFFFFF"/>
                </a:highlight>
                <a:latin typeface="Comfortaa"/>
                <a:ea typeface="Comfortaa"/>
                <a:cs typeface="Comfortaa"/>
                <a:sym typeface="Comfortaa"/>
              </a:rPr>
              <a:t>Victor Aneleh (Business Development Intern)</a:t>
            </a:r>
          </a:p>
          <a:p>
            <a:pPr indent="-304800" lvl="0" marL="457200" rtl="0">
              <a:lnSpc>
                <a:spcPct val="100000"/>
              </a:lnSpc>
              <a:spcBef>
                <a:spcPts val="0"/>
              </a:spcBef>
              <a:spcAft>
                <a:spcPts val="0"/>
              </a:spcAft>
              <a:buClr>
                <a:srgbClr val="333333"/>
              </a:buClr>
              <a:buSzPts val="1200"/>
              <a:buFont typeface="Comfortaa"/>
              <a:buChar char="●"/>
            </a:pPr>
            <a:r>
              <a:rPr lang="en" sz="1200">
                <a:solidFill>
                  <a:srgbClr val="333333"/>
                </a:solidFill>
                <a:highlight>
                  <a:srgbClr val="FFFFFF"/>
                </a:highlight>
                <a:latin typeface="Comfortaa"/>
                <a:ea typeface="Comfortaa"/>
                <a:cs typeface="Comfortaa"/>
                <a:sym typeface="Comfortaa"/>
              </a:rPr>
              <a:t>Jehu Oreri (Business Strategist Intern) </a:t>
            </a:r>
          </a:p>
          <a:p>
            <a:pPr indent="-304800" lvl="0" marL="457200" rtl="0">
              <a:lnSpc>
                <a:spcPct val="100000"/>
              </a:lnSpc>
              <a:spcBef>
                <a:spcPts val="0"/>
              </a:spcBef>
              <a:spcAft>
                <a:spcPts val="0"/>
              </a:spcAft>
              <a:buClr>
                <a:srgbClr val="333333"/>
              </a:buClr>
              <a:buSzPts val="1200"/>
              <a:buFont typeface="Comfortaa"/>
              <a:buChar char="●"/>
            </a:pPr>
            <a:r>
              <a:rPr lang="en" sz="1200">
                <a:solidFill>
                  <a:srgbClr val="333333"/>
                </a:solidFill>
                <a:highlight>
                  <a:srgbClr val="FFFFFF"/>
                </a:highlight>
                <a:latin typeface="Comfortaa"/>
                <a:ea typeface="Comfortaa"/>
                <a:cs typeface="Comfortaa"/>
                <a:sym typeface="Comfortaa"/>
              </a:rPr>
              <a:t>Olawale Arowolo (IT Support/Web Developer)</a:t>
            </a:r>
          </a:p>
          <a:p>
            <a:pPr indent="0" lvl="0" marL="0" rtl="0">
              <a:lnSpc>
                <a:spcPct val="100000"/>
              </a:lnSpc>
              <a:spcBef>
                <a:spcPts val="0"/>
              </a:spcBef>
              <a:spcAft>
                <a:spcPts val="0"/>
              </a:spcAft>
              <a:buNone/>
            </a:pPr>
            <a:r>
              <a:t/>
            </a:r>
            <a:endParaRPr sz="1200">
              <a:solidFill>
                <a:srgbClr val="333333"/>
              </a:solidFill>
              <a:highlight>
                <a:srgbClr val="FFFFFF"/>
              </a:highlight>
              <a:latin typeface="Comfortaa"/>
              <a:ea typeface="Comfortaa"/>
              <a:cs typeface="Comfortaa"/>
              <a:sym typeface="Comfortaa"/>
            </a:endParaRPr>
          </a:p>
          <a:p>
            <a:pPr indent="0" lvl="0" marL="0">
              <a:spcBef>
                <a:spcPts val="0"/>
              </a:spcBef>
              <a:buNone/>
            </a:pPr>
            <a:r>
              <a:rPr lang="en" sz="1200">
                <a:solidFill>
                  <a:srgbClr val="434343"/>
                </a:solidFill>
                <a:latin typeface="Comfortaa"/>
                <a:ea typeface="Comfortaa"/>
                <a:cs typeface="Comfortaa"/>
                <a:sym typeface="Comfortaa"/>
              </a:rPr>
              <a:t>How To Join: </a:t>
            </a:r>
            <a:r>
              <a:rPr b="1" lang="en" sz="1200">
                <a:solidFill>
                  <a:srgbClr val="333333"/>
                </a:solidFill>
                <a:latin typeface="Lato"/>
                <a:ea typeface="Lato"/>
                <a:cs typeface="Lato"/>
                <a:sym typeface="Lato"/>
              </a:rPr>
              <a:t>Partnership (</a:t>
            </a:r>
            <a:r>
              <a:rPr lang="en" sz="1200">
                <a:solidFill>
                  <a:srgbClr val="333333"/>
                </a:solidFill>
                <a:latin typeface="Lato"/>
                <a:ea typeface="Lato"/>
                <a:cs typeface="Lato"/>
                <a:sym typeface="Lato"/>
              </a:rPr>
              <a:t>For government orgs, NGOs, private sector, etc.) (Contact them directly); </a:t>
            </a:r>
            <a:r>
              <a:rPr b="1" lang="en" sz="1200">
                <a:solidFill>
                  <a:srgbClr val="333333"/>
                </a:solidFill>
                <a:latin typeface="Lato"/>
                <a:ea typeface="Lato"/>
                <a:cs typeface="Lato"/>
                <a:sym typeface="Lato"/>
              </a:rPr>
              <a:t>Volunteer </a:t>
            </a:r>
            <a:r>
              <a:rPr lang="en" sz="1200">
                <a:solidFill>
                  <a:srgbClr val="333333"/>
                </a:solidFill>
                <a:latin typeface="Lato"/>
                <a:ea typeface="Lato"/>
                <a:cs typeface="Lato"/>
                <a:sym typeface="Lato"/>
              </a:rPr>
              <a:t>for their various programs; </a:t>
            </a:r>
            <a:r>
              <a:rPr b="1" lang="en" sz="1200">
                <a:solidFill>
                  <a:srgbClr val="333333"/>
                </a:solidFill>
                <a:latin typeface="Lato"/>
                <a:ea typeface="Lato"/>
                <a:cs typeface="Lato"/>
                <a:sym typeface="Lato"/>
              </a:rPr>
              <a:t>Donate</a:t>
            </a:r>
            <a:r>
              <a:rPr lang="en" sz="1200">
                <a:solidFill>
                  <a:srgbClr val="333333"/>
                </a:solidFill>
                <a:latin typeface="Lato"/>
                <a:ea typeface="Lato"/>
                <a:cs typeface="Lato"/>
                <a:sym typeface="Lato"/>
              </a:rPr>
              <a:t> through their website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2067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Events/Challenges</a:t>
            </a:r>
            <a:r>
              <a:rPr lang="en" sz="2400" u="sng">
                <a:solidFill>
                  <a:srgbClr val="6AA84F"/>
                </a:solidFill>
                <a:latin typeface="Comfortaa"/>
                <a:ea typeface="Comfortaa"/>
                <a:cs typeface="Comfortaa"/>
                <a:sym typeface="Comfortaa"/>
              </a:rPr>
              <a:t>: </a:t>
            </a:r>
          </a:p>
        </p:txBody>
      </p:sp>
      <p:sp>
        <p:nvSpPr>
          <p:cNvPr id="108" name="Shape 108"/>
          <p:cNvSpPr txBox="1"/>
          <p:nvPr>
            <p:ph idx="1" type="body"/>
          </p:nvPr>
        </p:nvSpPr>
        <p:spPr>
          <a:xfrm>
            <a:off x="311700" y="1026895"/>
            <a:ext cx="8520600" cy="2175300"/>
          </a:xfrm>
          <a:prstGeom prst="rect">
            <a:avLst/>
          </a:prstGeom>
        </p:spPr>
        <p:txBody>
          <a:bodyPr anchorCtr="0" anchor="t" bIns="91425" lIns="91425" rIns="91425" wrap="square" tIns="91425">
            <a:noAutofit/>
          </a:bodyPr>
          <a:lstStyle/>
          <a:p>
            <a:pPr indent="-330200" lvl="0" marL="457200" rtl="0">
              <a:spcBef>
                <a:spcPts val="0"/>
              </a:spcBef>
              <a:spcAft>
                <a:spcPts val="0"/>
              </a:spcAft>
              <a:buClr>
                <a:srgbClr val="434343"/>
              </a:buClr>
              <a:buSzPts val="1600"/>
              <a:buFont typeface="Comfortaa"/>
              <a:buChar char="●"/>
            </a:pPr>
            <a:r>
              <a:rPr lang="en" sz="1600">
                <a:solidFill>
                  <a:srgbClr val="434343"/>
                </a:solidFill>
                <a:latin typeface="Comfortaa"/>
                <a:ea typeface="Comfortaa"/>
                <a:cs typeface="Comfortaa"/>
                <a:sym typeface="Comfortaa"/>
              </a:rPr>
              <a:t>Codecamp</a:t>
            </a:r>
          </a:p>
          <a:p>
            <a:pPr indent="-330200" lvl="0" marL="457200" rtl="0">
              <a:spcBef>
                <a:spcPts val="0"/>
              </a:spcBef>
              <a:spcAft>
                <a:spcPts val="0"/>
              </a:spcAft>
              <a:buClr>
                <a:srgbClr val="434343"/>
              </a:buClr>
              <a:buSzPts val="1600"/>
              <a:buFont typeface="Comfortaa"/>
              <a:buChar char="●"/>
            </a:pPr>
            <a:r>
              <a:rPr lang="en" sz="1600">
                <a:solidFill>
                  <a:srgbClr val="434343"/>
                </a:solidFill>
                <a:latin typeface="Comfortaa"/>
                <a:ea typeface="Comfortaa"/>
                <a:cs typeface="Comfortaa"/>
                <a:sym typeface="Comfortaa"/>
              </a:rPr>
              <a:t>The Uprising</a:t>
            </a:r>
          </a:p>
          <a:p>
            <a:pPr indent="-330200" lvl="0" marL="457200" rtl="0">
              <a:spcBef>
                <a:spcPts val="0"/>
              </a:spcBef>
              <a:spcAft>
                <a:spcPts val="0"/>
              </a:spcAft>
              <a:buClr>
                <a:srgbClr val="434343"/>
              </a:buClr>
              <a:buSzPts val="1600"/>
              <a:buFont typeface="Comfortaa"/>
              <a:buChar char="●"/>
            </a:pPr>
            <a:r>
              <a:rPr lang="en" sz="1600">
                <a:solidFill>
                  <a:srgbClr val="434343"/>
                </a:solidFill>
                <a:latin typeface="Comfortaa"/>
                <a:ea typeface="Comfortaa"/>
                <a:cs typeface="Comfortaa"/>
                <a:sym typeface="Comfortaa"/>
              </a:rPr>
              <a:t>Impact Sourcing</a:t>
            </a:r>
          </a:p>
          <a:p>
            <a:pPr indent="-330200" lvl="0" marL="457200" rtl="0">
              <a:spcBef>
                <a:spcPts val="0"/>
              </a:spcBef>
              <a:spcAft>
                <a:spcPts val="0"/>
              </a:spcAft>
              <a:buClr>
                <a:srgbClr val="434343"/>
              </a:buClr>
              <a:buSzPts val="1600"/>
              <a:buFont typeface="Comfortaa"/>
              <a:buChar char="●"/>
            </a:pPr>
            <a:r>
              <a:rPr lang="en" sz="1600">
                <a:solidFill>
                  <a:srgbClr val="434343"/>
                </a:solidFill>
                <a:latin typeface="Comfortaa"/>
                <a:ea typeface="Comfortaa"/>
                <a:cs typeface="Comfortaa"/>
                <a:sym typeface="Comfortaa"/>
              </a:rPr>
              <a:t>Girls in ICT</a:t>
            </a:r>
          </a:p>
          <a:p>
            <a:pPr indent="-330200" lvl="1" marL="914400" rtl="0">
              <a:spcBef>
                <a:spcPts val="0"/>
              </a:spcBef>
              <a:spcAft>
                <a:spcPts val="0"/>
              </a:spcAft>
              <a:buClr>
                <a:srgbClr val="434343"/>
              </a:buClr>
              <a:buSzPts val="1600"/>
              <a:buFont typeface="Comfortaa"/>
              <a:buChar char="○"/>
            </a:pPr>
            <a:r>
              <a:rPr lang="en" sz="1600">
                <a:solidFill>
                  <a:srgbClr val="434343"/>
                </a:solidFill>
                <a:latin typeface="Comfortaa"/>
                <a:ea typeface="Comfortaa"/>
                <a:cs typeface="Comfortaa"/>
                <a:sym typeface="Comfortaa"/>
              </a:rPr>
              <a:t>Administer workshops with immersive technology training for women in the country</a:t>
            </a:r>
          </a:p>
          <a:p>
            <a:pPr indent="-330200" lvl="0" marL="457200" rtl="0">
              <a:spcBef>
                <a:spcPts val="0"/>
              </a:spcBef>
              <a:spcAft>
                <a:spcPts val="0"/>
              </a:spcAft>
              <a:buClr>
                <a:srgbClr val="434343"/>
              </a:buClr>
              <a:buSzPts val="1600"/>
              <a:buFont typeface="Comfortaa"/>
              <a:buChar char="●"/>
            </a:pPr>
            <a:r>
              <a:rPr lang="en" sz="1600">
                <a:solidFill>
                  <a:srgbClr val="434343"/>
                </a:solidFill>
                <a:latin typeface="Comfortaa"/>
                <a:ea typeface="Comfortaa"/>
                <a:cs typeface="Comfortaa"/>
                <a:sym typeface="Comfortaa"/>
              </a:rPr>
              <a:t>Enterprise Development</a:t>
            </a:r>
          </a:p>
          <a:p>
            <a:pPr indent="-330200" lvl="0" marL="457200" marR="482600" rtl="0">
              <a:lnSpc>
                <a:spcPct val="100000"/>
              </a:lnSpc>
              <a:spcBef>
                <a:spcPts val="0"/>
              </a:spcBef>
              <a:spcAft>
                <a:spcPts val="0"/>
              </a:spcAft>
              <a:buClr>
                <a:srgbClr val="434343"/>
              </a:buClr>
              <a:buSzPts val="1600"/>
              <a:buFont typeface="Comfortaa"/>
              <a:buChar char="●"/>
            </a:pPr>
            <a:r>
              <a:rPr lang="en" sz="1600">
                <a:solidFill>
                  <a:srgbClr val="333333"/>
                </a:solidFill>
                <a:latin typeface="Comfortaa"/>
                <a:ea typeface="Comfortaa"/>
                <a:cs typeface="Comfortaa"/>
                <a:sym typeface="Comfortaa"/>
              </a:rPr>
              <a:t>Made in Niger Delta (MIND) Project</a:t>
            </a:r>
          </a:p>
          <a:p>
            <a:pPr indent="-330200" lvl="0" marL="457200" marR="482600" rtl="0">
              <a:lnSpc>
                <a:spcPct val="100000"/>
              </a:lnSpc>
              <a:spcBef>
                <a:spcPts val="0"/>
              </a:spcBef>
              <a:spcAft>
                <a:spcPts val="0"/>
              </a:spcAft>
              <a:buClr>
                <a:srgbClr val="333333"/>
              </a:buClr>
              <a:buSzPts val="1600"/>
              <a:buFont typeface="Comfortaa"/>
              <a:buChar char="●"/>
            </a:pPr>
            <a:r>
              <a:rPr lang="en" sz="1600">
                <a:solidFill>
                  <a:srgbClr val="333333"/>
                </a:solidFill>
                <a:latin typeface="Comfortaa"/>
                <a:ea typeface="Comfortaa"/>
                <a:cs typeface="Comfortaa"/>
                <a:sym typeface="Comfortaa"/>
              </a:rPr>
              <a:t>Technology Entrepreneurship awareness and education (TEAAC)</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Recommendations:</a:t>
            </a:r>
          </a:p>
        </p:txBody>
      </p:sp>
      <p:sp>
        <p:nvSpPr>
          <p:cNvPr id="114" name="Shape 114"/>
          <p:cNvSpPr txBox="1"/>
          <p:nvPr>
            <p:ph idx="1" type="body"/>
          </p:nvPr>
        </p:nvSpPr>
        <p:spPr>
          <a:xfrm>
            <a:off x="311700" y="1103088"/>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Few updates have been posted on their website about their programs and initiatives </a:t>
            </a:r>
          </a:p>
          <a:p>
            <a:pPr indent="-317500" lvl="1" marL="914400" rtl="0">
              <a:spcBef>
                <a:spcPts val="0"/>
              </a:spcBef>
              <a:spcAft>
                <a:spcPts val="0"/>
              </a:spcAft>
              <a:buSzPts val="1400"/>
              <a:buChar char="○"/>
            </a:pPr>
            <a:r>
              <a:rPr lang="en"/>
              <a:t>Latest posts have been early-mid 2016</a:t>
            </a:r>
          </a:p>
          <a:p>
            <a:pPr indent="-317500" lvl="1" marL="914400" rtl="0">
              <a:spcBef>
                <a:spcPts val="0"/>
              </a:spcBef>
              <a:spcAft>
                <a:spcPts val="0"/>
              </a:spcAft>
              <a:buSzPts val="1400"/>
              <a:buChar char="○"/>
            </a:pPr>
            <a:r>
              <a:rPr lang="en"/>
              <a:t>No recent updates regarding anything going on in their organization</a:t>
            </a:r>
          </a:p>
          <a:p>
            <a:pPr indent="-342900" lvl="0" marL="457200" rtl="0">
              <a:spcBef>
                <a:spcPts val="0"/>
              </a:spcBef>
              <a:spcAft>
                <a:spcPts val="0"/>
              </a:spcAft>
              <a:buSzPts val="1800"/>
              <a:buChar char="●"/>
            </a:pPr>
            <a:r>
              <a:rPr lang="en"/>
              <a:t>No information regarding successful companies or any notable products/graduates of their training/development programs</a:t>
            </a:r>
          </a:p>
          <a:p>
            <a:pPr indent="-342900" lvl="0" marL="457200" rtl="0">
              <a:spcBef>
                <a:spcPts val="0"/>
              </a:spcBef>
              <a:spcAft>
                <a:spcPts val="0"/>
              </a:spcAft>
              <a:buSzPts val="1800"/>
              <a:buChar char="●"/>
            </a:pPr>
            <a:r>
              <a:rPr lang="en"/>
              <a:t>Their website only has the names of their initiatives or special events and challenges, but no descriptions whatsoever (except for one event).</a:t>
            </a:r>
          </a:p>
          <a:p>
            <a:pPr indent="-342900" lvl="0" marL="457200">
              <a:spcBef>
                <a:spcPts val="0"/>
              </a:spcBef>
              <a:buSzPts val="1800"/>
              <a:buChar char="●"/>
            </a:pPr>
            <a:r>
              <a:rPr b="1" lang="en"/>
              <a:t>Mifos may help FocusHub by contacting them as their lack of updates may be a sign of weakening/discontinuation of services, which would be a waste of a good potential for an incubator.</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