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roxima Nova"/>
      <p:regular r:id="rId15"/>
      <p:bold r:id="rId16"/>
      <p:italic r:id="rId17"/>
      <p:boldItalic r:id="rId18"/>
    </p:embeddedFont>
    <p:embeddedFont>
      <p:font typeface="PT Sans"/>
      <p:regular r:id="rId19"/>
      <p:bold r:id="rId20"/>
      <p:italic r:id="rId21"/>
      <p:boldItalic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TSans-bold.fntdata"/><Relationship Id="rId11" Type="http://schemas.openxmlformats.org/officeDocument/2006/relationships/slide" Target="slides/slide7.xml"/><Relationship Id="rId22" Type="http://schemas.openxmlformats.org/officeDocument/2006/relationships/font" Target="fonts/PTSans-boldItalic.fntdata"/><Relationship Id="rId10" Type="http://schemas.openxmlformats.org/officeDocument/2006/relationships/slide" Target="slides/slide6.xml"/><Relationship Id="rId21" Type="http://schemas.openxmlformats.org/officeDocument/2006/relationships/font" Target="fonts/PTSans-italic.fntdata"/><Relationship Id="rId13" Type="http://schemas.openxmlformats.org/officeDocument/2006/relationships/slide" Target="slides/slide9.xml"/><Relationship Id="rId24" Type="http://schemas.openxmlformats.org/officeDocument/2006/relationships/font" Target="fonts/Comfortaa-bold.fntdata"/><Relationship Id="rId12" Type="http://schemas.openxmlformats.org/officeDocument/2006/relationships/slide" Target="slides/slide8.xml"/><Relationship Id="rId23"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regular.fntdata"/><Relationship Id="rId14" Type="http://schemas.openxmlformats.org/officeDocument/2006/relationships/slide" Target="slides/slide10.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 Target="slides/slide1.xml"/><Relationship Id="rId19" Type="http://schemas.openxmlformats.org/officeDocument/2006/relationships/font" Target="fonts/PTSans-regular.fntdata"/><Relationship Id="rId6" Type="http://schemas.openxmlformats.org/officeDocument/2006/relationships/slide" Target="slides/slide2.xml"/><Relationship Id="rId18"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montemayorcarlos65@gmail.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By: Jose Carlos R. Montemayor, </a:t>
            </a:r>
            <a:r>
              <a:rPr lang="en" u="sng">
                <a:solidFill>
                  <a:schemeClr val="hlink"/>
                </a:solidFill>
                <a:hlinkClick r:id="rId2"/>
              </a:rPr>
              <a:t>montemayorcarlos65@gmail.com</a:t>
            </a:r>
          </a:p>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sz="1000">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10" name="Shape 10"/>
        <p:cNvGrpSpPr/>
        <p:nvPr/>
      </p:nvGrpSpPr>
      <p:grpSpPr>
        <a:xfrm>
          <a:off x="0" y="0"/>
          <a:ext cx="0" cy="0"/>
          <a:chOff x="0" y="0"/>
          <a:chExt cx="0" cy="0"/>
        </a:xfrm>
      </p:grpSpPr>
      <p:cxnSp>
        <p:nvCxnSpPr>
          <p:cNvPr id="11" name="Shape 11"/>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2" name="Shape 12"/>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3" name="Shape 13"/>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2" name="Shape 52"/>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7" name="Shape 17"/>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03088"/>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03088"/>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pic>
        <p:nvPicPr>
          <p:cNvPr descr="Mifos Initiative" id="9" name="Shape 9"/>
          <p:cNvPicPr preferRelativeResize="0"/>
          <p:nvPr/>
        </p:nvPicPr>
        <p:blipFill>
          <a:blip r:embed="rId1">
            <a:alphaModFix/>
          </a:blip>
          <a:stretch>
            <a:fillRect/>
          </a:stretch>
        </p:blipFill>
        <p:spPr>
          <a:xfrm>
            <a:off x="7528050" y="4523475"/>
            <a:ext cx="1615950" cy="538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awtc.akirachix.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403408" y="536600"/>
            <a:ext cx="8520600" cy="2052600"/>
          </a:xfrm>
          <a:prstGeom prst="rect">
            <a:avLst/>
          </a:prstGeom>
        </p:spPr>
        <p:txBody>
          <a:bodyPr anchorCtr="0" anchor="b" bIns="91425" lIns="91425" rIns="91425" wrap="square" tIns="91425">
            <a:noAutofit/>
          </a:bodyPr>
          <a:lstStyle/>
          <a:p>
            <a:pPr indent="0" lvl="0" marL="0">
              <a:spcBef>
                <a:spcPts val="0"/>
              </a:spcBef>
              <a:buNone/>
            </a:pPr>
            <a:r>
              <a:rPr lang="en" sz="4800">
                <a:solidFill>
                  <a:srgbClr val="3C78D8"/>
                </a:solidFill>
                <a:latin typeface="Comfortaa"/>
                <a:ea typeface="Comfortaa"/>
                <a:cs typeface="Comfortaa"/>
                <a:sym typeface="Comfortaa"/>
              </a:rPr>
              <a:t>Mifos Initiative</a:t>
            </a:r>
          </a:p>
          <a:p>
            <a:pPr indent="0" lvl="0" marL="0" rtl="0">
              <a:spcBef>
                <a:spcPts val="0"/>
              </a:spcBef>
              <a:buNone/>
            </a:pPr>
            <a:r>
              <a:rPr lang="en" sz="4800">
                <a:solidFill>
                  <a:srgbClr val="3C78D8"/>
                </a:solidFill>
                <a:latin typeface="Comfortaa"/>
                <a:ea typeface="Comfortaa"/>
                <a:cs typeface="Comfortaa"/>
                <a:sym typeface="Comfortaa"/>
              </a:rPr>
              <a:t>Innovator Strategy</a:t>
            </a:r>
          </a:p>
        </p:txBody>
      </p:sp>
      <p:sp>
        <p:nvSpPr>
          <p:cNvPr id="61" name="Shape 61"/>
          <p:cNvSpPr txBox="1"/>
          <p:nvPr>
            <p:ph idx="1" type="subTitle"/>
          </p:nvPr>
        </p:nvSpPr>
        <p:spPr>
          <a:xfrm>
            <a:off x="428075" y="3179925"/>
            <a:ext cx="8520600" cy="792600"/>
          </a:xfrm>
          <a:prstGeom prst="rect">
            <a:avLst/>
          </a:prstGeom>
        </p:spPr>
        <p:txBody>
          <a:bodyPr anchorCtr="0" anchor="t" bIns="91425" lIns="91425" rIns="91425" wrap="square" tIns="91425">
            <a:noAutofit/>
          </a:bodyPr>
          <a:lstStyle/>
          <a:p>
            <a:pPr indent="0" lvl="0" marL="0">
              <a:spcBef>
                <a:spcPts val="0"/>
              </a:spcBef>
              <a:buNone/>
            </a:pPr>
            <a:r>
              <a:rPr lang="en">
                <a:solidFill>
                  <a:srgbClr val="666666"/>
                </a:solidFill>
                <a:latin typeface="Comfortaa"/>
                <a:ea typeface="Comfortaa"/>
                <a:cs typeface="Comfortaa"/>
                <a:sym typeface="Comfortaa"/>
              </a:rPr>
              <a:t>January 4 2018</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Recommendations:</a:t>
            </a:r>
          </a:p>
        </p:txBody>
      </p:sp>
      <p:sp>
        <p:nvSpPr>
          <p:cNvPr id="120" name="Shape 120"/>
          <p:cNvSpPr txBox="1"/>
          <p:nvPr>
            <p:ph idx="1" type="body"/>
          </p:nvPr>
        </p:nvSpPr>
        <p:spPr>
          <a:xfrm>
            <a:off x="311700" y="1103088"/>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omfortaa"/>
              <a:buChar char="●"/>
            </a:pPr>
            <a:r>
              <a:rPr lang="en">
                <a:latin typeface="Comfortaa"/>
                <a:ea typeface="Comfortaa"/>
                <a:cs typeface="Comfortaa"/>
                <a:sym typeface="Comfortaa"/>
              </a:rPr>
              <a:t>Their programs are well-organized and are implemented effectively. They reach their targeted audience quite well and are making progress with their goals.</a:t>
            </a:r>
          </a:p>
          <a:p>
            <a:pPr indent="-342900" lvl="0" marL="457200">
              <a:spcBef>
                <a:spcPts val="0"/>
              </a:spcBef>
              <a:buSzPts val="1800"/>
              <a:buFont typeface="Comfortaa"/>
              <a:buChar char="●"/>
            </a:pPr>
            <a:r>
              <a:rPr b="1" lang="en">
                <a:latin typeface="Comfortaa"/>
                <a:ea typeface="Comfortaa"/>
                <a:cs typeface="Comfortaa"/>
                <a:sym typeface="Comfortaa"/>
              </a:rPr>
              <a:t>Mifos could best help them by connecting them with more partner organizations, especially from the private sector, as the greatest assistance to them would be financial backing to further continue and expand their many tech programs to their intended beneficiaries.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152400" y="161025"/>
            <a:ext cx="9523500" cy="572700"/>
          </a:xfrm>
          <a:prstGeom prst="rect">
            <a:avLst/>
          </a:prstGeom>
        </p:spPr>
        <p:txBody>
          <a:bodyPr anchorCtr="0" anchor="t" bIns="91425" lIns="91425" rIns="91425" wrap="square" tIns="91425">
            <a:noAutofit/>
          </a:bodyPr>
          <a:lstStyle/>
          <a:p>
            <a:pPr indent="0" lvl="0" marL="0">
              <a:spcBef>
                <a:spcPts val="0"/>
              </a:spcBef>
              <a:buNone/>
            </a:pPr>
            <a:r>
              <a:rPr b="1" lang="en" sz="1800">
                <a:solidFill>
                  <a:srgbClr val="3C78D8"/>
                </a:solidFill>
                <a:latin typeface="Comfortaa"/>
                <a:ea typeface="Comfortaa"/>
                <a:cs typeface="Comfortaa"/>
                <a:sym typeface="Comfortaa"/>
              </a:rPr>
              <a:t>Summary of Partner - </a:t>
            </a:r>
            <a:r>
              <a:rPr b="1" lang="en" sz="1700">
                <a:solidFill>
                  <a:srgbClr val="3C78D8"/>
                </a:solidFill>
                <a:latin typeface="Comfortaa"/>
                <a:ea typeface="Comfortaa"/>
                <a:cs typeface="Comfortaa"/>
                <a:sym typeface="Comfortaa"/>
              </a:rPr>
              <a:t>Akirachix - Kenya (Incubator)</a:t>
            </a:r>
          </a:p>
        </p:txBody>
      </p:sp>
      <p:sp>
        <p:nvSpPr>
          <p:cNvPr id="67" name="Shape 67"/>
          <p:cNvSpPr txBox="1"/>
          <p:nvPr>
            <p:ph idx="1" type="body"/>
          </p:nvPr>
        </p:nvSpPr>
        <p:spPr>
          <a:xfrm>
            <a:off x="167650" y="586225"/>
            <a:ext cx="4284300" cy="1957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900" u="sng">
                <a:solidFill>
                  <a:srgbClr val="6AA84F"/>
                </a:solidFill>
                <a:latin typeface="Comfortaa"/>
                <a:ea typeface="Comfortaa"/>
                <a:cs typeface="Comfortaa"/>
                <a:sym typeface="Comfortaa"/>
              </a:rPr>
              <a:t>Basic Information:</a:t>
            </a:r>
          </a:p>
          <a:p>
            <a:pPr indent="-69850" lvl="0" marL="0" rtl="0">
              <a:spcBef>
                <a:spcPts val="0"/>
              </a:spcBef>
              <a:spcAft>
                <a:spcPts val="0"/>
              </a:spcAft>
              <a:buClr>
                <a:schemeClr val="dk1"/>
              </a:buClr>
              <a:buSzPts val="1100"/>
              <a:buFont typeface="Arial"/>
              <a:buNone/>
            </a:pPr>
            <a:r>
              <a:rPr b="1" lang="en" sz="900">
                <a:solidFill>
                  <a:srgbClr val="434343"/>
                </a:solidFill>
                <a:latin typeface="Comfortaa"/>
                <a:ea typeface="Comfortaa"/>
                <a:cs typeface="Comfortaa"/>
                <a:sym typeface="Comfortaa"/>
              </a:rPr>
              <a:t>Headquarters</a:t>
            </a:r>
            <a:r>
              <a:rPr lang="en" sz="900">
                <a:solidFill>
                  <a:srgbClr val="434343"/>
                </a:solidFill>
                <a:latin typeface="Comfortaa"/>
                <a:ea typeface="Comfortaa"/>
                <a:cs typeface="Comfortaa"/>
                <a:sym typeface="Comfortaa"/>
              </a:rPr>
              <a:t>:   			          Kenya (Nairobi)</a:t>
            </a:r>
          </a:p>
          <a:p>
            <a:pPr indent="-69850" lvl="0" marL="0" rtl="0">
              <a:spcBef>
                <a:spcPts val="0"/>
              </a:spcBef>
              <a:spcAft>
                <a:spcPts val="0"/>
              </a:spcAft>
              <a:buClr>
                <a:schemeClr val="dk1"/>
              </a:buClr>
              <a:buSzPts val="1100"/>
              <a:buFont typeface="Arial"/>
              <a:buNone/>
            </a:pPr>
            <a:r>
              <a:rPr b="1" lang="en" sz="900">
                <a:solidFill>
                  <a:srgbClr val="434343"/>
                </a:solidFill>
                <a:latin typeface="Comfortaa"/>
                <a:ea typeface="Comfortaa"/>
                <a:cs typeface="Comfortaa"/>
                <a:sym typeface="Comfortaa"/>
              </a:rPr>
              <a:t>Email</a:t>
            </a:r>
            <a:r>
              <a:rPr lang="en" sz="900">
                <a:solidFill>
                  <a:srgbClr val="434343"/>
                </a:solidFill>
                <a:latin typeface="Comfortaa"/>
                <a:ea typeface="Comfortaa"/>
                <a:cs typeface="Comfortaa"/>
                <a:sym typeface="Comfortaa"/>
              </a:rPr>
              <a:t>: 					</a:t>
            </a:r>
            <a:r>
              <a:rPr lang="en" sz="900">
                <a:solidFill>
                  <a:srgbClr val="000000"/>
                </a:solidFill>
                <a:highlight>
                  <a:srgbClr val="FFFFFF"/>
                </a:highlight>
                <a:latin typeface="Comfortaa"/>
                <a:ea typeface="Comfortaa"/>
                <a:cs typeface="Comfortaa"/>
                <a:sym typeface="Comfortaa"/>
              </a:rPr>
              <a:t>i nfo@akirachix.com</a:t>
            </a:r>
          </a:p>
          <a:p>
            <a:pPr indent="-69850" lvl="0" marL="0" rtl="0">
              <a:spcBef>
                <a:spcPts val="0"/>
              </a:spcBef>
              <a:spcAft>
                <a:spcPts val="0"/>
              </a:spcAft>
              <a:buClr>
                <a:schemeClr val="dk1"/>
              </a:buClr>
              <a:buSzPts val="1100"/>
              <a:buFont typeface="Arial"/>
              <a:buNone/>
            </a:pPr>
            <a:r>
              <a:rPr b="1" lang="en" sz="900">
                <a:solidFill>
                  <a:srgbClr val="434343"/>
                </a:solidFill>
                <a:latin typeface="Comfortaa"/>
                <a:ea typeface="Comfortaa"/>
                <a:cs typeface="Comfortaa"/>
                <a:sym typeface="Comfortaa"/>
              </a:rPr>
              <a:t>Website</a:t>
            </a:r>
            <a:r>
              <a:rPr lang="en" sz="900">
                <a:solidFill>
                  <a:srgbClr val="434343"/>
                </a:solidFill>
                <a:latin typeface="Comfortaa"/>
                <a:ea typeface="Comfortaa"/>
                <a:cs typeface="Comfortaa"/>
                <a:sym typeface="Comfortaa"/>
              </a:rPr>
              <a:t>:      				  http://akirachix.com/</a:t>
            </a:r>
          </a:p>
          <a:p>
            <a:pPr indent="0" lvl="0" marL="0" rtl="0">
              <a:spcBef>
                <a:spcPts val="0"/>
              </a:spcBef>
              <a:spcAft>
                <a:spcPts val="0"/>
              </a:spcAft>
              <a:buNone/>
            </a:pPr>
            <a:r>
              <a:rPr lang="en" sz="900">
                <a:solidFill>
                  <a:srgbClr val="434343"/>
                </a:solidFill>
                <a:latin typeface="Comfortaa"/>
                <a:ea typeface="Comfortaa"/>
                <a:cs typeface="Comfortaa"/>
                <a:sym typeface="Comfortaa"/>
              </a:rPr>
              <a:t>                     </a:t>
            </a:r>
          </a:p>
          <a:p>
            <a:pPr indent="0" lvl="0" marL="0" rtl="0">
              <a:spcBef>
                <a:spcPts val="0"/>
              </a:spcBef>
              <a:spcAft>
                <a:spcPts val="0"/>
              </a:spcAft>
              <a:buNone/>
            </a:pPr>
            <a:r>
              <a:rPr b="1" lang="en" sz="900">
                <a:solidFill>
                  <a:srgbClr val="434343"/>
                </a:solidFill>
                <a:latin typeface="Comfortaa"/>
                <a:ea typeface="Comfortaa"/>
                <a:cs typeface="Comfortaa"/>
                <a:sym typeface="Comfortaa"/>
              </a:rPr>
              <a:t>Description</a:t>
            </a:r>
            <a:r>
              <a:rPr lang="en" sz="900">
                <a:solidFill>
                  <a:srgbClr val="434343"/>
                </a:solidFill>
                <a:latin typeface="Comfortaa"/>
                <a:ea typeface="Comfortaa"/>
                <a:cs typeface="Comfortaa"/>
                <a:sym typeface="Comfortaa"/>
              </a:rPr>
              <a:t>: (Incubator) </a:t>
            </a:r>
            <a:r>
              <a:rPr lang="en" sz="900">
                <a:solidFill>
                  <a:srgbClr val="747474"/>
                </a:solidFill>
                <a:highlight>
                  <a:srgbClr val="FFFFFF"/>
                </a:highlight>
                <a:latin typeface="Comfortaa"/>
                <a:ea typeface="Comfortaa"/>
                <a:cs typeface="Comfortaa"/>
                <a:sym typeface="Comfortaa"/>
              </a:rPr>
              <a:t>AkiraChix is a not for profit organisation that aims to inspire and develop a successful force of women in technology who will change Africa’s future.</a:t>
            </a:r>
          </a:p>
          <a:p>
            <a:pPr indent="0" lvl="0" marL="0" rtl="0">
              <a:spcBef>
                <a:spcPts val="0"/>
              </a:spcBef>
              <a:spcAft>
                <a:spcPts val="0"/>
              </a:spcAft>
              <a:buNone/>
            </a:pPr>
            <a:r>
              <a:rPr b="1" lang="en" sz="900">
                <a:solidFill>
                  <a:srgbClr val="434343"/>
                </a:solidFill>
                <a:latin typeface="Comfortaa"/>
                <a:ea typeface="Comfortaa"/>
                <a:cs typeface="Comfortaa"/>
                <a:sym typeface="Comfortaa"/>
              </a:rPr>
              <a:t>Partners</a:t>
            </a:r>
            <a:r>
              <a:rPr lang="en" sz="900">
                <a:solidFill>
                  <a:srgbClr val="434343"/>
                </a:solidFill>
                <a:latin typeface="Comfortaa"/>
                <a:ea typeface="Comfortaa"/>
                <a:cs typeface="Comfortaa"/>
                <a:sym typeface="Comfortaa"/>
              </a:rPr>
              <a:t>: Sida, iHub, Making All Voices Count, Ushahidi, Microsoft, WeTech, Institute of Software Technologies</a:t>
            </a:r>
          </a:p>
          <a:p>
            <a:pPr indent="0" lvl="0" marL="0" rtl="0">
              <a:spcBef>
                <a:spcPts val="0"/>
              </a:spcBef>
              <a:buNone/>
            </a:pPr>
            <a:r>
              <a:t/>
            </a:r>
            <a:endParaRPr b="1" sz="900">
              <a:solidFill>
                <a:srgbClr val="434343"/>
              </a:solidFill>
              <a:latin typeface="Comfortaa"/>
              <a:ea typeface="Comfortaa"/>
              <a:cs typeface="Comfortaa"/>
              <a:sym typeface="Comfortaa"/>
            </a:endParaRPr>
          </a:p>
          <a:p>
            <a:pPr indent="0" lvl="0" marL="0" rtl="0">
              <a:spcBef>
                <a:spcPts val="0"/>
              </a:spcBef>
              <a:spcAft>
                <a:spcPts val="0"/>
              </a:spcAft>
              <a:buNone/>
            </a:pPr>
            <a:r>
              <a:t/>
            </a:r>
            <a:endParaRPr b="1" sz="900">
              <a:solidFill>
                <a:srgbClr val="434343"/>
              </a:solidFill>
              <a:latin typeface="Comfortaa"/>
              <a:ea typeface="Comfortaa"/>
              <a:cs typeface="Comfortaa"/>
              <a:sym typeface="Comfortaa"/>
            </a:endParaRPr>
          </a:p>
          <a:p>
            <a:pPr indent="0" lvl="0" marL="0" rtl="0">
              <a:spcBef>
                <a:spcPts val="0"/>
              </a:spcBef>
              <a:buNone/>
            </a:pPr>
            <a:r>
              <a:t/>
            </a:r>
            <a:endParaRPr b="1" sz="900">
              <a:solidFill>
                <a:srgbClr val="434343"/>
              </a:solidFill>
              <a:latin typeface="Comfortaa"/>
              <a:ea typeface="Comfortaa"/>
              <a:cs typeface="Comfortaa"/>
              <a:sym typeface="Comfortaa"/>
            </a:endParaRPr>
          </a:p>
        </p:txBody>
      </p:sp>
      <p:sp>
        <p:nvSpPr>
          <p:cNvPr id="68" name="Shape 68"/>
          <p:cNvSpPr txBox="1"/>
          <p:nvPr>
            <p:ph idx="1" type="body"/>
          </p:nvPr>
        </p:nvSpPr>
        <p:spPr>
          <a:xfrm>
            <a:off x="145300" y="3609850"/>
            <a:ext cx="4329000" cy="14526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000" u="sng">
                <a:solidFill>
                  <a:srgbClr val="6AA84F"/>
                </a:solidFill>
                <a:latin typeface="Comfortaa"/>
                <a:ea typeface="Comfortaa"/>
                <a:cs typeface="Comfortaa"/>
                <a:sym typeface="Comfortaa"/>
              </a:rPr>
              <a:t>Service Offerings:</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Offerings</a:t>
            </a:r>
            <a:r>
              <a:rPr lang="en" sz="900">
                <a:solidFill>
                  <a:srgbClr val="434343"/>
                </a:solidFill>
                <a:latin typeface="Comfortaa"/>
                <a:ea typeface="Comfortaa"/>
                <a:cs typeface="Comfortaa"/>
                <a:sym typeface="Comfortaa"/>
              </a:rPr>
              <a:t>: HIgh School Outreach, Kids Program, Technical Training Program, Community Building</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Business Model</a:t>
            </a:r>
            <a:r>
              <a:rPr lang="en" sz="900">
                <a:solidFill>
                  <a:srgbClr val="434343"/>
                </a:solidFill>
                <a:latin typeface="Comfortaa"/>
                <a:ea typeface="Comfortaa"/>
                <a:cs typeface="Comfortaa"/>
                <a:sym typeface="Comfortaa"/>
              </a:rPr>
              <a:t>: Participants of various programs are equipped with all kinds of relevant tech skills which prepare them for jobs in the tech industry</a:t>
            </a:r>
          </a:p>
          <a:p>
            <a:pPr indent="0" lvl="0" marL="0" rtl="0">
              <a:lnSpc>
                <a:spcPct val="115000"/>
              </a:lnSpc>
              <a:spcBef>
                <a:spcPts val="0"/>
              </a:spcBef>
              <a:buNone/>
            </a:pPr>
            <a:r>
              <a:t/>
            </a:r>
            <a:endParaRPr sz="900">
              <a:solidFill>
                <a:srgbClr val="434343"/>
              </a:solidFill>
            </a:endParaRPr>
          </a:p>
        </p:txBody>
      </p:sp>
      <p:sp>
        <p:nvSpPr>
          <p:cNvPr id="69" name="Shape 69"/>
          <p:cNvSpPr txBox="1"/>
          <p:nvPr>
            <p:ph idx="1" type="body"/>
          </p:nvPr>
        </p:nvSpPr>
        <p:spPr>
          <a:xfrm>
            <a:off x="167650" y="2384650"/>
            <a:ext cx="4284300" cy="1225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000" u="sng">
                <a:solidFill>
                  <a:srgbClr val="6AA84F"/>
                </a:solidFill>
                <a:latin typeface="Comfortaa"/>
                <a:ea typeface="Comfortaa"/>
                <a:cs typeface="Comfortaa"/>
                <a:sym typeface="Comfortaa"/>
              </a:rPr>
              <a:t>Focus Area:</a:t>
            </a:r>
          </a:p>
          <a:p>
            <a:pPr indent="0" lvl="0" marL="0" rtl="0">
              <a:spcBef>
                <a:spcPts val="0"/>
              </a:spcBef>
              <a:spcAft>
                <a:spcPts val="0"/>
              </a:spcAft>
              <a:buNone/>
            </a:pPr>
            <a:r>
              <a:rPr b="1" lang="en" sz="900">
                <a:solidFill>
                  <a:srgbClr val="434343"/>
                </a:solidFill>
                <a:latin typeface="Comfortaa"/>
                <a:ea typeface="Comfortaa"/>
                <a:cs typeface="Comfortaa"/>
                <a:sym typeface="Comfortaa"/>
              </a:rPr>
              <a:t>Mission</a:t>
            </a:r>
            <a:r>
              <a:rPr lang="en" sz="900">
                <a:solidFill>
                  <a:srgbClr val="434343"/>
                </a:solidFill>
                <a:latin typeface="Comfortaa"/>
                <a:ea typeface="Comfortaa"/>
                <a:cs typeface="Comfortaa"/>
                <a:sym typeface="Comfortaa"/>
              </a:rPr>
              <a:t>: H</a:t>
            </a:r>
            <a:r>
              <a:rPr lang="en" sz="900">
                <a:solidFill>
                  <a:srgbClr val="434343"/>
                </a:solidFill>
                <a:latin typeface="Comfortaa"/>
                <a:ea typeface="Comfortaa"/>
                <a:cs typeface="Comfortaa"/>
                <a:sym typeface="Comfortaa"/>
              </a:rPr>
              <a:t>elps startups accelerate their growth and transform the African continent, as well as drive innovation in fintech </a:t>
            </a:r>
          </a:p>
          <a:p>
            <a:pPr indent="0" lvl="0" marL="0" rtl="0">
              <a:spcBef>
                <a:spcPts val="0"/>
              </a:spcBef>
              <a:spcAft>
                <a:spcPts val="0"/>
              </a:spcAft>
              <a:buNone/>
            </a:pPr>
            <a:r>
              <a:rPr b="1" lang="en" sz="900">
                <a:solidFill>
                  <a:srgbClr val="434343"/>
                </a:solidFill>
                <a:latin typeface="Comfortaa"/>
                <a:ea typeface="Comfortaa"/>
                <a:cs typeface="Comfortaa"/>
                <a:sym typeface="Comfortaa"/>
              </a:rPr>
              <a:t>Focus Area:</a:t>
            </a:r>
            <a:r>
              <a:rPr lang="en" sz="900">
                <a:solidFill>
                  <a:srgbClr val="434343"/>
                </a:solidFill>
                <a:latin typeface="Comfortaa"/>
                <a:ea typeface="Comfortaa"/>
                <a:cs typeface="Comfortaa"/>
                <a:sym typeface="Comfortaa"/>
              </a:rPr>
              <a:t> payments, lending, financial inclusion, digital banking solutions, trading, cyber security, data analytics, machine learning, cryptocurrency, insurance, wealth management                                                                         </a:t>
            </a:r>
          </a:p>
          <a:p>
            <a:pPr indent="0" lvl="0" marL="0" rtl="0">
              <a:spcBef>
                <a:spcPts val="0"/>
              </a:spcBef>
              <a:spcAft>
                <a:spcPts val="0"/>
              </a:spcAft>
              <a:buNone/>
            </a:pPr>
            <a:r>
              <a:rPr b="1" lang="en" sz="900">
                <a:solidFill>
                  <a:srgbClr val="434343"/>
                </a:solidFill>
                <a:latin typeface="Comfortaa"/>
                <a:ea typeface="Comfortaa"/>
                <a:cs typeface="Comfortaa"/>
                <a:sym typeface="Comfortaa"/>
              </a:rPr>
              <a:t>FinTech Focus</a:t>
            </a:r>
            <a:r>
              <a:rPr lang="en" sz="900">
                <a:solidFill>
                  <a:srgbClr val="434343"/>
                </a:solidFill>
                <a:latin typeface="Comfortaa"/>
                <a:ea typeface="Comfortaa"/>
                <a:cs typeface="Comfortaa"/>
                <a:sym typeface="Comfortaa"/>
              </a:rPr>
              <a:t>: Full              </a:t>
            </a:r>
          </a:p>
        </p:txBody>
      </p:sp>
      <p:sp>
        <p:nvSpPr>
          <p:cNvPr id="70" name="Shape 70"/>
          <p:cNvSpPr txBox="1"/>
          <p:nvPr>
            <p:ph idx="1" type="body"/>
          </p:nvPr>
        </p:nvSpPr>
        <p:spPr>
          <a:xfrm>
            <a:off x="4548000" y="586225"/>
            <a:ext cx="4284300" cy="10962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900" u="sng">
                <a:solidFill>
                  <a:srgbClr val="6AA84F"/>
                </a:solidFill>
                <a:latin typeface="Comfortaa"/>
                <a:ea typeface="Comfortaa"/>
                <a:cs typeface="Comfortaa"/>
                <a:sym typeface="Comfortaa"/>
              </a:rPr>
              <a:t>Traction:</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Scope</a:t>
            </a:r>
            <a:r>
              <a:rPr lang="en" sz="900">
                <a:solidFill>
                  <a:srgbClr val="434343"/>
                </a:solidFill>
                <a:latin typeface="Comfortaa"/>
                <a:ea typeface="Comfortaa"/>
                <a:cs typeface="Comfortaa"/>
                <a:sym typeface="Comfortaa"/>
              </a:rPr>
              <a:t>: No data on total participants in HS program, Kids program, and Community Building; 30 high-potential women are accepted per year for Technical Training Program</a:t>
            </a:r>
          </a:p>
        </p:txBody>
      </p:sp>
      <p:sp>
        <p:nvSpPr>
          <p:cNvPr id="71" name="Shape 71"/>
          <p:cNvSpPr txBox="1"/>
          <p:nvPr>
            <p:ph idx="1" type="body"/>
          </p:nvPr>
        </p:nvSpPr>
        <p:spPr>
          <a:xfrm>
            <a:off x="4548000" y="1534136"/>
            <a:ext cx="4284300" cy="1771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800" u="sng">
                <a:solidFill>
                  <a:srgbClr val="6AA84F"/>
                </a:solidFill>
                <a:latin typeface="Comfortaa"/>
                <a:ea typeface="Comfortaa"/>
                <a:cs typeface="Comfortaa"/>
                <a:sym typeface="Comfortaa"/>
              </a:rPr>
              <a:t>Opportunities:</a:t>
            </a:r>
          </a:p>
          <a:p>
            <a:pPr indent="0" lvl="0" marL="0" rtl="0">
              <a:spcBef>
                <a:spcPts val="0"/>
              </a:spcBef>
              <a:spcAft>
                <a:spcPts val="0"/>
              </a:spcAft>
              <a:buNone/>
            </a:pPr>
            <a:r>
              <a:rPr b="1" lang="en" sz="800">
                <a:solidFill>
                  <a:srgbClr val="434343"/>
                </a:solidFill>
                <a:latin typeface="Comfortaa"/>
                <a:ea typeface="Comfortaa"/>
                <a:cs typeface="Comfortaa"/>
                <a:sym typeface="Comfortaa"/>
              </a:rPr>
              <a:t>Leadership</a:t>
            </a:r>
            <a:r>
              <a:rPr lang="en" sz="800">
                <a:solidFill>
                  <a:srgbClr val="434343"/>
                </a:solidFill>
                <a:latin typeface="Comfortaa"/>
                <a:ea typeface="Comfortaa"/>
                <a:cs typeface="Comfortaa"/>
                <a:sym typeface="Comfortaa"/>
              </a:rPr>
              <a:t>: Board members are industry leaders from various backgrounds. Founders are experienced tech leaders as well, with substantial experience in related fields.</a:t>
            </a:r>
          </a:p>
          <a:p>
            <a:pPr indent="0" lvl="0" marL="0" rtl="0">
              <a:lnSpc>
                <a:spcPct val="115000"/>
              </a:lnSpc>
              <a:spcBef>
                <a:spcPts val="0"/>
              </a:spcBef>
              <a:spcAft>
                <a:spcPts val="0"/>
              </a:spcAft>
              <a:buNone/>
            </a:pPr>
            <a:r>
              <a:rPr b="1" lang="en" sz="800">
                <a:solidFill>
                  <a:srgbClr val="434343"/>
                </a:solidFill>
                <a:latin typeface="Comfortaa"/>
                <a:ea typeface="Comfortaa"/>
                <a:cs typeface="Comfortaa"/>
                <a:sym typeface="Comfortaa"/>
              </a:rPr>
              <a:t>Management Team</a:t>
            </a:r>
            <a:r>
              <a:rPr lang="en" sz="800">
                <a:solidFill>
                  <a:srgbClr val="434343"/>
                </a:solidFill>
                <a:latin typeface="Comfortaa"/>
                <a:ea typeface="Comfortaa"/>
                <a:cs typeface="Comfortaa"/>
                <a:sym typeface="Comfortaa"/>
              </a:rPr>
              <a:t>: 4</a:t>
            </a:r>
          </a:p>
          <a:p>
            <a:pPr indent="0" lvl="0" marL="0" rtl="0">
              <a:spcBef>
                <a:spcPts val="0"/>
              </a:spcBef>
              <a:spcAft>
                <a:spcPts val="0"/>
              </a:spcAft>
              <a:buNone/>
            </a:pPr>
            <a:r>
              <a:rPr b="1" lang="en" sz="800">
                <a:solidFill>
                  <a:srgbClr val="434343"/>
                </a:solidFill>
                <a:latin typeface="Comfortaa"/>
                <a:ea typeface="Comfortaa"/>
                <a:cs typeface="Comfortaa"/>
                <a:sym typeface="Comfortaa"/>
              </a:rPr>
              <a:t>Founders:</a:t>
            </a:r>
          </a:p>
          <a:p>
            <a:pPr indent="-279400" lvl="0" marL="457200" rtl="0">
              <a:spcBef>
                <a:spcPts val="0"/>
              </a:spcBef>
              <a:spcAft>
                <a:spcPts val="0"/>
              </a:spcAft>
              <a:buClr>
                <a:srgbClr val="434343"/>
              </a:buClr>
              <a:buSzPts val="800"/>
              <a:buFont typeface="Comfortaa"/>
              <a:buChar char="●"/>
            </a:pPr>
            <a:r>
              <a:rPr b="1" lang="en" sz="800">
                <a:solidFill>
                  <a:srgbClr val="434343"/>
                </a:solidFill>
                <a:latin typeface="Comfortaa"/>
                <a:ea typeface="Comfortaa"/>
                <a:cs typeface="Comfortaa"/>
                <a:sym typeface="Comfortaa"/>
              </a:rPr>
              <a:t>Angela Lungati</a:t>
            </a:r>
          </a:p>
          <a:p>
            <a:pPr indent="-279400" lvl="0" marL="457200" marR="0" rtl="0" algn="l">
              <a:lnSpc>
                <a:spcPct val="115000"/>
              </a:lnSpc>
              <a:spcBef>
                <a:spcPts val="0"/>
              </a:spcBef>
              <a:spcAft>
                <a:spcPts val="0"/>
              </a:spcAft>
              <a:buClr>
                <a:srgbClr val="434343"/>
              </a:buClr>
              <a:buSzPts val="800"/>
              <a:buFont typeface="Comfortaa"/>
              <a:buChar char="●"/>
            </a:pPr>
            <a:r>
              <a:rPr b="1" lang="en" sz="800">
                <a:solidFill>
                  <a:srgbClr val="434343"/>
                </a:solidFill>
                <a:latin typeface="Comfortaa"/>
                <a:ea typeface="Comfortaa"/>
                <a:cs typeface="Comfortaa"/>
                <a:sym typeface="Comfortaa"/>
              </a:rPr>
              <a:t>Judith Owigar</a:t>
            </a:r>
          </a:p>
          <a:p>
            <a:pPr indent="-279400" lvl="0" marL="457200" marR="0" rtl="0" algn="l">
              <a:lnSpc>
                <a:spcPct val="115000"/>
              </a:lnSpc>
              <a:spcBef>
                <a:spcPts val="0"/>
              </a:spcBef>
              <a:spcAft>
                <a:spcPts val="0"/>
              </a:spcAft>
              <a:buClr>
                <a:srgbClr val="434343"/>
              </a:buClr>
              <a:buSzPts val="800"/>
              <a:buFont typeface="Comfortaa"/>
              <a:buChar char="●"/>
            </a:pPr>
            <a:r>
              <a:rPr b="1" lang="en" sz="800">
                <a:solidFill>
                  <a:srgbClr val="434343"/>
                </a:solidFill>
                <a:latin typeface="Comfortaa"/>
                <a:ea typeface="Comfortaa"/>
                <a:cs typeface="Comfortaa"/>
                <a:sym typeface="Comfortaa"/>
              </a:rPr>
              <a:t>Linda Kamau</a:t>
            </a:r>
          </a:p>
          <a:p>
            <a:pPr indent="-279400" lvl="0" marL="457200" rtl="0">
              <a:spcBef>
                <a:spcPts val="0"/>
              </a:spcBef>
              <a:spcAft>
                <a:spcPts val="0"/>
              </a:spcAft>
              <a:buClr>
                <a:srgbClr val="434343"/>
              </a:buClr>
              <a:buSzPts val="800"/>
              <a:buFont typeface="Comfortaa"/>
              <a:buChar char="●"/>
            </a:pPr>
            <a:r>
              <a:rPr b="1" lang="en" sz="800">
                <a:solidFill>
                  <a:srgbClr val="434343"/>
                </a:solidFill>
                <a:latin typeface="Comfortaa"/>
                <a:ea typeface="Comfortaa"/>
                <a:cs typeface="Comfortaa"/>
                <a:sym typeface="Comfortaa"/>
              </a:rPr>
              <a:t>Marie Githinji</a:t>
            </a:r>
          </a:p>
          <a:p>
            <a:pPr indent="0" lvl="0" marL="0" rtl="0">
              <a:spcBef>
                <a:spcPts val="0"/>
              </a:spcBef>
              <a:spcAft>
                <a:spcPts val="0"/>
              </a:spcAft>
              <a:buNone/>
            </a:pPr>
            <a:r>
              <a:rPr b="1" lang="en" sz="800">
                <a:solidFill>
                  <a:srgbClr val="434343"/>
                </a:solidFill>
                <a:latin typeface="Comfortaa"/>
                <a:ea typeface="Comfortaa"/>
                <a:cs typeface="Comfortaa"/>
                <a:sym typeface="Comfortaa"/>
              </a:rPr>
              <a:t>How to Join:</a:t>
            </a:r>
            <a:r>
              <a:rPr lang="en" sz="800">
                <a:solidFill>
                  <a:srgbClr val="434343"/>
                </a:solidFill>
                <a:latin typeface="Comfortaa"/>
                <a:ea typeface="Comfortaa"/>
                <a:cs typeface="Comfortaa"/>
                <a:sym typeface="Comfortaa"/>
              </a:rPr>
              <a:t> For programs: each programs has its own application criteria and deadlines; For volunteers: volunteer form is available on their website; For potential partners: email address is available for direct contact</a:t>
            </a:r>
          </a:p>
          <a:p>
            <a:pPr indent="0" lvl="0" marL="0" rtl="0">
              <a:spcBef>
                <a:spcPts val="0"/>
              </a:spcBef>
              <a:buNone/>
            </a:pPr>
            <a:r>
              <a:t/>
            </a:r>
            <a:endParaRPr sz="800">
              <a:solidFill>
                <a:srgbClr val="434343"/>
              </a:solidFill>
            </a:endParaRPr>
          </a:p>
          <a:p>
            <a:pPr indent="0" lvl="0" marL="0" rtl="0">
              <a:spcBef>
                <a:spcPts val="0"/>
              </a:spcBef>
              <a:spcAft>
                <a:spcPts val="0"/>
              </a:spcAft>
              <a:buNone/>
            </a:pPr>
            <a:r>
              <a:t/>
            </a:r>
            <a:endParaRPr b="1" sz="800">
              <a:solidFill>
                <a:srgbClr val="434343"/>
              </a:solidFill>
              <a:latin typeface="Comfortaa"/>
              <a:ea typeface="Comfortaa"/>
              <a:cs typeface="Comfortaa"/>
              <a:sym typeface="Comfortaa"/>
            </a:endParaRPr>
          </a:p>
        </p:txBody>
      </p:sp>
      <p:sp>
        <p:nvSpPr>
          <p:cNvPr id="72" name="Shape 72"/>
          <p:cNvSpPr txBox="1"/>
          <p:nvPr>
            <p:ph idx="1" type="body"/>
          </p:nvPr>
        </p:nvSpPr>
        <p:spPr>
          <a:xfrm>
            <a:off x="4548000" y="3609850"/>
            <a:ext cx="4284300" cy="10962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000" u="sng">
                <a:solidFill>
                  <a:srgbClr val="6AA84F"/>
                </a:solidFill>
                <a:latin typeface="Comfortaa"/>
                <a:ea typeface="Comfortaa"/>
                <a:cs typeface="Comfortaa"/>
                <a:sym typeface="Comfortaa"/>
              </a:rPr>
              <a:t>Recommendations</a:t>
            </a:r>
            <a:r>
              <a:rPr lang="en" sz="900" u="sng">
                <a:solidFill>
                  <a:srgbClr val="6AA84F"/>
                </a:solidFill>
                <a:latin typeface="Comfortaa"/>
                <a:ea typeface="Comfortaa"/>
                <a:cs typeface="Comfortaa"/>
                <a:sym typeface="Comfortaa"/>
              </a:rPr>
              <a:t>:</a:t>
            </a:r>
          </a:p>
          <a:p>
            <a:pPr indent="0" lvl="0" marL="0" rtl="0">
              <a:lnSpc>
                <a:spcPct val="115000"/>
              </a:lnSpc>
              <a:spcBef>
                <a:spcPts val="0"/>
              </a:spcBef>
              <a:spcAft>
                <a:spcPts val="0"/>
              </a:spcAft>
              <a:buNone/>
            </a:pPr>
            <a:r>
              <a:rPr lang="en" sz="900">
                <a:solidFill>
                  <a:srgbClr val="FF0000"/>
                </a:solidFill>
                <a:latin typeface="Comfortaa"/>
                <a:ea typeface="Comfortaa"/>
                <a:cs typeface="Comfortaa"/>
                <a:sym typeface="Comfortaa"/>
              </a:rPr>
              <a:t>Programs and initiatives are already strong and well-planned, well-organized, and are effectively being implemented; Best help would be more funding for programs</a:t>
            </a:r>
          </a:p>
          <a:p>
            <a:pPr indent="0" lvl="0" marL="0" rtl="0">
              <a:lnSpc>
                <a:spcPct val="115000"/>
              </a:lnSpc>
              <a:spcBef>
                <a:spcPts val="0"/>
              </a:spcBef>
              <a:spcAft>
                <a:spcPts val="0"/>
              </a:spcAft>
              <a:buNone/>
            </a:pPr>
            <a:r>
              <a:t/>
            </a:r>
            <a:endParaRPr sz="900">
              <a:solidFill>
                <a:srgbClr val="434343"/>
              </a:solidFill>
              <a:latin typeface="Comfortaa"/>
              <a:ea typeface="Comfortaa"/>
              <a:cs typeface="Comfortaa"/>
              <a:sym typeface="Comfortaa"/>
            </a:endParaRPr>
          </a:p>
          <a:p>
            <a:pPr indent="0" lvl="0" marL="0" rtl="0">
              <a:spcBef>
                <a:spcPts val="0"/>
              </a:spcBef>
              <a:spcAft>
                <a:spcPts val="0"/>
              </a:spcAft>
              <a:buNone/>
            </a:pPr>
            <a:r>
              <a:t/>
            </a:r>
            <a:endParaRPr sz="900">
              <a:solidFill>
                <a:srgbClr val="434343"/>
              </a:solidFill>
            </a:endParaRPr>
          </a:p>
          <a:p>
            <a:pPr indent="0" lvl="0" marL="0" rtl="0">
              <a:spcBef>
                <a:spcPts val="0"/>
              </a:spcBef>
              <a:spcAft>
                <a:spcPts val="0"/>
              </a:spcAft>
              <a:buNone/>
            </a:pPr>
            <a:r>
              <a:rPr lang="en" sz="900">
                <a:solidFill>
                  <a:srgbClr val="434343"/>
                </a:solidFill>
                <a:latin typeface="Comfortaa"/>
                <a:ea typeface="Comfortaa"/>
                <a:cs typeface="Comfortaa"/>
                <a:sym typeface="Comfortaa"/>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Basic Information:</a:t>
            </a:r>
          </a:p>
        </p:txBody>
      </p:sp>
      <p:sp>
        <p:nvSpPr>
          <p:cNvPr id="78" name="Shape 78"/>
          <p:cNvSpPr txBox="1"/>
          <p:nvPr>
            <p:ph idx="1" type="body"/>
          </p:nvPr>
        </p:nvSpPr>
        <p:spPr>
          <a:xfrm>
            <a:off x="311700" y="798288"/>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sz="1400" u="sng">
              <a:solidFill>
                <a:srgbClr val="6AA84F"/>
              </a:solidFill>
              <a:latin typeface="Comfortaa"/>
              <a:ea typeface="Comfortaa"/>
              <a:cs typeface="Comfortaa"/>
              <a:sym typeface="Comfortaa"/>
            </a:endParaRPr>
          </a:p>
          <a:p>
            <a:pPr indent="-69850" lvl="0" marL="0" rtl="0">
              <a:spcBef>
                <a:spcPts val="0"/>
              </a:spcBef>
              <a:spcAft>
                <a:spcPts val="0"/>
              </a:spcAft>
              <a:buClr>
                <a:schemeClr val="dk1"/>
              </a:buClr>
              <a:buSzPts val="1100"/>
              <a:buFont typeface="Arial"/>
              <a:buNone/>
            </a:pPr>
            <a:r>
              <a:rPr b="1" lang="en" sz="1400">
                <a:solidFill>
                  <a:srgbClr val="434343"/>
                </a:solidFill>
                <a:latin typeface="Comfortaa"/>
                <a:ea typeface="Comfortaa"/>
                <a:cs typeface="Comfortaa"/>
                <a:sym typeface="Comfortaa"/>
              </a:rPr>
              <a:t>Headquarters</a:t>
            </a:r>
            <a:r>
              <a:rPr lang="en" sz="1400">
                <a:solidFill>
                  <a:srgbClr val="434343"/>
                </a:solidFill>
                <a:latin typeface="Comfortaa"/>
                <a:ea typeface="Comfortaa"/>
                <a:cs typeface="Comfortaa"/>
                <a:sym typeface="Comfortaa"/>
              </a:rPr>
              <a:t>:   			        									 Kenya (Nairobi) </a:t>
            </a:r>
          </a:p>
          <a:p>
            <a:pPr indent="0" lvl="0" marL="0" rtl="0">
              <a:spcBef>
                <a:spcPts val="0"/>
              </a:spcBef>
              <a:spcAft>
                <a:spcPts val="0"/>
              </a:spcAft>
              <a:buNone/>
            </a:pPr>
            <a:r>
              <a:rPr b="1" lang="en" sz="1400">
                <a:solidFill>
                  <a:srgbClr val="434343"/>
                </a:solidFill>
                <a:latin typeface="Comfortaa"/>
                <a:ea typeface="Comfortaa"/>
                <a:cs typeface="Comfortaa"/>
                <a:sym typeface="Comfortaa"/>
              </a:rPr>
              <a:t>Founded</a:t>
            </a:r>
            <a:r>
              <a:rPr lang="en" sz="1400">
                <a:solidFill>
                  <a:srgbClr val="434343"/>
                </a:solidFill>
                <a:latin typeface="Comfortaa"/>
                <a:ea typeface="Comfortaa"/>
                <a:cs typeface="Comfortaa"/>
                <a:sym typeface="Comfortaa"/>
              </a:rPr>
              <a:t>:                                                                                                  	                              2010</a:t>
            </a:r>
          </a:p>
          <a:p>
            <a:pPr indent="0" lvl="0" marL="0" rtl="0">
              <a:spcBef>
                <a:spcPts val="0"/>
              </a:spcBef>
              <a:spcAft>
                <a:spcPts val="0"/>
              </a:spcAft>
              <a:buNone/>
            </a:pPr>
            <a:r>
              <a:rPr b="1" lang="en" sz="1400">
                <a:solidFill>
                  <a:srgbClr val="434343"/>
                </a:solidFill>
                <a:latin typeface="Comfortaa"/>
                <a:ea typeface="Comfortaa"/>
                <a:cs typeface="Comfortaa"/>
                <a:sym typeface="Comfortaa"/>
              </a:rPr>
              <a:t>Phone</a:t>
            </a:r>
            <a:r>
              <a:rPr lang="en" sz="1400">
                <a:solidFill>
                  <a:srgbClr val="434343"/>
                </a:solidFill>
                <a:latin typeface="Comfortaa"/>
                <a:ea typeface="Comfortaa"/>
                <a:cs typeface="Comfortaa"/>
                <a:sym typeface="Comfortaa"/>
              </a:rPr>
              <a:t>:                                                                                                                     </a:t>
            </a:r>
            <a:r>
              <a:rPr lang="en" sz="1400">
                <a:solidFill>
                  <a:srgbClr val="000000"/>
                </a:solidFill>
                <a:highlight>
                  <a:srgbClr val="FFFFFF"/>
                </a:highlight>
                <a:latin typeface="Comfortaa"/>
                <a:ea typeface="Comfortaa"/>
                <a:cs typeface="Comfortaa"/>
                <a:sym typeface="Comfortaa"/>
              </a:rPr>
              <a:t>254 7239 35796</a:t>
            </a:r>
          </a:p>
          <a:p>
            <a:pPr indent="-69850" lvl="0" marL="0" rtl="0">
              <a:spcBef>
                <a:spcPts val="0"/>
              </a:spcBef>
              <a:spcAft>
                <a:spcPts val="0"/>
              </a:spcAft>
              <a:buClr>
                <a:schemeClr val="dk1"/>
              </a:buClr>
              <a:buSzPts val="1100"/>
              <a:buFont typeface="Arial"/>
              <a:buNone/>
            </a:pPr>
            <a:r>
              <a:rPr b="1" lang="en" sz="1400">
                <a:solidFill>
                  <a:srgbClr val="434343"/>
                </a:solidFill>
                <a:latin typeface="Comfortaa"/>
                <a:ea typeface="Comfortaa"/>
                <a:cs typeface="Comfortaa"/>
                <a:sym typeface="Comfortaa"/>
              </a:rPr>
              <a:t>Email</a:t>
            </a:r>
            <a:r>
              <a:rPr lang="en" sz="1400">
                <a:solidFill>
                  <a:srgbClr val="434343"/>
                </a:solidFill>
                <a:latin typeface="Comfortaa"/>
                <a:ea typeface="Comfortaa"/>
                <a:cs typeface="Comfortaa"/>
                <a:sym typeface="Comfortaa"/>
              </a:rPr>
              <a:t>:                                                                                                              </a:t>
            </a:r>
            <a:r>
              <a:rPr lang="en" sz="1400">
                <a:solidFill>
                  <a:srgbClr val="000000"/>
                </a:solidFill>
                <a:highlight>
                  <a:srgbClr val="FFFFFF"/>
                </a:highlight>
                <a:latin typeface="Comfortaa"/>
                <a:ea typeface="Comfortaa"/>
                <a:cs typeface="Comfortaa"/>
                <a:sym typeface="Comfortaa"/>
              </a:rPr>
              <a:t>info@akirachix.com</a:t>
            </a:r>
          </a:p>
          <a:p>
            <a:pPr indent="0" lvl="0" marL="0" rtl="0">
              <a:spcBef>
                <a:spcPts val="0"/>
              </a:spcBef>
              <a:spcAft>
                <a:spcPts val="0"/>
              </a:spcAft>
              <a:buNone/>
            </a:pPr>
            <a:r>
              <a:rPr b="1" lang="en" sz="1400">
                <a:solidFill>
                  <a:srgbClr val="434343"/>
                </a:solidFill>
                <a:latin typeface="Comfortaa"/>
                <a:ea typeface="Comfortaa"/>
                <a:cs typeface="Comfortaa"/>
                <a:sym typeface="Comfortaa"/>
              </a:rPr>
              <a:t>Website</a:t>
            </a:r>
            <a:r>
              <a:rPr lang="en" sz="1400">
                <a:solidFill>
                  <a:srgbClr val="434343"/>
                </a:solidFill>
                <a:latin typeface="Comfortaa"/>
                <a:ea typeface="Comfortaa"/>
                <a:cs typeface="Comfortaa"/>
                <a:sym typeface="Comfortaa"/>
              </a:rPr>
              <a:t>:                                                                                                           http://akirachix.com/</a:t>
            </a:r>
          </a:p>
          <a:p>
            <a:pPr indent="0" lvl="0" marL="0" rtl="0">
              <a:spcBef>
                <a:spcPts val="0"/>
              </a:spcBef>
              <a:spcAft>
                <a:spcPts val="0"/>
              </a:spcAft>
              <a:buNone/>
            </a:pPr>
            <a:r>
              <a:t/>
            </a:r>
            <a:endParaRPr b="1" sz="1400">
              <a:solidFill>
                <a:srgbClr val="434343"/>
              </a:solidFill>
              <a:latin typeface="Comfortaa"/>
              <a:ea typeface="Comfortaa"/>
              <a:cs typeface="Comfortaa"/>
              <a:sym typeface="Comfortaa"/>
            </a:endParaRPr>
          </a:p>
          <a:p>
            <a:pPr indent="0" lvl="0" marL="0" rtl="0">
              <a:spcBef>
                <a:spcPts val="0"/>
              </a:spcBef>
              <a:spcAft>
                <a:spcPts val="0"/>
              </a:spcAft>
              <a:buNone/>
            </a:pPr>
            <a:r>
              <a:rPr b="1" lang="en" sz="1400">
                <a:solidFill>
                  <a:srgbClr val="434343"/>
                </a:solidFill>
                <a:latin typeface="Comfortaa"/>
                <a:ea typeface="Comfortaa"/>
                <a:cs typeface="Comfortaa"/>
                <a:sym typeface="Comfortaa"/>
              </a:rPr>
              <a:t>Description</a:t>
            </a:r>
            <a:r>
              <a:rPr lang="en" sz="1400">
                <a:solidFill>
                  <a:srgbClr val="434343"/>
                </a:solidFill>
                <a:latin typeface="Comfortaa"/>
                <a:ea typeface="Comfortaa"/>
                <a:cs typeface="Comfortaa"/>
                <a:sym typeface="Comfortaa"/>
              </a:rPr>
              <a:t>: (Incubator) </a:t>
            </a:r>
            <a:r>
              <a:rPr lang="en" sz="1400">
                <a:solidFill>
                  <a:srgbClr val="747474"/>
                </a:solidFill>
                <a:highlight>
                  <a:srgbClr val="FFFFFF"/>
                </a:highlight>
                <a:latin typeface="Comfortaa"/>
                <a:ea typeface="Comfortaa"/>
                <a:cs typeface="Comfortaa"/>
                <a:sym typeface="Comfortaa"/>
              </a:rPr>
              <a:t>AkiraChix is a not for profit organisation that aims to inspire and develop a successful force of women in technology who will change Africa’s future.</a:t>
            </a:r>
          </a:p>
          <a:p>
            <a:pPr indent="0" lvl="0" marL="0" rtl="0">
              <a:spcBef>
                <a:spcPts val="0"/>
              </a:spcBef>
              <a:spcAft>
                <a:spcPts val="0"/>
              </a:spcAft>
              <a:buNone/>
            </a:pPr>
            <a:r>
              <a:t/>
            </a:r>
            <a:endParaRPr b="1" sz="1400">
              <a:solidFill>
                <a:srgbClr val="434343"/>
              </a:solidFill>
              <a:latin typeface="Comfortaa"/>
              <a:ea typeface="Comfortaa"/>
              <a:cs typeface="Comfortaa"/>
              <a:sym typeface="Comfortaa"/>
            </a:endParaRPr>
          </a:p>
          <a:p>
            <a:pPr indent="0" lvl="0" marL="0" rtl="0">
              <a:spcBef>
                <a:spcPts val="0"/>
              </a:spcBef>
              <a:spcAft>
                <a:spcPts val="0"/>
              </a:spcAft>
              <a:buNone/>
            </a:pPr>
            <a:r>
              <a:rPr b="1" lang="en" sz="1400">
                <a:solidFill>
                  <a:srgbClr val="434343"/>
                </a:solidFill>
                <a:latin typeface="Comfortaa"/>
                <a:ea typeface="Comfortaa"/>
                <a:cs typeface="Comfortaa"/>
                <a:sym typeface="Comfortaa"/>
              </a:rPr>
              <a:t>Partners</a:t>
            </a:r>
            <a:r>
              <a:rPr lang="en" sz="1400">
                <a:solidFill>
                  <a:srgbClr val="434343"/>
                </a:solidFill>
                <a:latin typeface="Comfortaa"/>
                <a:ea typeface="Comfortaa"/>
                <a:cs typeface="Comfortaa"/>
                <a:sym typeface="Comfortaa"/>
              </a:rPr>
              <a:t>: Sida, iHub, Making All Voices Count, Ushahidi, Microsoft, WeTech, Institute of Software Technologies</a:t>
            </a:r>
          </a:p>
          <a:p>
            <a:pPr indent="0" lvl="0" marL="0">
              <a:spcBef>
                <a:spcPts val="0"/>
              </a:spcBef>
              <a:buNone/>
            </a:pPr>
            <a:r>
              <a:t/>
            </a:r>
            <a:endParaRPr b="1" sz="1400">
              <a:solidFill>
                <a:srgbClr val="434343"/>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14437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Service Offerings:</a:t>
            </a:r>
          </a:p>
        </p:txBody>
      </p:sp>
      <p:sp>
        <p:nvSpPr>
          <p:cNvPr id="84" name="Shape 84"/>
          <p:cNvSpPr txBox="1"/>
          <p:nvPr/>
        </p:nvSpPr>
        <p:spPr>
          <a:xfrm>
            <a:off x="394475" y="788975"/>
            <a:ext cx="8178000" cy="3717300"/>
          </a:xfrm>
          <a:prstGeom prst="rect">
            <a:avLst/>
          </a:prstGeom>
          <a:noFill/>
          <a:ln>
            <a:noFill/>
          </a:ln>
        </p:spPr>
        <p:txBody>
          <a:bodyPr anchorCtr="0" anchor="t" bIns="91425" lIns="91425" rIns="91425" wrap="square" tIns="91425">
            <a:noAutofit/>
          </a:bodyPr>
          <a:lstStyle/>
          <a:p>
            <a:pPr indent="-304800" lvl="0" marL="457200" rtl="0">
              <a:spcBef>
                <a:spcPts val="0"/>
              </a:spcBef>
              <a:spcAft>
                <a:spcPts val="0"/>
              </a:spcAft>
              <a:buSzPts val="1200"/>
              <a:buFont typeface="Comfortaa"/>
              <a:buChar char="●"/>
            </a:pPr>
            <a:r>
              <a:rPr b="1" lang="en" sz="1200">
                <a:latin typeface="Comfortaa"/>
                <a:ea typeface="Comfortaa"/>
                <a:cs typeface="Comfortaa"/>
                <a:sym typeface="Comfortaa"/>
              </a:rPr>
              <a:t>Technical Training Program</a:t>
            </a:r>
          </a:p>
          <a:p>
            <a:pPr indent="-304800" lvl="1" marL="914400" rtl="0">
              <a:spcBef>
                <a:spcPts val="0"/>
              </a:spcBef>
              <a:spcAft>
                <a:spcPts val="0"/>
              </a:spcAft>
              <a:buSzPts val="1200"/>
              <a:buFont typeface="Comfortaa"/>
              <a:buChar char="○"/>
            </a:pPr>
            <a:r>
              <a:rPr lang="en" sz="1200">
                <a:highlight>
                  <a:srgbClr val="FFFFFF"/>
                </a:highlight>
                <a:latin typeface="Comfortaa"/>
                <a:ea typeface="Comfortaa"/>
                <a:cs typeface="Comfortaa"/>
                <a:sym typeface="Comfortaa"/>
              </a:rPr>
              <a:t>technical training program that targets young women from poor social and economic backgrounds in Nairobi</a:t>
            </a:r>
          </a:p>
          <a:p>
            <a:pPr indent="-304800" lvl="1" marL="914400" rtl="0">
              <a:spcBef>
                <a:spcPts val="0"/>
              </a:spcBef>
              <a:spcAft>
                <a:spcPts val="0"/>
              </a:spcAft>
              <a:buSzPts val="1200"/>
              <a:buFont typeface="Comfortaa"/>
              <a:buChar char="○"/>
            </a:pPr>
            <a:r>
              <a:rPr lang="en" sz="1200">
                <a:highlight>
                  <a:srgbClr val="FFFFFF"/>
                </a:highlight>
                <a:latin typeface="Comfortaa"/>
                <a:ea typeface="Comfortaa"/>
                <a:cs typeface="Comfortaa"/>
                <a:sym typeface="Comfortaa"/>
              </a:rPr>
              <a:t>One year intensive course on programming, design, entrepreneurship</a:t>
            </a:r>
          </a:p>
          <a:p>
            <a:pPr indent="-304800" lvl="1" marL="914400" rtl="0">
              <a:spcBef>
                <a:spcPts val="0"/>
              </a:spcBef>
              <a:spcAft>
                <a:spcPts val="0"/>
              </a:spcAft>
              <a:buSzPts val="1200"/>
              <a:buFont typeface="Comfortaa"/>
              <a:buChar char="○"/>
            </a:pPr>
            <a:r>
              <a:rPr lang="en" sz="1200">
                <a:highlight>
                  <a:srgbClr val="FFFFFF"/>
                </a:highlight>
                <a:latin typeface="Comfortaa"/>
                <a:ea typeface="Comfortaa"/>
                <a:cs typeface="Comfortaa"/>
                <a:sym typeface="Comfortaa"/>
              </a:rPr>
              <a:t>Designed to lift these students/trainees from poverty</a:t>
            </a:r>
          </a:p>
          <a:p>
            <a:pPr indent="-304800" lvl="0" marL="457200" rtl="0">
              <a:spcBef>
                <a:spcPts val="0"/>
              </a:spcBef>
              <a:spcAft>
                <a:spcPts val="0"/>
              </a:spcAft>
              <a:buSzPts val="1200"/>
              <a:buFont typeface="Comfortaa"/>
              <a:buChar char="●"/>
            </a:pPr>
            <a:r>
              <a:rPr b="1" lang="en" sz="1200">
                <a:latin typeface="Comfortaa"/>
                <a:ea typeface="Comfortaa"/>
                <a:cs typeface="Comfortaa"/>
                <a:sym typeface="Comfortaa"/>
              </a:rPr>
              <a:t>High School Outreach</a:t>
            </a:r>
          </a:p>
          <a:p>
            <a:pPr indent="-304800" lvl="1" marL="914400" rtl="0">
              <a:spcBef>
                <a:spcPts val="0"/>
              </a:spcBef>
              <a:spcAft>
                <a:spcPts val="0"/>
              </a:spcAft>
              <a:buSzPts val="1200"/>
              <a:buFont typeface="Comfortaa"/>
              <a:buChar char="○"/>
            </a:pPr>
            <a:r>
              <a:rPr i="1" lang="en" sz="1200">
                <a:latin typeface="Comfortaa"/>
                <a:ea typeface="Comfortaa"/>
                <a:cs typeface="Comfortaa"/>
                <a:sym typeface="Comfortaa"/>
              </a:rPr>
              <a:t>“</a:t>
            </a:r>
            <a:r>
              <a:rPr i="1" lang="en" sz="1200">
                <a:highlight>
                  <a:srgbClr val="FFFFFF"/>
                </a:highlight>
                <a:latin typeface="Comfortaa"/>
                <a:ea typeface="Comfortaa"/>
                <a:cs typeface="Comfortaa"/>
                <a:sym typeface="Comfortaa"/>
              </a:rPr>
              <a:t>In Kenya, career paths are chosen in high school. High school students select subjects that determine which career to pursue in Institutions of higher learning while in their 3rd year. With this in mind, AkiraChix embarked on a high school outreach program that would encourage female students to select careers in Science, Technology, Engineering and Math in 2011.”</a:t>
            </a:r>
          </a:p>
          <a:p>
            <a:pPr indent="-304800" lvl="1" marL="914400" rtl="0">
              <a:spcBef>
                <a:spcPts val="0"/>
              </a:spcBef>
              <a:spcAft>
                <a:spcPts val="0"/>
              </a:spcAft>
              <a:buSzPts val="1200"/>
              <a:buFont typeface="Comfortaa"/>
              <a:buChar char="○"/>
            </a:pPr>
            <a:r>
              <a:rPr lang="en" sz="1200">
                <a:highlight>
                  <a:srgbClr val="FFFFFF"/>
                </a:highlight>
                <a:latin typeface="Comfortaa"/>
                <a:ea typeface="Comfortaa"/>
                <a:cs typeface="Comfortaa"/>
                <a:sym typeface="Comfortaa"/>
              </a:rPr>
              <a:t>Holds events such as:</a:t>
            </a:r>
          </a:p>
          <a:p>
            <a:pPr indent="-304800" lvl="2" marL="1371600" rtl="0">
              <a:spcBef>
                <a:spcPts val="0"/>
              </a:spcBef>
              <a:spcAft>
                <a:spcPts val="0"/>
              </a:spcAft>
              <a:buSzPts val="1200"/>
              <a:buFont typeface="Comfortaa"/>
              <a:buChar char="■"/>
            </a:pPr>
            <a:r>
              <a:rPr lang="en" sz="1200">
                <a:highlight>
                  <a:srgbClr val="FFFFFF"/>
                </a:highlight>
                <a:latin typeface="Comfortaa"/>
                <a:ea typeface="Comfortaa"/>
                <a:cs typeface="Comfortaa"/>
                <a:sym typeface="Comfortaa"/>
              </a:rPr>
              <a:t>Bi-weekly Sessions</a:t>
            </a:r>
          </a:p>
          <a:p>
            <a:pPr indent="-304800" lvl="3" marL="1828800" rtl="0">
              <a:spcBef>
                <a:spcPts val="0"/>
              </a:spcBef>
              <a:spcAft>
                <a:spcPts val="0"/>
              </a:spcAft>
              <a:buSzPts val="1200"/>
              <a:buFont typeface="Comfortaa"/>
              <a:buChar char="●"/>
            </a:pPr>
            <a:r>
              <a:rPr lang="en" sz="1200">
                <a:highlight>
                  <a:srgbClr val="FFFFFF"/>
                </a:highlight>
                <a:latin typeface="Comfortaa"/>
                <a:ea typeface="Comfortaa"/>
                <a:cs typeface="Comfortaa"/>
                <a:sym typeface="Comfortaa"/>
              </a:rPr>
              <a:t>Held in female high school computer labs to train female teens on hands-on topics such as robotics</a:t>
            </a:r>
          </a:p>
          <a:p>
            <a:pPr indent="-304800" lvl="2" marL="1371600" rtl="0">
              <a:spcBef>
                <a:spcPts val="0"/>
              </a:spcBef>
              <a:spcAft>
                <a:spcPts val="0"/>
              </a:spcAft>
              <a:buSzPts val="1200"/>
              <a:buFont typeface="Comfortaa"/>
              <a:buChar char="■"/>
            </a:pPr>
            <a:r>
              <a:rPr lang="en" sz="1200">
                <a:highlight>
                  <a:srgbClr val="FFFFFF"/>
                </a:highlight>
                <a:latin typeface="Comfortaa"/>
                <a:ea typeface="Comfortaa"/>
                <a:cs typeface="Comfortaa"/>
                <a:sym typeface="Comfortaa"/>
              </a:rPr>
              <a:t>Bootcamps</a:t>
            </a:r>
          </a:p>
          <a:p>
            <a:pPr indent="-304800" lvl="3" marL="1828800" rtl="0">
              <a:spcBef>
                <a:spcPts val="0"/>
              </a:spcBef>
              <a:spcAft>
                <a:spcPts val="0"/>
              </a:spcAft>
              <a:buSzPts val="1200"/>
              <a:buFont typeface="Comfortaa"/>
              <a:buChar char="●"/>
            </a:pPr>
            <a:r>
              <a:rPr lang="en" sz="1200">
                <a:highlight>
                  <a:srgbClr val="FFFFFF"/>
                </a:highlight>
                <a:latin typeface="Comfortaa"/>
                <a:ea typeface="Comfortaa"/>
                <a:cs typeface="Comfortaa"/>
                <a:sym typeface="Comfortaa"/>
              </a:rPr>
              <a:t>Intensive workshop-style events that cover the same areas as the Bi-weekly Sessions</a:t>
            </a:r>
          </a:p>
          <a:p>
            <a:pPr indent="-304800" lvl="2" marL="1371600" rtl="0">
              <a:spcBef>
                <a:spcPts val="0"/>
              </a:spcBef>
              <a:spcAft>
                <a:spcPts val="0"/>
              </a:spcAft>
              <a:buSzPts val="1200"/>
              <a:buFont typeface="Comfortaa"/>
              <a:buChar char="■"/>
            </a:pPr>
            <a:r>
              <a:rPr lang="en" sz="1200">
                <a:highlight>
                  <a:srgbClr val="FFFFFF"/>
                </a:highlight>
                <a:latin typeface="Comfortaa"/>
                <a:ea typeface="Comfortaa"/>
                <a:cs typeface="Comfortaa"/>
                <a:sym typeface="Comfortaa"/>
              </a:rPr>
              <a:t>Girls in ICT Day</a:t>
            </a:r>
          </a:p>
          <a:p>
            <a:pPr indent="-304800" lvl="3" marL="1828800" rtl="0">
              <a:spcBef>
                <a:spcPts val="0"/>
              </a:spcBef>
              <a:spcAft>
                <a:spcPts val="0"/>
              </a:spcAft>
              <a:buSzPts val="1200"/>
              <a:buFont typeface="Comfortaa"/>
              <a:buChar char="●"/>
            </a:pPr>
            <a:r>
              <a:rPr lang="en" sz="1200">
                <a:highlight>
                  <a:srgbClr val="FFFFFF"/>
                </a:highlight>
                <a:latin typeface="Comfortaa"/>
                <a:ea typeface="Comfortaa"/>
                <a:cs typeface="Comfortaa"/>
                <a:sym typeface="Comfortaa"/>
              </a:rPr>
              <a:t>Introduce high school aged females to current female African industry leaders in the tech field</a:t>
            </a:r>
          </a:p>
          <a:p>
            <a:pPr indent="-304800" lvl="3" marL="1828800" rtl="0">
              <a:spcBef>
                <a:spcPts val="0"/>
              </a:spcBef>
              <a:buSzPts val="1200"/>
              <a:buFont typeface="Comfortaa"/>
              <a:buChar char="●"/>
            </a:pPr>
            <a:r>
              <a:rPr lang="en" sz="1200">
                <a:highlight>
                  <a:srgbClr val="FFFFFF"/>
                </a:highlight>
                <a:latin typeface="Comfortaa"/>
                <a:ea typeface="Comfortaa"/>
                <a:cs typeface="Comfortaa"/>
                <a:sym typeface="Comfortaa"/>
              </a:rPr>
              <a:t>Orients them on job opportunities in this field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4437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Service Offerings:</a:t>
            </a:r>
          </a:p>
        </p:txBody>
      </p:sp>
      <p:sp>
        <p:nvSpPr>
          <p:cNvPr id="90" name="Shape 90"/>
          <p:cNvSpPr txBox="1"/>
          <p:nvPr/>
        </p:nvSpPr>
        <p:spPr>
          <a:xfrm>
            <a:off x="394475" y="788975"/>
            <a:ext cx="8178000" cy="3717300"/>
          </a:xfrm>
          <a:prstGeom prst="rect">
            <a:avLst/>
          </a:prstGeom>
          <a:noFill/>
          <a:ln>
            <a:noFill/>
          </a:ln>
        </p:spPr>
        <p:txBody>
          <a:bodyPr anchorCtr="0" anchor="t" bIns="91425" lIns="91425" rIns="91425" wrap="square" tIns="91425">
            <a:noAutofit/>
          </a:bodyPr>
          <a:lstStyle/>
          <a:p>
            <a:pPr indent="-317500" lvl="0" marL="457200" rtl="0">
              <a:spcBef>
                <a:spcPts val="0"/>
              </a:spcBef>
              <a:buSzPts val="1400"/>
              <a:buFont typeface="Comfortaa"/>
              <a:buChar char="●"/>
            </a:pPr>
            <a:r>
              <a:rPr b="1" lang="en">
                <a:latin typeface="Comfortaa"/>
                <a:ea typeface="Comfortaa"/>
                <a:cs typeface="Comfortaa"/>
                <a:sym typeface="Comfortaa"/>
              </a:rPr>
              <a:t>Community Building</a:t>
            </a:r>
          </a:p>
          <a:p>
            <a:pPr indent="-317500" lvl="1" marL="914400" rtl="0">
              <a:spcBef>
                <a:spcPts val="0"/>
              </a:spcBef>
              <a:buSzPts val="1400"/>
              <a:buFont typeface="Comfortaa"/>
              <a:buChar char="○"/>
            </a:pPr>
            <a:r>
              <a:rPr lang="en">
                <a:latin typeface="Comfortaa"/>
                <a:ea typeface="Comfortaa"/>
                <a:cs typeface="Comfortaa"/>
                <a:sym typeface="Comfortaa"/>
              </a:rPr>
              <a:t>Holds programs such as:</a:t>
            </a:r>
          </a:p>
          <a:p>
            <a:pPr indent="-317500" lvl="2" marL="1371600" rtl="0">
              <a:spcBef>
                <a:spcPts val="0"/>
              </a:spcBef>
              <a:buSzPts val="1400"/>
              <a:buFont typeface="Comfortaa"/>
              <a:buChar char="■"/>
            </a:pPr>
            <a:r>
              <a:rPr lang="en">
                <a:latin typeface="Comfortaa"/>
                <a:ea typeface="Comfortaa"/>
                <a:cs typeface="Comfortaa"/>
                <a:sym typeface="Comfortaa"/>
              </a:rPr>
              <a:t>Hackathons</a:t>
            </a:r>
          </a:p>
          <a:p>
            <a:pPr indent="-317500" lvl="3" marL="1828800" rtl="0">
              <a:spcBef>
                <a:spcPts val="0"/>
              </a:spcBef>
              <a:buSzPts val="1400"/>
              <a:buFont typeface="Comfortaa"/>
              <a:buChar char="●"/>
            </a:pPr>
            <a:r>
              <a:rPr lang="en">
                <a:latin typeface="Comfortaa"/>
                <a:ea typeface="Comfortaa"/>
                <a:cs typeface="Comfortaa"/>
                <a:sym typeface="Comfortaa"/>
              </a:rPr>
              <a:t>Events that aim to engage women in using coding and programming to solve and create solutions to real-life problems</a:t>
            </a:r>
          </a:p>
          <a:p>
            <a:pPr indent="-317500" lvl="2" marL="1371600" rtl="0">
              <a:spcBef>
                <a:spcPts val="0"/>
              </a:spcBef>
              <a:buSzPts val="1400"/>
              <a:buFont typeface="Comfortaa"/>
              <a:buChar char="■"/>
            </a:pPr>
            <a:r>
              <a:rPr lang="en">
                <a:latin typeface="Comfortaa"/>
                <a:ea typeface="Comfortaa"/>
                <a:cs typeface="Comfortaa"/>
                <a:sym typeface="Comfortaa"/>
              </a:rPr>
              <a:t>Meetups</a:t>
            </a:r>
          </a:p>
          <a:p>
            <a:pPr indent="-317500" lvl="3" marL="1828800" rtl="0">
              <a:spcBef>
                <a:spcPts val="0"/>
              </a:spcBef>
              <a:buSzPts val="1400"/>
              <a:buFont typeface="Comfortaa"/>
              <a:buChar char="●"/>
            </a:pPr>
            <a:r>
              <a:rPr lang="en">
                <a:latin typeface="Comfortaa"/>
                <a:ea typeface="Comfortaa"/>
                <a:cs typeface="Comfortaa"/>
                <a:sym typeface="Comfortaa"/>
              </a:rPr>
              <a:t>Physical and online meetings for women involved in tech to discuss certain predetermined topics such as Cybersecurity, Networking, etc. </a:t>
            </a:r>
          </a:p>
          <a:p>
            <a:pPr indent="-317500" lvl="2" marL="1371600" rtl="0">
              <a:spcBef>
                <a:spcPts val="0"/>
              </a:spcBef>
              <a:buSzPts val="1400"/>
              <a:buFont typeface="Comfortaa"/>
              <a:buChar char="■"/>
            </a:pPr>
            <a:r>
              <a:rPr lang="en">
                <a:latin typeface="Comfortaa"/>
                <a:ea typeface="Comfortaa"/>
                <a:cs typeface="Comfortaa"/>
                <a:sym typeface="Comfortaa"/>
              </a:rPr>
              <a:t>Annual Women in Tech Conference </a:t>
            </a:r>
          </a:p>
          <a:p>
            <a:pPr indent="-317500" lvl="3" marL="1828800" rtl="0">
              <a:spcBef>
                <a:spcPts val="0"/>
              </a:spcBef>
              <a:buSzPts val="1400"/>
              <a:buFont typeface="Comfortaa"/>
              <a:buChar char="●"/>
            </a:pPr>
            <a:r>
              <a:rPr lang="en">
                <a:latin typeface="Comfortaa"/>
                <a:ea typeface="Comfortaa"/>
                <a:cs typeface="Comfortaa"/>
                <a:sym typeface="Comfortaa"/>
              </a:rPr>
              <a:t>Celebrates the various important roles that African women have served in the tech field in present times</a:t>
            </a:r>
          </a:p>
          <a:p>
            <a:pPr indent="-317500" lvl="0" marL="457200" rtl="0">
              <a:spcBef>
                <a:spcPts val="0"/>
              </a:spcBef>
              <a:buSzPts val="1400"/>
              <a:buFont typeface="Comfortaa"/>
              <a:buChar char="●"/>
            </a:pPr>
            <a:r>
              <a:rPr b="1" lang="en">
                <a:latin typeface="Comfortaa"/>
                <a:ea typeface="Comfortaa"/>
                <a:cs typeface="Comfortaa"/>
                <a:sym typeface="Comfortaa"/>
              </a:rPr>
              <a:t>Kids Program</a:t>
            </a:r>
          </a:p>
          <a:p>
            <a:pPr indent="-317500" lvl="1" marL="914400" rtl="0">
              <a:spcBef>
                <a:spcPts val="0"/>
              </a:spcBef>
              <a:buSzPts val="1400"/>
              <a:buFont typeface="Comfortaa"/>
              <a:buChar char="○"/>
            </a:pPr>
            <a:r>
              <a:rPr lang="en">
                <a:latin typeface="Comfortaa"/>
                <a:ea typeface="Comfortaa"/>
                <a:cs typeface="Comfortaa"/>
                <a:sym typeface="Comfortaa"/>
              </a:rPr>
              <a:t>Camp for kids 7-13 years old, teaching various basic skills in technology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idx="1" type="body"/>
          </p:nvPr>
        </p:nvSpPr>
        <p:spPr>
          <a:xfrm>
            <a:off x="311700" y="722088"/>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b="1" lang="en" sz="1400">
                <a:solidFill>
                  <a:srgbClr val="434343"/>
                </a:solidFill>
                <a:latin typeface="Comfortaa"/>
                <a:ea typeface="Comfortaa"/>
                <a:cs typeface="Comfortaa"/>
                <a:sym typeface="Comfortaa"/>
              </a:rPr>
              <a:t>Business Model</a:t>
            </a:r>
            <a:r>
              <a:rPr lang="en" sz="1400">
                <a:solidFill>
                  <a:srgbClr val="434343"/>
                </a:solidFill>
                <a:latin typeface="Comfortaa"/>
                <a:ea typeface="Comfortaa"/>
                <a:cs typeface="Comfortaa"/>
                <a:sym typeface="Comfortaa"/>
              </a:rPr>
              <a:t>: </a:t>
            </a:r>
          </a:p>
          <a:p>
            <a:pPr indent="-317500" lvl="0" marL="457200" rtl="0">
              <a:spcBef>
                <a:spcPts val="0"/>
              </a:spcBef>
              <a:spcAft>
                <a:spcPts val="0"/>
              </a:spcAft>
              <a:buClr>
                <a:srgbClr val="434343"/>
              </a:buClr>
              <a:buSzPts val="1400"/>
              <a:buChar char="●"/>
            </a:pPr>
            <a:r>
              <a:rPr lang="en" sz="1400">
                <a:solidFill>
                  <a:srgbClr val="434343"/>
                </a:solidFill>
                <a:highlight>
                  <a:srgbClr val="FFFFFF"/>
                </a:highlight>
                <a:latin typeface="Comfortaa"/>
                <a:ea typeface="Comfortaa"/>
                <a:cs typeface="Comfortaa"/>
                <a:sym typeface="Comfortaa"/>
              </a:rPr>
              <a:t>Provides hands-on training for women of all ages (kids to adults) to equip them with technological skills to prepare them for jobs in the field of technology </a:t>
            </a:r>
          </a:p>
          <a:p>
            <a:pPr indent="-317500" lvl="1" marL="914400" rtl="0">
              <a:spcBef>
                <a:spcPts val="0"/>
              </a:spcBef>
              <a:spcAft>
                <a:spcPts val="0"/>
              </a:spcAft>
              <a:buClr>
                <a:srgbClr val="434343"/>
              </a:buClr>
              <a:buSzPts val="1400"/>
              <a:buFont typeface="Comfortaa"/>
              <a:buChar char="○"/>
            </a:pPr>
            <a:r>
              <a:rPr lang="en">
                <a:solidFill>
                  <a:srgbClr val="434343"/>
                </a:solidFill>
                <a:highlight>
                  <a:srgbClr val="FFFFFF"/>
                </a:highlight>
                <a:latin typeface="Comfortaa"/>
                <a:ea typeface="Comfortaa"/>
                <a:cs typeface="Comfortaa"/>
                <a:sym typeface="Comfortaa"/>
              </a:rPr>
              <a:t>Jobs that will advance their communities</a:t>
            </a:r>
          </a:p>
          <a:p>
            <a:pPr indent="-317500" lvl="1" marL="914400" rtl="0">
              <a:spcBef>
                <a:spcPts val="0"/>
              </a:spcBef>
              <a:spcAft>
                <a:spcPts val="0"/>
              </a:spcAft>
              <a:buClr>
                <a:srgbClr val="434343"/>
              </a:buClr>
              <a:buSzPts val="1400"/>
              <a:buFont typeface="Comfortaa"/>
              <a:buChar char="○"/>
            </a:pPr>
            <a:r>
              <a:rPr lang="en">
                <a:solidFill>
                  <a:srgbClr val="434343"/>
                </a:solidFill>
                <a:highlight>
                  <a:srgbClr val="FFFFFF"/>
                </a:highlight>
                <a:latin typeface="Comfortaa"/>
                <a:ea typeface="Comfortaa"/>
                <a:cs typeface="Comfortaa"/>
                <a:sym typeface="Comfortaa"/>
              </a:rPr>
              <a:t>Jobs that will lift them out of poverty</a:t>
            </a:r>
          </a:p>
          <a:p>
            <a:pPr indent="-317500" lvl="0" marL="457200" rtl="0">
              <a:spcBef>
                <a:spcPts val="0"/>
              </a:spcBef>
              <a:buClr>
                <a:srgbClr val="434343"/>
              </a:buClr>
              <a:buSzPts val="1400"/>
              <a:buFont typeface="Comfortaa"/>
              <a:buChar char="●"/>
            </a:pPr>
            <a:r>
              <a:rPr lang="en" sz="1400">
                <a:solidFill>
                  <a:srgbClr val="434343"/>
                </a:solidFill>
                <a:highlight>
                  <a:srgbClr val="FFFFFF"/>
                </a:highlight>
                <a:latin typeface="Comfortaa"/>
                <a:ea typeface="Comfortaa"/>
                <a:cs typeface="Comfortaa"/>
                <a:sym typeface="Comfortaa"/>
              </a:rPr>
              <a:t>No direct funding aid for participants, but skills gained from programs effectively give them a boost to a better life</a:t>
            </a:r>
          </a:p>
        </p:txBody>
      </p:sp>
      <p:sp>
        <p:nvSpPr>
          <p:cNvPr id="96" name="Shape 96"/>
          <p:cNvSpPr txBox="1"/>
          <p:nvPr>
            <p:ph type="title"/>
          </p:nvPr>
        </p:nvSpPr>
        <p:spPr>
          <a:xfrm>
            <a:off x="311700" y="14437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Service Offerings: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87900" y="1402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Traction</a:t>
            </a:r>
            <a:r>
              <a:rPr lang="en" sz="2400" u="sng">
                <a:solidFill>
                  <a:srgbClr val="6AA84F"/>
                </a:solidFill>
                <a:latin typeface="Comfortaa"/>
                <a:ea typeface="Comfortaa"/>
                <a:cs typeface="Comfortaa"/>
                <a:sym typeface="Comfortaa"/>
              </a:rPr>
              <a:t>:</a:t>
            </a:r>
          </a:p>
        </p:txBody>
      </p:sp>
      <p:sp>
        <p:nvSpPr>
          <p:cNvPr id="102" name="Shape 102"/>
          <p:cNvSpPr txBox="1"/>
          <p:nvPr>
            <p:ph idx="1" type="body"/>
          </p:nvPr>
        </p:nvSpPr>
        <p:spPr>
          <a:xfrm>
            <a:off x="387900" y="787350"/>
            <a:ext cx="8520600" cy="4279800"/>
          </a:xfrm>
          <a:prstGeom prst="rect">
            <a:avLst/>
          </a:prstGeom>
        </p:spPr>
        <p:txBody>
          <a:bodyPr anchorCtr="0" anchor="t" bIns="91425" lIns="91425" rIns="91425" wrap="square" tIns="91425">
            <a:noAutofit/>
          </a:bodyPr>
          <a:lstStyle/>
          <a:p>
            <a:pPr indent="0" lvl="0" marL="0" rtl="0">
              <a:spcBef>
                <a:spcPts val="0"/>
              </a:spcBef>
              <a:spcAft>
                <a:spcPts val="0"/>
              </a:spcAft>
              <a:buNone/>
            </a:pPr>
            <a:r>
              <a:rPr b="1" lang="en">
                <a:solidFill>
                  <a:srgbClr val="434343"/>
                </a:solidFill>
                <a:latin typeface="Comfortaa"/>
                <a:ea typeface="Comfortaa"/>
                <a:cs typeface="Comfortaa"/>
                <a:sym typeface="Comfortaa"/>
              </a:rPr>
              <a:t>FinTech Focus</a:t>
            </a:r>
            <a:r>
              <a:rPr lang="en">
                <a:solidFill>
                  <a:srgbClr val="434343"/>
                </a:solidFill>
                <a:latin typeface="Comfortaa"/>
                <a:ea typeface="Comfortaa"/>
                <a:cs typeface="Comfortaa"/>
                <a:sym typeface="Comfortaa"/>
              </a:rPr>
              <a:t>: Not focused on FinTech, but helps a lot in Financial Inclusion (has lifting people out of poverty in its goals and main agenda) </a:t>
            </a:r>
          </a:p>
          <a:p>
            <a:pPr indent="0" lvl="0" marL="0" rtl="0">
              <a:spcBef>
                <a:spcPts val="0"/>
              </a:spcBef>
              <a:spcAft>
                <a:spcPts val="0"/>
              </a:spcAft>
              <a:buNone/>
            </a:pPr>
            <a:r>
              <a:rPr b="1" lang="en">
                <a:solidFill>
                  <a:srgbClr val="434343"/>
                </a:solidFill>
                <a:latin typeface="Comfortaa"/>
                <a:ea typeface="Comfortaa"/>
                <a:cs typeface="Comfortaa"/>
                <a:sym typeface="Comfortaa"/>
              </a:rPr>
              <a:t>Scope</a:t>
            </a:r>
            <a:r>
              <a:rPr lang="en">
                <a:solidFill>
                  <a:srgbClr val="434343"/>
                </a:solidFill>
                <a:latin typeface="Comfortaa"/>
                <a:ea typeface="Comfortaa"/>
                <a:cs typeface="Comfortaa"/>
                <a:sym typeface="Comfortaa"/>
              </a:rPr>
              <a:t>: No data on total participants in HS program, Kids program, and Community Building; 30 high-potential women are accepted per year for Technical Training Program</a:t>
            </a:r>
          </a:p>
          <a:p>
            <a:pPr indent="0" lvl="0" marL="0" rtl="0">
              <a:spcBef>
                <a:spcPts val="0"/>
              </a:spcBef>
              <a:spcAft>
                <a:spcPts val="0"/>
              </a:spcAft>
              <a:buNone/>
            </a:pPr>
            <a:r>
              <a:t/>
            </a:r>
            <a:endParaRPr>
              <a:solidFill>
                <a:srgbClr val="434343"/>
              </a:solidFill>
              <a:latin typeface="Comfortaa"/>
              <a:ea typeface="Comfortaa"/>
              <a:cs typeface="Comfortaa"/>
              <a:sym typeface="Comfortaa"/>
            </a:endParaRP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64700"/>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Opportunities</a:t>
            </a:r>
            <a:r>
              <a:rPr lang="en" sz="2400" u="sng">
                <a:solidFill>
                  <a:srgbClr val="6AA84F"/>
                </a:solidFill>
                <a:latin typeface="Comfortaa"/>
                <a:ea typeface="Comfortaa"/>
                <a:cs typeface="Comfortaa"/>
                <a:sym typeface="Comfortaa"/>
              </a:rPr>
              <a:t>:</a:t>
            </a:r>
          </a:p>
        </p:txBody>
      </p:sp>
      <p:sp>
        <p:nvSpPr>
          <p:cNvPr id="108" name="Shape 108"/>
          <p:cNvSpPr txBox="1"/>
          <p:nvPr>
            <p:ph idx="1" type="body"/>
          </p:nvPr>
        </p:nvSpPr>
        <p:spPr>
          <a:xfrm>
            <a:off x="311700" y="255075"/>
            <a:ext cx="8520600" cy="35757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sz="1100" u="sng">
              <a:solidFill>
                <a:srgbClr val="434343"/>
              </a:solidFill>
              <a:latin typeface="Comfortaa"/>
              <a:ea typeface="Comfortaa"/>
              <a:cs typeface="Comfortaa"/>
              <a:sym typeface="Comfortaa"/>
            </a:endParaRPr>
          </a:p>
          <a:p>
            <a:pPr indent="0" lvl="0" marL="0" rtl="0">
              <a:spcBef>
                <a:spcPts val="0"/>
              </a:spcBef>
              <a:spcAft>
                <a:spcPts val="0"/>
              </a:spcAft>
              <a:buNone/>
            </a:pPr>
            <a:r>
              <a:rPr b="1" lang="en" sz="1100">
                <a:solidFill>
                  <a:srgbClr val="434343"/>
                </a:solidFill>
                <a:latin typeface="Comfortaa"/>
                <a:ea typeface="Comfortaa"/>
                <a:cs typeface="Comfortaa"/>
                <a:sym typeface="Comfortaa"/>
              </a:rPr>
              <a:t>Leadership</a:t>
            </a:r>
            <a:r>
              <a:rPr lang="en" sz="1100">
                <a:solidFill>
                  <a:srgbClr val="434343"/>
                </a:solidFill>
                <a:latin typeface="Comfortaa"/>
                <a:ea typeface="Comfortaa"/>
                <a:cs typeface="Comfortaa"/>
                <a:sym typeface="Comfortaa"/>
              </a:rPr>
              <a:t>: Board members are industry leaders from various backgrounds. Founders are experienced tech leaders as well, with substantial experience in related fields.</a:t>
            </a:r>
          </a:p>
          <a:p>
            <a:pPr indent="0" lvl="0" marL="0" rtl="0">
              <a:spcBef>
                <a:spcPts val="0"/>
              </a:spcBef>
              <a:spcAft>
                <a:spcPts val="0"/>
              </a:spcAft>
              <a:buNone/>
            </a:pPr>
            <a:r>
              <a:rPr b="1" lang="en" sz="1100">
                <a:solidFill>
                  <a:srgbClr val="434343"/>
                </a:solidFill>
                <a:latin typeface="Comfortaa"/>
                <a:ea typeface="Comfortaa"/>
                <a:cs typeface="Comfortaa"/>
                <a:sym typeface="Comfortaa"/>
              </a:rPr>
              <a:t>Founders:</a:t>
            </a:r>
          </a:p>
          <a:p>
            <a:pPr indent="-298450" lvl="0" marL="457200" rtl="0">
              <a:spcBef>
                <a:spcPts val="0"/>
              </a:spcBef>
              <a:spcAft>
                <a:spcPts val="0"/>
              </a:spcAft>
              <a:buClr>
                <a:srgbClr val="434343"/>
              </a:buClr>
              <a:buSzPts val="1100"/>
              <a:buFont typeface="Comfortaa"/>
              <a:buChar char="●"/>
            </a:pPr>
            <a:r>
              <a:rPr b="1" lang="en" sz="1100">
                <a:solidFill>
                  <a:srgbClr val="434343"/>
                </a:solidFill>
                <a:latin typeface="Comfortaa"/>
                <a:ea typeface="Comfortaa"/>
                <a:cs typeface="Comfortaa"/>
                <a:sym typeface="Comfortaa"/>
              </a:rPr>
              <a:t>Angela Lungati</a:t>
            </a:r>
          </a:p>
          <a:p>
            <a:pPr indent="-298450" lvl="1" marL="914400" rtl="0">
              <a:spcBef>
                <a:spcPts val="0"/>
              </a:spcBef>
              <a:spcAft>
                <a:spcPts val="0"/>
              </a:spcAft>
              <a:buClr>
                <a:srgbClr val="434343"/>
              </a:buClr>
              <a:buSzPts val="1100"/>
              <a:buFont typeface="Comfortaa"/>
              <a:buChar char="○"/>
            </a:pPr>
            <a:r>
              <a:rPr lang="en" sz="1100">
                <a:solidFill>
                  <a:srgbClr val="747474"/>
                </a:solidFill>
                <a:highlight>
                  <a:srgbClr val="FFFFFF"/>
                </a:highlight>
                <a:latin typeface="PT Sans"/>
                <a:ea typeface="PT Sans"/>
                <a:cs typeface="PT Sans"/>
                <a:sym typeface="PT Sans"/>
              </a:rPr>
              <a:t>Angela Oduor was born in Ukraine and raised in Nairobi, Kenya. She is a</a:t>
            </a:r>
          </a:p>
          <a:p>
            <a:pPr indent="-298450" lvl="1" marL="914400" rtl="0">
              <a:spcBef>
                <a:spcPts val="0"/>
              </a:spcBef>
              <a:spcAft>
                <a:spcPts val="0"/>
              </a:spcAft>
              <a:buClr>
                <a:srgbClr val="434343"/>
              </a:buClr>
              <a:buSzPts val="1100"/>
              <a:buFont typeface="Comfortaa"/>
              <a:buChar char="○"/>
            </a:pPr>
            <a:r>
              <a:rPr lang="en" sz="1100">
                <a:solidFill>
                  <a:srgbClr val="747474"/>
                </a:solidFill>
                <a:highlight>
                  <a:srgbClr val="FFFFFF"/>
                </a:highlight>
                <a:latin typeface="PT Sans"/>
                <a:ea typeface="PT Sans"/>
                <a:cs typeface="PT Sans"/>
                <a:sym typeface="PT Sans"/>
              </a:rPr>
              <a:t>co-founder and Community building director at AkiraChix.</a:t>
            </a:r>
          </a:p>
          <a:p>
            <a:pPr indent="-298450" lvl="0" marL="457200" rtl="0">
              <a:spcBef>
                <a:spcPts val="0"/>
              </a:spcBef>
              <a:spcAft>
                <a:spcPts val="0"/>
              </a:spcAft>
              <a:buClr>
                <a:srgbClr val="434343"/>
              </a:buClr>
              <a:buSzPts val="1100"/>
              <a:buFont typeface="Comfortaa"/>
              <a:buChar char="●"/>
            </a:pPr>
            <a:r>
              <a:rPr b="1" lang="en" sz="1100">
                <a:solidFill>
                  <a:srgbClr val="434343"/>
                </a:solidFill>
                <a:latin typeface="Comfortaa"/>
                <a:ea typeface="Comfortaa"/>
                <a:cs typeface="Comfortaa"/>
                <a:sym typeface="Comfortaa"/>
              </a:rPr>
              <a:t>Judith Owigar</a:t>
            </a:r>
          </a:p>
          <a:p>
            <a:pPr indent="-298450" lvl="1" marL="914400" rtl="0">
              <a:spcBef>
                <a:spcPts val="0"/>
              </a:spcBef>
              <a:spcAft>
                <a:spcPts val="0"/>
              </a:spcAft>
              <a:buClr>
                <a:srgbClr val="434343"/>
              </a:buClr>
              <a:buSzPts val="1100"/>
              <a:buFont typeface="Comfortaa"/>
              <a:buChar char="○"/>
            </a:pPr>
            <a:r>
              <a:rPr lang="en" sz="1100">
                <a:solidFill>
                  <a:srgbClr val="747474"/>
                </a:solidFill>
                <a:latin typeface="PT Sans"/>
                <a:ea typeface="PT Sans"/>
                <a:cs typeface="PT Sans"/>
                <a:sym typeface="PT Sans"/>
              </a:rPr>
              <a:t>Judith Owigar is passionate about all things women and all things tech. She places herself in positions where her two passions intersect.</a:t>
            </a:r>
          </a:p>
          <a:p>
            <a:pPr indent="-298450" lvl="1" marL="914400" rtl="0">
              <a:spcBef>
                <a:spcPts val="0"/>
              </a:spcBef>
              <a:spcAft>
                <a:spcPts val="0"/>
              </a:spcAft>
              <a:buClr>
                <a:srgbClr val="434343"/>
              </a:buClr>
              <a:buSzPts val="1100"/>
              <a:buFont typeface="Comfortaa"/>
              <a:buChar char="○"/>
            </a:pPr>
            <a:r>
              <a:rPr lang="en" sz="1100">
                <a:solidFill>
                  <a:srgbClr val="747474"/>
                </a:solidFill>
                <a:latin typeface="PT Sans"/>
                <a:ea typeface="PT Sans"/>
                <a:cs typeface="PT Sans"/>
                <a:sym typeface="PT Sans"/>
              </a:rPr>
              <a:t>University of Nairobi graduate of BSc Computer Science, Masters Candidate for Applied Computing in the same university</a:t>
            </a:r>
          </a:p>
          <a:p>
            <a:pPr indent="-298450" lvl="0" marL="457200" rtl="0">
              <a:spcBef>
                <a:spcPts val="0"/>
              </a:spcBef>
              <a:spcAft>
                <a:spcPts val="0"/>
              </a:spcAft>
              <a:buClr>
                <a:srgbClr val="434343"/>
              </a:buClr>
              <a:buSzPts val="1100"/>
              <a:buFont typeface="Comfortaa"/>
              <a:buChar char="●"/>
            </a:pPr>
            <a:r>
              <a:rPr b="1" lang="en" sz="1100">
                <a:solidFill>
                  <a:srgbClr val="434343"/>
                </a:solidFill>
                <a:latin typeface="Comfortaa"/>
                <a:ea typeface="Comfortaa"/>
                <a:cs typeface="Comfortaa"/>
                <a:sym typeface="Comfortaa"/>
              </a:rPr>
              <a:t>Linda Kamau</a:t>
            </a:r>
          </a:p>
          <a:p>
            <a:pPr indent="-298450" lvl="1" marL="914400" rtl="0">
              <a:spcBef>
                <a:spcPts val="0"/>
              </a:spcBef>
              <a:spcAft>
                <a:spcPts val="0"/>
              </a:spcAft>
              <a:buClr>
                <a:srgbClr val="434343"/>
              </a:buClr>
              <a:buSzPts val="1100"/>
              <a:buFont typeface="Comfortaa"/>
              <a:buChar char="○"/>
            </a:pPr>
            <a:r>
              <a:rPr lang="en" sz="1100">
                <a:solidFill>
                  <a:srgbClr val="747474"/>
                </a:solidFill>
                <a:highlight>
                  <a:srgbClr val="FFFFFF"/>
                </a:highlight>
                <a:latin typeface="PT Sans"/>
                <a:ea typeface="PT Sans"/>
                <a:cs typeface="PT Sans"/>
                <a:sym typeface="PT Sans"/>
              </a:rPr>
              <a:t>Linda is a software developer based in Kenya with a degree in Business Information Technology.</a:t>
            </a:r>
          </a:p>
          <a:p>
            <a:pPr indent="-298450" lvl="0" marL="457200" rtl="0">
              <a:spcBef>
                <a:spcPts val="0"/>
              </a:spcBef>
              <a:spcAft>
                <a:spcPts val="0"/>
              </a:spcAft>
              <a:buClr>
                <a:srgbClr val="434343"/>
              </a:buClr>
              <a:buSzPts val="1100"/>
              <a:buFont typeface="Comfortaa"/>
              <a:buChar char="●"/>
            </a:pPr>
            <a:r>
              <a:rPr b="1" lang="en" sz="1100">
                <a:solidFill>
                  <a:srgbClr val="434343"/>
                </a:solidFill>
                <a:latin typeface="Comfortaa"/>
                <a:ea typeface="Comfortaa"/>
                <a:cs typeface="Comfortaa"/>
                <a:sym typeface="Comfortaa"/>
              </a:rPr>
              <a:t>Marie Githinji</a:t>
            </a:r>
          </a:p>
          <a:p>
            <a:pPr indent="-298450" lvl="1" marL="914400" rtl="0">
              <a:spcBef>
                <a:spcPts val="0"/>
              </a:spcBef>
              <a:spcAft>
                <a:spcPts val="0"/>
              </a:spcAft>
              <a:buClr>
                <a:srgbClr val="434343"/>
              </a:buClr>
              <a:buSzPts val="1100"/>
              <a:buFont typeface="Comfortaa"/>
              <a:buChar char="○"/>
            </a:pPr>
            <a:r>
              <a:rPr b="1" lang="en" sz="1100">
                <a:solidFill>
                  <a:srgbClr val="434343"/>
                </a:solidFill>
                <a:latin typeface="Comfortaa"/>
                <a:ea typeface="Comfortaa"/>
                <a:cs typeface="Comfortaa"/>
                <a:sym typeface="Comfortaa"/>
              </a:rPr>
              <a:t>M</a:t>
            </a:r>
            <a:r>
              <a:rPr lang="en" sz="1100">
                <a:solidFill>
                  <a:srgbClr val="747474"/>
                </a:solidFill>
                <a:highlight>
                  <a:srgbClr val="FFFFFF"/>
                </a:highlight>
                <a:latin typeface="PT Sans"/>
                <a:ea typeface="PT Sans"/>
                <a:cs typeface="PT Sans"/>
                <a:sym typeface="PT Sans"/>
              </a:rPr>
              <a:t>arie is a co-founder and Outreach directors at Akirachix. She is also a co-founder of eLimu a platform designed to help Kenyan Primary school Children learn using digital content.</a:t>
            </a:r>
          </a:p>
          <a:p>
            <a:pPr indent="0" lvl="0" marL="0" rtl="0">
              <a:spcBef>
                <a:spcPts val="0"/>
              </a:spcBef>
              <a:spcAft>
                <a:spcPts val="0"/>
              </a:spcAft>
              <a:buNone/>
            </a:pPr>
            <a:r>
              <a:t/>
            </a:r>
            <a:endParaRPr b="1" sz="1100">
              <a:solidFill>
                <a:srgbClr val="434343"/>
              </a:solidFill>
              <a:latin typeface="Comfortaa"/>
              <a:ea typeface="Comfortaa"/>
              <a:cs typeface="Comfortaa"/>
              <a:sym typeface="Comfortaa"/>
            </a:endParaRPr>
          </a:p>
          <a:p>
            <a:pPr indent="0" lvl="0" marL="0" rtl="0">
              <a:spcBef>
                <a:spcPts val="0"/>
              </a:spcBef>
              <a:spcAft>
                <a:spcPts val="0"/>
              </a:spcAft>
              <a:buNone/>
            </a:pPr>
            <a:r>
              <a:rPr b="1" lang="en" sz="1100">
                <a:solidFill>
                  <a:srgbClr val="434343"/>
                </a:solidFill>
                <a:latin typeface="Comfortaa"/>
                <a:ea typeface="Comfortaa"/>
                <a:cs typeface="Comfortaa"/>
                <a:sym typeface="Comfortaa"/>
              </a:rPr>
              <a:t>Management Team</a:t>
            </a:r>
            <a:r>
              <a:rPr lang="en" sz="1100">
                <a:solidFill>
                  <a:srgbClr val="434343"/>
                </a:solidFill>
                <a:latin typeface="Comfortaa"/>
                <a:ea typeface="Comfortaa"/>
                <a:cs typeface="Comfortaa"/>
                <a:sym typeface="Comfortaa"/>
              </a:rPr>
              <a:t>: 4 [+500s of volunteers and volunteer coordinators for different programs]</a:t>
            </a:r>
          </a:p>
          <a:p>
            <a:pPr indent="-298450" lvl="0" marL="457200" rtl="0">
              <a:spcBef>
                <a:spcPts val="0"/>
              </a:spcBef>
              <a:spcAft>
                <a:spcPts val="0"/>
              </a:spcAft>
              <a:buClr>
                <a:srgbClr val="434343"/>
              </a:buClr>
              <a:buSzPts val="1100"/>
              <a:buFont typeface="Comfortaa"/>
              <a:buChar char="●"/>
            </a:pPr>
            <a:r>
              <a:rPr lang="en" sz="1100">
                <a:solidFill>
                  <a:srgbClr val="434343"/>
                </a:solidFill>
                <a:latin typeface="Comfortaa"/>
                <a:ea typeface="Comfortaa"/>
                <a:cs typeface="Comfortaa"/>
                <a:sym typeface="Comfortaa"/>
              </a:rPr>
              <a:t>Gladys Muhunyo (Board Member) </a:t>
            </a:r>
          </a:p>
          <a:p>
            <a:pPr indent="-298450" lvl="0" marL="457200" rtl="0">
              <a:spcBef>
                <a:spcPts val="0"/>
              </a:spcBef>
              <a:spcAft>
                <a:spcPts val="0"/>
              </a:spcAft>
              <a:buClr>
                <a:srgbClr val="434343"/>
              </a:buClr>
              <a:buSzPts val="1100"/>
              <a:buFont typeface="Comfortaa"/>
              <a:buChar char="●"/>
            </a:pPr>
            <a:r>
              <a:rPr lang="en" sz="1100">
                <a:solidFill>
                  <a:srgbClr val="434343"/>
                </a:solidFill>
                <a:latin typeface="Comfortaa"/>
                <a:ea typeface="Comfortaa"/>
                <a:cs typeface="Comfortaa"/>
                <a:sym typeface="Comfortaa"/>
              </a:rPr>
              <a:t>Erik Hersman (Board Member)</a:t>
            </a:r>
          </a:p>
          <a:p>
            <a:pPr indent="-298450" lvl="0" marL="457200" rtl="0">
              <a:spcBef>
                <a:spcPts val="0"/>
              </a:spcBef>
              <a:spcAft>
                <a:spcPts val="0"/>
              </a:spcAft>
              <a:buClr>
                <a:srgbClr val="434343"/>
              </a:buClr>
              <a:buSzPts val="1100"/>
              <a:buFont typeface="Comfortaa"/>
              <a:buChar char="●"/>
            </a:pPr>
            <a:r>
              <a:rPr lang="en" sz="1100">
                <a:solidFill>
                  <a:srgbClr val="434343"/>
                </a:solidFill>
                <a:latin typeface="Comfortaa"/>
                <a:ea typeface="Comfortaa"/>
                <a:cs typeface="Comfortaa"/>
                <a:sym typeface="Comfortaa"/>
              </a:rPr>
              <a:t>Wambura (Board Member)</a:t>
            </a:r>
          </a:p>
          <a:p>
            <a:pPr indent="-298450" lvl="0" marL="457200" rtl="0">
              <a:spcBef>
                <a:spcPts val="0"/>
              </a:spcBef>
              <a:spcAft>
                <a:spcPts val="0"/>
              </a:spcAft>
              <a:buClr>
                <a:srgbClr val="434343"/>
              </a:buClr>
              <a:buSzPts val="1100"/>
              <a:buFont typeface="Comfortaa"/>
              <a:buChar char="●"/>
            </a:pPr>
            <a:r>
              <a:rPr lang="en" sz="1100">
                <a:solidFill>
                  <a:srgbClr val="434343"/>
                </a:solidFill>
                <a:latin typeface="Comfortaa"/>
                <a:ea typeface="Comfortaa"/>
                <a:cs typeface="Comfortaa"/>
                <a:sym typeface="Comfortaa"/>
              </a:rPr>
              <a:t>Dorothy Ooko (Board Member)</a:t>
            </a:r>
          </a:p>
          <a:p>
            <a:pPr indent="0" lvl="0" marL="0" rtl="0">
              <a:spcBef>
                <a:spcPts val="0"/>
              </a:spcBef>
              <a:spcAft>
                <a:spcPts val="0"/>
              </a:spcAft>
              <a:buNone/>
            </a:pPr>
            <a:r>
              <a:rPr b="1" lang="en" sz="1100">
                <a:solidFill>
                  <a:srgbClr val="434343"/>
                </a:solidFill>
                <a:latin typeface="Comfortaa"/>
                <a:ea typeface="Comfortaa"/>
                <a:cs typeface="Comfortaa"/>
                <a:sym typeface="Comfortaa"/>
              </a:rPr>
              <a:t>How to Join:</a:t>
            </a:r>
            <a:r>
              <a:rPr lang="en" sz="1100">
                <a:solidFill>
                  <a:srgbClr val="434343"/>
                </a:solidFill>
                <a:latin typeface="Comfortaa"/>
                <a:ea typeface="Comfortaa"/>
                <a:cs typeface="Comfortaa"/>
                <a:sym typeface="Comfortaa"/>
              </a:rPr>
              <a:t> For programs: each programs has its own application criteria and deadlines; For volunteers: volunteer form is available on their website; For potential partners: email address is available for direct contact</a:t>
            </a:r>
          </a:p>
          <a:p>
            <a:pPr indent="0" lvl="0" marL="0">
              <a:spcBef>
                <a:spcPts val="0"/>
              </a:spcBef>
              <a:buNone/>
            </a:pPr>
            <a:r>
              <a:t/>
            </a:r>
            <a:endParaRPr sz="11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2067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Events/Challenges</a:t>
            </a:r>
            <a:r>
              <a:rPr lang="en" sz="2400" u="sng">
                <a:solidFill>
                  <a:srgbClr val="6AA84F"/>
                </a:solidFill>
                <a:latin typeface="Comfortaa"/>
                <a:ea typeface="Comfortaa"/>
                <a:cs typeface="Comfortaa"/>
                <a:sym typeface="Comfortaa"/>
              </a:rPr>
              <a:t>: </a:t>
            </a:r>
          </a:p>
        </p:txBody>
      </p:sp>
      <p:sp>
        <p:nvSpPr>
          <p:cNvPr id="114" name="Shape 114"/>
          <p:cNvSpPr txBox="1"/>
          <p:nvPr>
            <p:ph idx="1" type="body"/>
          </p:nvPr>
        </p:nvSpPr>
        <p:spPr>
          <a:xfrm>
            <a:off x="311700" y="1026895"/>
            <a:ext cx="8520600" cy="2175300"/>
          </a:xfrm>
          <a:prstGeom prst="rect">
            <a:avLst/>
          </a:prstGeom>
        </p:spPr>
        <p:txBody>
          <a:bodyPr anchorCtr="0" anchor="t" bIns="91425" lIns="91425" rIns="91425" wrap="square" tIns="91425">
            <a:noAutofit/>
          </a:bodyPr>
          <a:lstStyle/>
          <a:p>
            <a:pPr indent="-317500" lvl="0" marL="457200" rtl="0">
              <a:spcBef>
                <a:spcPts val="0"/>
              </a:spcBef>
              <a:spcAft>
                <a:spcPts val="0"/>
              </a:spcAft>
              <a:buClr>
                <a:srgbClr val="434343"/>
              </a:buClr>
              <a:buSzPts val="1400"/>
              <a:buFont typeface="Comfortaa"/>
              <a:buChar char="●"/>
            </a:pPr>
            <a:r>
              <a:rPr lang="en" sz="1400">
                <a:solidFill>
                  <a:srgbClr val="434343"/>
                </a:solidFill>
                <a:latin typeface="Comfortaa"/>
                <a:ea typeface="Comfortaa"/>
                <a:cs typeface="Comfortaa"/>
                <a:sym typeface="Comfortaa"/>
              </a:rPr>
              <a:t>Regular events As mentioned before)</a:t>
            </a:r>
          </a:p>
          <a:p>
            <a:pPr indent="-317500" lvl="1" marL="914400" rtl="0">
              <a:spcBef>
                <a:spcPts val="0"/>
              </a:spcBef>
              <a:spcAft>
                <a:spcPts val="0"/>
              </a:spcAft>
              <a:buClr>
                <a:srgbClr val="434343"/>
              </a:buClr>
              <a:buSzPts val="1400"/>
              <a:buFont typeface="Comfortaa"/>
              <a:buChar char="○"/>
            </a:pPr>
            <a:r>
              <a:rPr lang="en">
                <a:solidFill>
                  <a:srgbClr val="434343"/>
                </a:solidFill>
                <a:latin typeface="Comfortaa"/>
                <a:ea typeface="Comfortaa"/>
                <a:cs typeface="Comfortaa"/>
                <a:sym typeface="Comfortaa"/>
              </a:rPr>
              <a:t>Hackathons</a:t>
            </a:r>
          </a:p>
          <a:p>
            <a:pPr indent="-317500" lvl="1" marL="914400" rtl="0">
              <a:spcBef>
                <a:spcPts val="0"/>
              </a:spcBef>
              <a:spcAft>
                <a:spcPts val="0"/>
              </a:spcAft>
              <a:buClr>
                <a:srgbClr val="434343"/>
              </a:buClr>
              <a:buSzPts val="1400"/>
              <a:buFont typeface="Comfortaa"/>
              <a:buChar char="○"/>
            </a:pPr>
            <a:r>
              <a:rPr lang="en">
                <a:solidFill>
                  <a:srgbClr val="434343"/>
                </a:solidFill>
                <a:latin typeface="Comfortaa"/>
                <a:ea typeface="Comfortaa"/>
                <a:cs typeface="Comfortaa"/>
                <a:sym typeface="Comfortaa"/>
              </a:rPr>
              <a:t>Meetups</a:t>
            </a:r>
          </a:p>
          <a:p>
            <a:pPr indent="-317500" lvl="1" marL="914400" rtl="0">
              <a:spcBef>
                <a:spcPts val="0"/>
              </a:spcBef>
              <a:spcAft>
                <a:spcPts val="0"/>
              </a:spcAft>
              <a:buClr>
                <a:srgbClr val="434343"/>
              </a:buClr>
              <a:buSzPts val="1400"/>
              <a:buFont typeface="Comfortaa"/>
              <a:buChar char="○"/>
            </a:pPr>
            <a:r>
              <a:rPr lang="en">
                <a:solidFill>
                  <a:srgbClr val="434343"/>
                </a:solidFill>
                <a:latin typeface="Comfortaa"/>
                <a:ea typeface="Comfortaa"/>
                <a:cs typeface="Comfortaa"/>
                <a:sym typeface="Comfortaa"/>
              </a:rPr>
              <a:t>Bootcamps (with specific themes regarding Tech)</a:t>
            </a:r>
          </a:p>
          <a:p>
            <a:pPr indent="-342900" lvl="0" marL="457200" rtl="0">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#AWTC2017</a:t>
            </a:r>
          </a:p>
          <a:p>
            <a:pPr indent="-317500" lvl="1" marL="914400" rtl="0">
              <a:spcBef>
                <a:spcPts val="0"/>
              </a:spcBef>
              <a:spcAft>
                <a:spcPts val="0"/>
              </a:spcAft>
              <a:buClr>
                <a:srgbClr val="434343"/>
              </a:buClr>
              <a:buSzPts val="1400"/>
              <a:buFont typeface="Comfortaa"/>
              <a:buChar char="○"/>
            </a:pPr>
            <a:r>
              <a:rPr lang="en" u="sng">
                <a:solidFill>
                  <a:schemeClr val="hlink"/>
                </a:solidFill>
                <a:latin typeface="Comfortaa"/>
                <a:ea typeface="Comfortaa"/>
                <a:cs typeface="Comfortaa"/>
                <a:sym typeface="Comfortaa"/>
                <a:hlinkClick r:id="rId3"/>
              </a:rPr>
              <a:t>http://awtc.akirachix.com/</a:t>
            </a:r>
          </a:p>
          <a:p>
            <a:pPr indent="-317500" lvl="1" marL="914400" rtl="0">
              <a:spcBef>
                <a:spcPts val="0"/>
              </a:spcBef>
              <a:spcAft>
                <a:spcPts val="0"/>
              </a:spcAft>
              <a:buClr>
                <a:srgbClr val="434343"/>
              </a:buClr>
              <a:buSzPts val="1400"/>
              <a:buFont typeface="Comfortaa"/>
              <a:buChar char="○"/>
            </a:pPr>
            <a:r>
              <a:rPr lang="en">
                <a:solidFill>
                  <a:srgbClr val="434343"/>
                </a:solidFill>
                <a:latin typeface="Comfortaa"/>
                <a:ea typeface="Comfortaa"/>
                <a:cs typeface="Comfortaa"/>
                <a:sym typeface="Comfortaa"/>
              </a:rPr>
              <a:t>Special Event last year</a:t>
            </a:r>
          </a:p>
          <a:p>
            <a:pPr indent="-304800" lvl="2" marL="1371600" rtl="0">
              <a:spcBef>
                <a:spcPts val="0"/>
              </a:spcBef>
              <a:spcAft>
                <a:spcPts val="0"/>
              </a:spcAft>
              <a:buClr>
                <a:srgbClr val="434343"/>
              </a:buClr>
              <a:buSzPts val="1200"/>
              <a:buFont typeface="Comfortaa"/>
              <a:buChar char="■"/>
            </a:pPr>
            <a:r>
              <a:rPr i="1" lang="en" sz="1200">
                <a:solidFill>
                  <a:srgbClr val="434343"/>
                </a:solidFill>
                <a:latin typeface="Comfortaa"/>
                <a:ea typeface="Comfortaa"/>
                <a:cs typeface="Comfortaa"/>
                <a:sym typeface="Comfortaa"/>
              </a:rPr>
              <a:t>“</a:t>
            </a:r>
            <a:r>
              <a:rPr i="1" lang="en" sz="1200">
                <a:solidFill>
                  <a:srgbClr val="747474"/>
                </a:solidFill>
                <a:latin typeface="Arial"/>
                <a:ea typeface="Arial"/>
                <a:cs typeface="Arial"/>
                <a:sym typeface="Arial"/>
              </a:rPr>
              <a:t>The world today is influenced by technology, which has now become a formidable force on our day to day experiences in the workplace, and our personal lives. We will explore the current role of technology in leadership, and opportunities in the near future. We will also highlight uncelebrated leaders in Kenya, who have shown an exemplary use of technology.”</a:t>
            </a:r>
          </a:p>
          <a:p>
            <a:pPr indent="-304800" lvl="2" marL="1371600"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Talks on Technology, Impact, Leadership</a:t>
            </a:r>
          </a:p>
          <a:p>
            <a:pPr indent="-304800" lvl="2" marL="1371600"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Breakout sessions to encourage collaboration and develop teamwork</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