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se Carlos Montemay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06T06:55:25.907">
    <p:pos x="281" y="451"/>
    <p:text>no info about most of their products, only images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sz="1000">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10" name="Shape 10"/>
        <p:cNvGrpSpPr/>
        <p:nvPr/>
      </p:nvGrpSpPr>
      <p:grpSpPr>
        <a:xfrm>
          <a:off x="0" y="0"/>
          <a:ext cx="0" cy="0"/>
          <a:chOff x="0" y="0"/>
          <a:chExt cx="0" cy="0"/>
        </a:xfrm>
      </p:grpSpPr>
      <p:cxnSp>
        <p:nvCxnSpPr>
          <p:cNvPr id="11" name="Shape 11"/>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2" name="Shape 12"/>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3" name="Shape 13"/>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2" name="Shape 52"/>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7" name="Shape 17"/>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03088"/>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03088"/>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pic>
        <p:nvPicPr>
          <p:cNvPr descr="Mifos Initiative" id="9" name="Shape 9"/>
          <p:cNvPicPr preferRelativeResize="0"/>
          <p:nvPr/>
        </p:nvPicPr>
        <p:blipFill>
          <a:blip r:embed="rId1">
            <a:alphaModFix/>
          </a:blip>
          <a:stretch>
            <a:fillRect/>
          </a:stretch>
        </p:blipFill>
        <p:spPr>
          <a:xfrm>
            <a:off x="7528050" y="4523475"/>
            <a:ext cx="1615950" cy="538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403408" y="536600"/>
            <a:ext cx="8520600" cy="2052600"/>
          </a:xfrm>
          <a:prstGeom prst="rect">
            <a:avLst/>
          </a:prstGeom>
        </p:spPr>
        <p:txBody>
          <a:bodyPr anchorCtr="0" anchor="b" bIns="91425" lIns="91425" rIns="91425" wrap="square" tIns="91425">
            <a:noAutofit/>
          </a:bodyPr>
          <a:lstStyle/>
          <a:p>
            <a:pPr indent="0" lvl="0" marL="0">
              <a:spcBef>
                <a:spcPts val="0"/>
              </a:spcBef>
              <a:buNone/>
            </a:pPr>
            <a:r>
              <a:rPr lang="en" sz="4800">
                <a:solidFill>
                  <a:srgbClr val="3C78D8"/>
                </a:solidFill>
                <a:latin typeface="Comfortaa"/>
                <a:ea typeface="Comfortaa"/>
                <a:cs typeface="Comfortaa"/>
                <a:sym typeface="Comfortaa"/>
              </a:rPr>
              <a:t>Mifos Initiative</a:t>
            </a:r>
          </a:p>
          <a:p>
            <a:pPr indent="0" lvl="0" marL="0" rtl="0">
              <a:spcBef>
                <a:spcPts val="0"/>
              </a:spcBef>
              <a:buNone/>
            </a:pPr>
            <a:r>
              <a:rPr lang="en" sz="4800">
                <a:solidFill>
                  <a:srgbClr val="3C78D8"/>
                </a:solidFill>
                <a:latin typeface="Comfortaa"/>
                <a:ea typeface="Comfortaa"/>
                <a:cs typeface="Comfortaa"/>
                <a:sym typeface="Comfortaa"/>
              </a:rPr>
              <a:t>Innovator Strategy</a:t>
            </a:r>
          </a:p>
        </p:txBody>
      </p:sp>
      <p:sp>
        <p:nvSpPr>
          <p:cNvPr id="61" name="Shape 61"/>
          <p:cNvSpPr txBox="1"/>
          <p:nvPr>
            <p:ph idx="1" type="subTitle"/>
          </p:nvPr>
        </p:nvSpPr>
        <p:spPr>
          <a:xfrm>
            <a:off x="428075" y="31799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latin typeface="Comfortaa"/>
                <a:ea typeface="Comfortaa"/>
                <a:cs typeface="Comfortaa"/>
                <a:sym typeface="Comfortaa"/>
              </a:rPr>
              <a:t>January 6 2018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52400" y="161025"/>
            <a:ext cx="9523500" cy="5727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3C78D8"/>
                </a:solidFill>
                <a:latin typeface="Comfortaa"/>
                <a:ea typeface="Comfortaa"/>
                <a:cs typeface="Comfortaa"/>
                <a:sym typeface="Comfortaa"/>
              </a:rPr>
              <a:t>Summary of Partner - STICLab</a:t>
            </a:r>
            <a:r>
              <a:rPr b="1" lang="en" sz="1700">
                <a:solidFill>
                  <a:srgbClr val="3C78D8"/>
                </a:solidFill>
                <a:latin typeface="Comfortaa"/>
                <a:ea typeface="Comfortaa"/>
                <a:cs typeface="Comfortaa"/>
                <a:sym typeface="Comfortaa"/>
              </a:rPr>
              <a:t>  - Tanzania (TechHub/Maker Space)</a:t>
            </a:r>
          </a:p>
        </p:txBody>
      </p:sp>
      <p:sp>
        <p:nvSpPr>
          <p:cNvPr id="67" name="Shape 67"/>
          <p:cNvSpPr txBox="1"/>
          <p:nvPr>
            <p:ph idx="1" type="body"/>
          </p:nvPr>
        </p:nvSpPr>
        <p:spPr>
          <a:xfrm>
            <a:off x="167650" y="586225"/>
            <a:ext cx="4284300" cy="1957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000000"/>
                </a:solidFill>
                <a:latin typeface="Comfortaa"/>
                <a:ea typeface="Comfortaa"/>
                <a:cs typeface="Comfortaa"/>
                <a:sym typeface="Comfortaa"/>
              </a:rPr>
              <a:t>Basic Information:</a:t>
            </a:r>
          </a:p>
          <a:p>
            <a:pPr indent="-69850" lvl="0" marL="0" rtl="0">
              <a:spcBef>
                <a:spcPts val="0"/>
              </a:spcBef>
              <a:spcAft>
                <a:spcPts val="0"/>
              </a:spcAft>
              <a:buClr>
                <a:schemeClr val="dk1"/>
              </a:buClr>
              <a:buSzPts val="1100"/>
              <a:buFont typeface="Arial"/>
              <a:buNone/>
            </a:pPr>
            <a:r>
              <a:rPr b="1" lang="en" sz="900">
                <a:solidFill>
                  <a:srgbClr val="000000"/>
                </a:solidFill>
                <a:latin typeface="Comfortaa"/>
                <a:ea typeface="Comfortaa"/>
                <a:cs typeface="Comfortaa"/>
                <a:sym typeface="Comfortaa"/>
              </a:rPr>
              <a:t>Headquarters</a:t>
            </a:r>
            <a:r>
              <a:rPr lang="en" sz="900">
                <a:solidFill>
                  <a:srgbClr val="000000"/>
                </a:solidFill>
                <a:latin typeface="Comfortaa"/>
                <a:ea typeface="Comfortaa"/>
                <a:cs typeface="Comfortaa"/>
                <a:sym typeface="Comfortaa"/>
              </a:rPr>
              <a:t>:   			          Tanzania (Dar es salaam)</a:t>
            </a:r>
          </a:p>
          <a:p>
            <a:pPr indent="-69850" lvl="0" marL="0" rtl="0">
              <a:spcBef>
                <a:spcPts val="0"/>
              </a:spcBef>
              <a:spcAft>
                <a:spcPts val="0"/>
              </a:spcAft>
              <a:buClr>
                <a:schemeClr val="dk1"/>
              </a:buClr>
              <a:buSzPts val="1100"/>
              <a:buFont typeface="Arial"/>
              <a:buNone/>
            </a:pPr>
            <a:r>
              <a:rPr b="1" lang="en" sz="900">
                <a:solidFill>
                  <a:srgbClr val="000000"/>
                </a:solidFill>
                <a:latin typeface="Comfortaa"/>
                <a:ea typeface="Comfortaa"/>
                <a:cs typeface="Comfortaa"/>
                <a:sym typeface="Comfortaa"/>
              </a:rPr>
              <a:t>Email</a:t>
            </a:r>
            <a:r>
              <a:rPr lang="en" sz="900">
                <a:solidFill>
                  <a:srgbClr val="000000"/>
                </a:solidFill>
                <a:latin typeface="Comfortaa"/>
                <a:ea typeface="Comfortaa"/>
                <a:cs typeface="Comfortaa"/>
                <a:sym typeface="Comfortaa"/>
              </a:rPr>
              <a:t>: 					</a:t>
            </a:r>
            <a:r>
              <a:rPr lang="en" sz="900">
                <a:solidFill>
                  <a:srgbClr val="000000"/>
                </a:solidFill>
                <a:highlight>
                  <a:srgbClr val="FFFFFF"/>
                </a:highlight>
                <a:latin typeface="Comfortaa"/>
                <a:ea typeface="Comfortaa"/>
                <a:cs typeface="Comfortaa"/>
                <a:sym typeface="Comfortaa"/>
              </a:rPr>
              <a:t>	</a:t>
            </a:r>
            <a:r>
              <a:rPr lang="en" sz="1000">
                <a:solidFill>
                  <a:srgbClr val="000000"/>
                </a:solidFill>
                <a:highlight>
                  <a:srgbClr val="FFFFFF"/>
                </a:highlight>
                <a:latin typeface="Arial"/>
                <a:ea typeface="Arial"/>
                <a:cs typeface="Arial"/>
                <a:sym typeface="Arial"/>
              </a:rPr>
              <a:t>sticlab@sticlab.co.tz</a:t>
            </a:r>
            <a:r>
              <a:rPr lang="en" sz="900">
                <a:solidFill>
                  <a:srgbClr val="000000"/>
                </a:solidFill>
                <a:latin typeface="Comfortaa"/>
                <a:ea typeface="Comfortaa"/>
                <a:cs typeface="Comfortaa"/>
                <a:sym typeface="Comfortaa"/>
              </a:rPr>
              <a:t>                                                                     </a:t>
            </a:r>
          </a:p>
          <a:p>
            <a:pPr indent="0" lvl="0" marL="0" rtl="0">
              <a:spcBef>
                <a:spcPts val="0"/>
              </a:spcBef>
              <a:spcAft>
                <a:spcPts val="0"/>
              </a:spcAft>
              <a:buNone/>
            </a:pPr>
            <a:r>
              <a:rPr b="1" lang="en" sz="900">
                <a:solidFill>
                  <a:srgbClr val="000000"/>
                </a:solidFill>
                <a:latin typeface="Comfortaa"/>
                <a:ea typeface="Comfortaa"/>
                <a:cs typeface="Comfortaa"/>
                <a:sym typeface="Comfortaa"/>
              </a:rPr>
              <a:t>Website</a:t>
            </a:r>
            <a:r>
              <a:rPr lang="en" sz="900">
                <a:solidFill>
                  <a:srgbClr val="000000"/>
                </a:solidFill>
                <a:latin typeface="Comfortaa"/>
                <a:ea typeface="Comfortaa"/>
                <a:cs typeface="Comfortaa"/>
                <a:sym typeface="Comfortaa"/>
              </a:rPr>
              <a:t>:            					</a:t>
            </a:r>
            <a:r>
              <a:rPr lang="en" sz="1000">
                <a:solidFill>
                  <a:srgbClr val="000000"/>
                </a:solidFill>
                <a:highlight>
                  <a:srgbClr val="FFFFFF"/>
                </a:highlight>
                <a:latin typeface="Comfortaa"/>
                <a:ea typeface="Comfortaa"/>
                <a:cs typeface="Comfortaa"/>
                <a:sym typeface="Comfortaa"/>
              </a:rPr>
              <a:t>http://sticlab.co.tz</a:t>
            </a:r>
            <a:r>
              <a:rPr lang="en" sz="900">
                <a:solidFill>
                  <a:srgbClr val="000000"/>
                </a:solidFill>
                <a:latin typeface="Comfortaa"/>
                <a:ea typeface="Comfortaa"/>
                <a:cs typeface="Comfortaa"/>
                <a:sym typeface="Comfortaa"/>
              </a:rPr>
              <a:t>                     </a:t>
            </a:r>
          </a:p>
          <a:p>
            <a:pPr indent="0" lvl="0" marL="0" rtl="0">
              <a:spcBef>
                <a:spcPts val="0"/>
              </a:spcBef>
              <a:spcAft>
                <a:spcPts val="0"/>
              </a:spcAft>
              <a:buNone/>
            </a:pPr>
            <a:r>
              <a:rPr b="1" lang="en" sz="900">
                <a:solidFill>
                  <a:srgbClr val="000000"/>
                </a:solidFill>
                <a:latin typeface="Comfortaa"/>
                <a:ea typeface="Comfortaa"/>
                <a:cs typeface="Comfortaa"/>
                <a:sym typeface="Comfortaa"/>
              </a:rPr>
              <a:t>Description</a:t>
            </a:r>
            <a:r>
              <a:rPr lang="en" sz="900">
                <a:solidFill>
                  <a:srgbClr val="000000"/>
                </a:solidFill>
                <a:latin typeface="Comfortaa"/>
                <a:ea typeface="Comfortaa"/>
                <a:cs typeface="Comfortaa"/>
                <a:sym typeface="Comfortaa"/>
              </a:rPr>
              <a:t>: </a:t>
            </a:r>
            <a:r>
              <a:rPr i="1" lang="en" sz="900">
                <a:solidFill>
                  <a:srgbClr val="000000"/>
                </a:solidFill>
                <a:highlight>
                  <a:srgbClr val="FFFFFF"/>
                </a:highlight>
                <a:latin typeface="Comfortaa"/>
                <a:ea typeface="Comfortaa"/>
                <a:cs typeface="Comfortaa"/>
                <a:sym typeface="Comfortaa"/>
              </a:rPr>
              <a:t>STICLab is a </a:t>
            </a:r>
            <a:r>
              <a:rPr i="1" lang="en" sz="1000">
                <a:solidFill>
                  <a:srgbClr val="4F4F4F"/>
                </a:solidFill>
                <a:highlight>
                  <a:srgbClr val="FFFFFF"/>
                </a:highlight>
                <a:latin typeface="Arial"/>
                <a:ea typeface="Arial"/>
                <a:cs typeface="Arial"/>
                <a:sym typeface="Arial"/>
              </a:rPr>
              <a:t> Tanzanian Maker Space equipped with state of the art technical, equipment and facilities, which is ready to provide technical and engineering solutions to social problems through the utilization of locally available resources.</a:t>
            </a:r>
            <a:r>
              <a:rPr i="1" lang="en" sz="1000">
                <a:solidFill>
                  <a:srgbClr val="0B1C2C"/>
                </a:solidFill>
                <a:latin typeface="Arial"/>
                <a:ea typeface="Arial"/>
                <a:cs typeface="Arial"/>
                <a:sym typeface="Arial"/>
              </a:rPr>
              <a:t>STICLab </a:t>
            </a:r>
            <a:r>
              <a:rPr i="1" lang="en" sz="1000">
                <a:solidFill>
                  <a:srgbClr val="4F4F4F"/>
                </a:solidFill>
                <a:latin typeface="Arial"/>
                <a:ea typeface="Arial"/>
                <a:cs typeface="Arial"/>
                <a:sym typeface="Arial"/>
              </a:rPr>
              <a:t> is proud to be the first Maker Space in Tanzania with a state of the art digital fabrication Lab where 80% of the equipment being used is made locally by </a:t>
            </a:r>
            <a:r>
              <a:rPr i="1" lang="en" sz="1000">
                <a:solidFill>
                  <a:srgbClr val="0B1C2C"/>
                </a:solidFill>
                <a:latin typeface="Arial"/>
                <a:ea typeface="Arial"/>
                <a:cs typeface="Arial"/>
                <a:sym typeface="Arial"/>
              </a:rPr>
              <a:t>STICLab</a:t>
            </a:r>
            <a:r>
              <a:rPr i="1" lang="en" sz="1000">
                <a:solidFill>
                  <a:srgbClr val="4F4F4F"/>
                </a:solidFill>
                <a:latin typeface="Arial"/>
                <a:ea typeface="Arial"/>
                <a:cs typeface="Arial"/>
                <a:sym typeface="Arial"/>
              </a:rPr>
              <a:t> itself. This equipment includes tools such as CNC Milling Machines and 3D printers.”</a:t>
            </a:r>
          </a:p>
          <a:p>
            <a:pPr indent="0" lvl="0" marL="0" rtl="0">
              <a:spcBef>
                <a:spcPts val="0"/>
              </a:spcBef>
              <a:spcAft>
                <a:spcPts val="0"/>
              </a:spcAft>
              <a:buNone/>
            </a:pPr>
            <a:r>
              <a:rPr b="1" lang="en" sz="900">
                <a:solidFill>
                  <a:srgbClr val="000000"/>
                </a:solidFill>
                <a:latin typeface="Comfortaa"/>
                <a:ea typeface="Comfortaa"/>
                <a:cs typeface="Comfortaa"/>
                <a:sym typeface="Comfortaa"/>
              </a:rPr>
              <a:t>Partners</a:t>
            </a:r>
            <a:r>
              <a:rPr lang="en" sz="900">
                <a:solidFill>
                  <a:srgbClr val="000000"/>
                </a:solidFill>
                <a:latin typeface="Comfortaa"/>
                <a:ea typeface="Comfortaa"/>
                <a:cs typeface="Comfortaa"/>
                <a:sym typeface="Comfortaa"/>
              </a:rPr>
              <a:t>: no info on partners (public or private)</a:t>
            </a:r>
          </a:p>
          <a:p>
            <a:pPr indent="0" lvl="0" marL="0" rtl="0">
              <a:spcBef>
                <a:spcPts val="0"/>
              </a:spcBef>
              <a:spcAft>
                <a:spcPts val="0"/>
              </a:spcAft>
              <a:buNone/>
            </a:pPr>
            <a:r>
              <a:t/>
            </a:r>
            <a:endParaRPr sz="900">
              <a:solidFill>
                <a:srgbClr val="000000"/>
              </a:solidFill>
              <a:latin typeface="Comfortaa"/>
              <a:ea typeface="Comfortaa"/>
              <a:cs typeface="Comfortaa"/>
              <a:sym typeface="Comfortaa"/>
            </a:endParaRPr>
          </a:p>
          <a:p>
            <a:pPr indent="0" lvl="0" marL="0" rtl="0">
              <a:spcBef>
                <a:spcPts val="0"/>
              </a:spcBef>
              <a:spcAft>
                <a:spcPts val="0"/>
              </a:spcAft>
              <a:buNone/>
            </a:pPr>
            <a:r>
              <a:t/>
            </a:r>
            <a:endParaRPr sz="900">
              <a:solidFill>
                <a:srgbClr val="000000"/>
              </a:solidFill>
              <a:latin typeface="Comfortaa"/>
              <a:ea typeface="Comfortaa"/>
              <a:cs typeface="Comfortaa"/>
              <a:sym typeface="Comfortaa"/>
            </a:endParaRPr>
          </a:p>
          <a:p>
            <a:pPr indent="0" lvl="0" marL="0" rtl="0">
              <a:spcBef>
                <a:spcPts val="0"/>
              </a:spcBef>
              <a:buNone/>
            </a:pPr>
            <a:r>
              <a:t/>
            </a:r>
            <a:endParaRPr sz="900">
              <a:solidFill>
                <a:srgbClr val="000000"/>
              </a:solidFill>
              <a:latin typeface="Comfortaa"/>
              <a:ea typeface="Comfortaa"/>
              <a:cs typeface="Comfortaa"/>
              <a:sym typeface="Comfortaa"/>
            </a:endParaRPr>
          </a:p>
        </p:txBody>
      </p:sp>
      <p:sp>
        <p:nvSpPr>
          <p:cNvPr id="68" name="Shape 68"/>
          <p:cNvSpPr txBox="1"/>
          <p:nvPr>
            <p:ph idx="1" type="body"/>
          </p:nvPr>
        </p:nvSpPr>
        <p:spPr>
          <a:xfrm>
            <a:off x="122950" y="3749600"/>
            <a:ext cx="4329000" cy="14526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900" u="sng">
                <a:solidFill>
                  <a:srgbClr val="6AA84F"/>
                </a:solidFill>
                <a:latin typeface="Comfortaa"/>
                <a:ea typeface="Comfortaa"/>
                <a:cs typeface="Comfortaa"/>
                <a:sym typeface="Comfortaa"/>
              </a:rPr>
              <a:t>Service Offerings:</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Offerings</a:t>
            </a:r>
            <a:r>
              <a:rPr lang="en" sz="900">
                <a:solidFill>
                  <a:srgbClr val="434343"/>
                </a:solidFill>
                <a:latin typeface="Comfortaa"/>
                <a:ea typeface="Comfortaa"/>
                <a:cs typeface="Comfortaa"/>
                <a:sym typeface="Comfortaa"/>
              </a:rPr>
              <a:t>: a variety of innovative products made in STICLab itself</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Business Model</a:t>
            </a:r>
            <a:r>
              <a:rPr lang="en" sz="900">
                <a:solidFill>
                  <a:srgbClr val="434343"/>
                </a:solidFill>
                <a:latin typeface="Comfortaa"/>
                <a:ea typeface="Comfortaa"/>
                <a:cs typeface="Comfortaa"/>
                <a:sym typeface="Comfortaa"/>
              </a:rPr>
              <a:t>: no info on funding sources</a:t>
            </a:r>
          </a:p>
        </p:txBody>
      </p:sp>
      <p:sp>
        <p:nvSpPr>
          <p:cNvPr id="69" name="Shape 69"/>
          <p:cNvSpPr txBox="1"/>
          <p:nvPr>
            <p:ph idx="1" type="body"/>
          </p:nvPr>
        </p:nvSpPr>
        <p:spPr>
          <a:xfrm>
            <a:off x="167650" y="2813150"/>
            <a:ext cx="4284300" cy="122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000" u="sng">
                <a:solidFill>
                  <a:srgbClr val="6AA84F"/>
                </a:solidFill>
                <a:latin typeface="Comfortaa"/>
                <a:ea typeface="Comfortaa"/>
                <a:cs typeface="Comfortaa"/>
                <a:sym typeface="Comfortaa"/>
              </a:rPr>
              <a:t>Focus Area:</a:t>
            </a:r>
          </a:p>
          <a:p>
            <a:pPr indent="0" lvl="0" marL="0" rtl="0">
              <a:spcBef>
                <a:spcPts val="0"/>
              </a:spcBef>
              <a:spcAft>
                <a:spcPts val="0"/>
              </a:spcAft>
              <a:buNone/>
            </a:pPr>
            <a:r>
              <a:rPr b="1" lang="en" sz="900">
                <a:solidFill>
                  <a:srgbClr val="434343"/>
                </a:solidFill>
                <a:latin typeface="Comfortaa"/>
                <a:ea typeface="Comfortaa"/>
                <a:cs typeface="Comfortaa"/>
                <a:sym typeface="Comfortaa"/>
              </a:rPr>
              <a:t>Mission</a:t>
            </a:r>
            <a:r>
              <a:rPr lang="en" sz="900">
                <a:solidFill>
                  <a:srgbClr val="434343"/>
                </a:solidFill>
                <a:latin typeface="Comfortaa"/>
                <a:ea typeface="Comfortaa"/>
                <a:cs typeface="Comfortaa"/>
                <a:sym typeface="Comfortaa"/>
              </a:rPr>
              <a:t>: T</a:t>
            </a:r>
            <a:r>
              <a:rPr lang="en" sz="1000">
                <a:solidFill>
                  <a:srgbClr val="4F4F4F"/>
                </a:solidFill>
                <a:highlight>
                  <a:srgbClr val="FFFFFF"/>
                </a:highlight>
                <a:latin typeface="Arial"/>
                <a:ea typeface="Arial"/>
                <a:cs typeface="Arial"/>
                <a:sym typeface="Arial"/>
              </a:rPr>
              <a:t>o provide state of the art technical solutions and the highest quality of service to clients in Tanzania and elsewhere in the world.</a:t>
            </a:r>
          </a:p>
          <a:p>
            <a:pPr indent="0" lvl="0" marL="0" rtl="0">
              <a:spcBef>
                <a:spcPts val="0"/>
              </a:spcBef>
              <a:spcAft>
                <a:spcPts val="0"/>
              </a:spcAft>
              <a:buNone/>
            </a:pPr>
            <a:r>
              <a:rPr b="1" lang="en" sz="900">
                <a:solidFill>
                  <a:srgbClr val="434343"/>
                </a:solidFill>
                <a:latin typeface="Comfortaa"/>
                <a:ea typeface="Comfortaa"/>
                <a:cs typeface="Comfortaa"/>
                <a:sym typeface="Comfortaa"/>
              </a:rPr>
              <a:t>Focus Area:</a:t>
            </a:r>
            <a:r>
              <a:rPr lang="en" sz="900">
                <a:solidFill>
                  <a:srgbClr val="434343"/>
                </a:solidFill>
                <a:latin typeface="Comfortaa"/>
                <a:ea typeface="Comfortaa"/>
                <a:cs typeface="Comfortaa"/>
                <a:sym typeface="Comfortaa"/>
              </a:rPr>
              <a:t> creation of innovative digital/technical products                                                                </a:t>
            </a:r>
          </a:p>
          <a:p>
            <a:pPr indent="0" lvl="0" marL="0" rtl="0">
              <a:spcBef>
                <a:spcPts val="0"/>
              </a:spcBef>
              <a:spcAft>
                <a:spcPts val="0"/>
              </a:spcAft>
              <a:buNone/>
            </a:pPr>
            <a:r>
              <a:rPr b="1" lang="en" sz="900">
                <a:solidFill>
                  <a:srgbClr val="434343"/>
                </a:solidFill>
                <a:latin typeface="Comfortaa"/>
                <a:ea typeface="Comfortaa"/>
                <a:cs typeface="Comfortaa"/>
                <a:sym typeface="Comfortaa"/>
              </a:rPr>
              <a:t>FinTech Focus</a:t>
            </a:r>
            <a:r>
              <a:rPr lang="en" sz="900">
                <a:solidFill>
                  <a:srgbClr val="434343"/>
                </a:solidFill>
                <a:latin typeface="Comfortaa"/>
                <a:ea typeface="Comfortaa"/>
                <a:cs typeface="Comfortaa"/>
                <a:sym typeface="Comfortaa"/>
              </a:rPr>
              <a:t>: none     </a:t>
            </a:r>
          </a:p>
        </p:txBody>
      </p:sp>
      <p:sp>
        <p:nvSpPr>
          <p:cNvPr id="70" name="Shape 70"/>
          <p:cNvSpPr txBox="1"/>
          <p:nvPr>
            <p:ph idx="1" type="body"/>
          </p:nvPr>
        </p:nvSpPr>
        <p:spPr>
          <a:xfrm>
            <a:off x="4548000" y="586225"/>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Traction</a:t>
            </a:r>
            <a:r>
              <a:rPr lang="en" sz="900" u="sng">
                <a:solidFill>
                  <a:srgbClr val="6AA84F"/>
                </a:solidFill>
                <a:latin typeface="Comfortaa"/>
                <a:ea typeface="Comfortaa"/>
                <a:cs typeface="Comfortaa"/>
                <a:sym typeface="Comfortaa"/>
              </a:rPr>
              <a:t>:</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Scope</a:t>
            </a:r>
            <a:r>
              <a:rPr lang="en" sz="900">
                <a:solidFill>
                  <a:srgbClr val="434343"/>
                </a:solidFill>
                <a:latin typeface="Comfortaa"/>
                <a:ea typeface="Comfortaa"/>
                <a:cs typeface="Comfortaa"/>
                <a:sym typeface="Comfortaa"/>
              </a:rPr>
              <a:t>: n/a</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Successful Companies</a:t>
            </a:r>
            <a:r>
              <a:rPr lang="en" sz="900">
                <a:solidFill>
                  <a:srgbClr val="434343"/>
                </a:solidFill>
                <a:latin typeface="Comfortaa"/>
                <a:ea typeface="Comfortaa"/>
                <a:cs typeface="Comfortaa"/>
                <a:sym typeface="Comfortaa"/>
              </a:rPr>
              <a:t>: n/a</a:t>
            </a: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
        <p:nvSpPr>
          <p:cNvPr id="71" name="Shape 71"/>
          <p:cNvSpPr txBox="1"/>
          <p:nvPr>
            <p:ph idx="1" type="body"/>
          </p:nvPr>
        </p:nvSpPr>
        <p:spPr>
          <a:xfrm>
            <a:off x="4548000" y="1224611"/>
            <a:ext cx="4284300" cy="1771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900" u="sng">
                <a:solidFill>
                  <a:srgbClr val="6AA84F"/>
                </a:solidFill>
                <a:latin typeface="Comfortaa"/>
                <a:ea typeface="Comfortaa"/>
                <a:cs typeface="Comfortaa"/>
                <a:sym typeface="Comfortaa"/>
              </a:rPr>
              <a:t>Opportunities:</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Leadership: The team that leads STICLab is made up of both local and foreign people with a diversity of backgrounds all in fields related to technology and engineering.</a:t>
            </a:r>
          </a:p>
          <a:p>
            <a:pPr indent="0" lvl="0" marL="0" rtl="0">
              <a:lnSpc>
                <a:spcPct val="115000"/>
              </a:lnSpc>
              <a:spcBef>
                <a:spcPts val="0"/>
              </a:spcBef>
              <a:spcAft>
                <a:spcPts val="0"/>
              </a:spcAft>
              <a:buNone/>
            </a:pPr>
            <a:r>
              <a:rPr b="1" lang="en" sz="900">
                <a:solidFill>
                  <a:srgbClr val="373737"/>
                </a:solidFill>
                <a:highlight>
                  <a:srgbClr val="FFFFFF"/>
                </a:highlight>
                <a:latin typeface="Comfortaa"/>
                <a:ea typeface="Comfortaa"/>
                <a:cs typeface="Comfortaa"/>
                <a:sym typeface="Comfortaa"/>
              </a:rPr>
              <a:t>Head/Founder: </a:t>
            </a:r>
            <a:r>
              <a:rPr lang="en" sz="900">
                <a:solidFill>
                  <a:srgbClr val="000000"/>
                </a:solidFill>
                <a:highlight>
                  <a:srgbClr val="FFFFFF"/>
                </a:highlight>
                <a:latin typeface="Comfortaa"/>
                <a:ea typeface="Comfortaa"/>
                <a:cs typeface="Comfortaa"/>
                <a:sym typeface="Comfortaa"/>
              </a:rPr>
              <a:t>“Mr. Stanley Mwalembe (Scientist) had a vision for the creation of having a Technology Development Environment (TDE) that could foster technological and innovative ideas, making them a reality, either by focusing on solving existing problems in our community or bringing new products to the market by applying engineering and technological expertise and using locally available resources.”</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How to Join:</a:t>
            </a:r>
            <a:r>
              <a:rPr lang="en" sz="900">
                <a:solidFill>
                  <a:srgbClr val="434343"/>
                </a:solidFill>
                <a:latin typeface="Comfortaa"/>
                <a:ea typeface="Comfortaa"/>
                <a:cs typeface="Comfortaa"/>
                <a:sym typeface="Comfortaa"/>
              </a:rPr>
              <a:t> no info on how to join/collaborate with STICLab; quotations for products they make can be asked by email</a:t>
            </a:r>
          </a:p>
          <a:p>
            <a:pPr indent="0" lvl="0" marL="0" rtl="0">
              <a:lnSpc>
                <a:spcPct val="115000"/>
              </a:lnSpc>
              <a:spcBef>
                <a:spcPts val="0"/>
              </a:spcBef>
              <a:spcAft>
                <a:spcPts val="0"/>
              </a:spcAft>
              <a:buNone/>
            </a:pPr>
            <a:r>
              <a:rPr b="1" lang="en" sz="900">
                <a:solidFill>
                  <a:srgbClr val="434343"/>
                </a:solidFill>
                <a:latin typeface="Comfortaa"/>
                <a:ea typeface="Comfortaa"/>
                <a:cs typeface="Comfortaa"/>
                <a:sym typeface="Comfortaa"/>
              </a:rPr>
              <a:t>Events/Challenges</a:t>
            </a:r>
            <a:r>
              <a:rPr lang="en" sz="900">
                <a:solidFill>
                  <a:srgbClr val="434343"/>
                </a:solidFill>
                <a:latin typeface="Comfortaa"/>
                <a:ea typeface="Comfortaa"/>
                <a:cs typeface="Comfortaa"/>
                <a:sym typeface="Comfortaa"/>
              </a:rPr>
              <a:t>: none</a:t>
            </a:r>
          </a:p>
          <a:p>
            <a:pPr indent="0" lvl="0" marL="0" rtl="0">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
        <p:nvSpPr>
          <p:cNvPr id="72" name="Shape 72"/>
          <p:cNvSpPr txBox="1"/>
          <p:nvPr>
            <p:ph idx="1" type="body"/>
          </p:nvPr>
        </p:nvSpPr>
        <p:spPr>
          <a:xfrm>
            <a:off x="4548000" y="3637300"/>
            <a:ext cx="4284300" cy="10962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lang="en" sz="1000" u="sng">
                <a:solidFill>
                  <a:srgbClr val="6AA84F"/>
                </a:solidFill>
                <a:latin typeface="Comfortaa"/>
                <a:ea typeface="Comfortaa"/>
                <a:cs typeface="Comfortaa"/>
                <a:sym typeface="Comfortaa"/>
              </a:rPr>
              <a:t>Recommendations</a:t>
            </a:r>
            <a:r>
              <a:rPr lang="en" sz="900" u="sng">
                <a:solidFill>
                  <a:srgbClr val="6AA84F"/>
                </a:solidFill>
                <a:latin typeface="Comfortaa"/>
                <a:ea typeface="Comfortaa"/>
                <a:cs typeface="Comfortaa"/>
                <a:sym typeface="Comfortaa"/>
              </a:rPr>
              <a:t>:</a:t>
            </a:r>
          </a:p>
          <a:p>
            <a:pPr indent="-285750" lvl="0" marL="457200" rtl="0">
              <a:lnSpc>
                <a:spcPct val="115000"/>
              </a:lnSpc>
              <a:spcBef>
                <a:spcPts val="0"/>
              </a:spcBef>
              <a:spcAft>
                <a:spcPts val="0"/>
              </a:spcAft>
              <a:buClr>
                <a:srgbClr val="FF0000"/>
              </a:buClr>
              <a:buSzPts val="900"/>
              <a:buFont typeface="Comfortaa"/>
              <a:buChar char="●"/>
            </a:pPr>
            <a:r>
              <a:rPr lang="en" sz="900">
                <a:solidFill>
                  <a:srgbClr val="FF0000"/>
                </a:solidFill>
                <a:latin typeface="Comfortaa"/>
                <a:ea typeface="Comfortaa"/>
                <a:cs typeface="Comfortaa"/>
                <a:sym typeface="Comfortaa"/>
              </a:rPr>
              <a:t>STICLab has established their identity as a Maker Space specialized in making innovative products, and has shown the results for it.</a:t>
            </a:r>
          </a:p>
          <a:p>
            <a:pPr indent="-285750" lvl="0" marL="457200" rtl="0">
              <a:lnSpc>
                <a:spcPct val="115000"/>
              </a:lnSpc>
              <a:spcBef>
                <a:spcPts val="0"/>
              </a:spcBef>
              <a:spcAft>
                <a:spcPts val="0"/>
              </a:spcAft>
              <a:buClr>
                <a:srgbClr val="FF0000"/>
              </a:buClr>
              <a:buSzPts val="900"/>
              <a:buFont typeface="Comfortaa"/>
              <a:buChar char="●"/>
            </a:pPr>
            <a:r>
              <a:rPr lang="en" sz="900">
                <a:solidFill>
                  <a:srgbClr val="FF0000"/>
                </a:solidFill>
                <a:latin typeface="Comfortaa"/>
                <a:ea typeface="Comfortaa"/>
                <a:cs typeface="Comfortaa"/>
                <a:sym typeface="Comfortaa"/>
              </a:rPr>
              <a:t>MIfos can help a lot by expanding their reach to customers/buyers, and to connect them to more funding sources (if possible) to further support them.</a:t>
            </a:r>
          </a:p>
          <a:p>
            <a:pPr indent="0" lvl="0" marL="0" rtl="0">
              <a:lnSpc>
                <a:spcPct val="115000"/>
              </a:lnSpc>
              <a:spcBef>
                <a:spcPts val="0"/>
              </a:spcBef>
              <a:spcAft>
                <a:spcPts val="0"/>
              </a:spcAft>
              <a:buNone/>
            </a:pPr>
            <a:r>
              <a:t/>
            </a:r>
            <a:endParaRPr sz="900">
              <a:solidFill>
                <a:srgbClr val="434343"/>
              </a:solidFill>
              <a:latin typeface="Comfortaa"/>
              <a:ea typeface="Comfortaa"/>
              <a:cs typeface="Comfortaa"/>
              <a:sym typeface="Comfortaa"/>
            </a:endParaRPr>
          </a:p>
          <a:p>
            <a:pPr indent="0" lvl="0" marL="0" rtl="0">
              <a:spcBef>
                <a:spcPts val="0"/>
              </a:spcBef>
              <a:spcAft>
                <a:spcPts val="0"/>
              </a:spcAft>
              <a:buNone/>
            </a:pPr>
            <a:r>
              <a:t/>
            </a:r>
            <a:endParaRPr sz="900">
              <a:solidFill>
                <a:srgbClr val="434343"/>
              </a:solidFill>
            </a:endParaRPr>
          </a:p>
          <a:p>
            <a:pPr indent="0" lvl="0" marL="0" rtl="0">
              <a:spcBef>
                <a:spcPts val="0"/>
              </a:spcBef>
              <a:spcAft>
                <a:spcPts val="0"/>
              </a:spcAft>
              <a:buNone/>
            </a:pPr>
            <a:r>
              <a:rPr lang="en" sz="900">
                <a:solidFill>
                  <a:srgbClr val="434343"/>
                </a:solidFill>
                <a:latin typeface="Comfortaa"/>
                <a:ea typeface="Comfortaa"/>
                <a:cs typeface="Comfortaa"/>
                <a:sym typeface="Comfortaa"/>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199875" y="1605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Basic Information:</a:t>
            </a:r>
          </a:p>
        </p:txBody>
      </p:sp>
      <p:sp>
        <p:nvSpPr>
          <p:cNvPr id="78" name="Shape 78"/>
          <p:cNvSpPr txBox="1"/>
          <p:nvPr>
            <p:ph idx="1" type="body"/>
          </p:nvPr>
        </p:nvSpPr>
        <p:spPr>
          <a:xfrm>
            <a:off x="199875" y="742388"/>
            <a:ext cx="8520600" cy="34164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0"/>
              </a:spcAft>
              <a:buClr>
                <a:schemeClr val="dk1"/>
              </a:buClr>
              <a:buSzPts val="1100"/>
              <a:buFont typeface="Arial"/>
              <a:buNone/>
            </a:pPr>
            <a:r>
              <a:rPr b="1" lang="en" sz="1600">
                <a:solidFill>
                  <a:srgbClr val="000000"/>
                </a:solidFill>
                <a:latin typeface="Comfortaa"/>
                <a:ea typeface="Comfortaa"/>
                <a:cs typeface="Comfortaa"/>
                <a:sym typeface="Comfortaa"/>
              </a:rPr>
              <a:t>Headquarters</a:t>
            </a:r>
            <a:r>
              <a:rPr lang="en" sz="1600">
                <a:solidFill>
                  <a:srgbClr val="000000"/>
                </a:solidFill>
                <a:latin typeface="Comfortaa"/>
                <a:ea typeface="Comfortaa"/>
                <a:cs typeface="Comfortaa"/>
                <a:sym typeface="Comfortaa"/>
              </a:rPr>
              <a:t>:   			          Tanzania (Dar es salaam)</a:t>
            </a:r>
          </a:p>
          <a:p>
            <a:pPr indent="-69850" lvl="0" marL="0" rtl="0">
              <a:lnSpc>
                <a:spcPct val="100000"/>
              </a:lnSpc>
              <a:spcBef>
                <a:spcPts val="0"/>
              </a:spcBef>
              <a:spcAft>
                <a:spcPts val="0"/>
              </a:spcAft>
              <a:buClr>
                <a:schemeClr val="dk1"/>
              </a:buClr>
              <a:buSzPts val="1100"/>
              <a:buFont typeface="Arial"/>
              <a:buNone/>
            </a:pPr>
            <a:r>
              <a:rPr b="1" lang="en" sz="1600">
                <a:solidFill>
                  <a:srgbClr val="000000"/>
                </a:solidFill>
                <a:latin typeface="Comfortaa"/>
                <a:ea typeface="Comfortaa"/>
                <a:cs typeface="Comfortaa"/>
                <a:sym typeface="Comfortaa"/>
              </a:rPr>
              <a:t>Email</a:t>
            </a:r>
            <a:r>
              <a:rPr lang="en" sz="1600">
                <a:solidFill>
                  <a:srgbClr val="000000"/>
                </a:solidFill>
                <a:latin typeface="Comfortaa"/>
                <a:ea typeface="Comfortaa"/>
                <a:cs typeface="Comfortaa"/>
                <a:sym typeface="Comfortaa"/>
              </a:rPr>
              <a:t>: 					</a:t>
            </a:r>
            <a:r>
              <a:rPr lang="en" sz="1600">
                <a:solidFill>
                  <a:srgbClr val="000000"/>
                </a:solidFill>
                <a:highlight>
                  <a:srgbClr val="FFFFFF"/>
                </a:highlight>
                <a:latin typeface="Comfortaa"/>
                <a:ea typeface="Comfortaa"/>
                <a:cs typeface="Comfortaa"/>
                <a:sym typeface="Comfortaa"/>
              </a:rPr>
              <a:t>	sticlab@sticlab.co.tz</a:t>
            </a:r>
            <a:r>
              <a:rPr lang="en" sz="1600">
                <a:solidFill>
                  <a:srgbClr val="000000"/>
                </a:solidFill>
                <a:latin typeface="Comfortaa"/>
                <a:ea typeface="Comfortaa"/>
                <a:cs typeface="Comfortaa"/>
                <a:sym typeface="Comfortaa"/>
              </a:rPr>
              <a:t>                                                                     </a:t>
            </a:r>
          </a:p>
          <a:p>
            <a:pPr indent="0" lvl="0" marL="0" rtl="0">
              <a:lnSpc>
                <a:spcPct val="100000"/>
              </a:lnSpc>
              <a:spcBef>
                <a:spcPts val="0"/>
              </a:spcBef>
              <a:spcAft>
                <a:spcPts val="0"/>
              </a:spcAft>
              <a:buNone/>
            </a:pPr>
            <a:r>
              <a:rPr b="1" lang="en" sz="1600">
                <a:solidFill>
                  <a:srgbClr val="000000"/>
                </a:solidFill>
                <a:latin typeface="Comfortaa"/>
                <a:ea typeface="Comfortaa"/>
                <a:cs typeface="Comfortaa"/>
                <a:sym typeface="Comfortaa"/>
              </a:rPr>
              <a:t>Website</a:t>
            </a:r>
            <a:r>
              <a:rPr lang="en" sz="1600">
                <a:solidFill>
                  <a:srgbClr val="000000"/>
                </a:solidFill>
                <a:latin typeface="Comfortaa"/>
                <a:ea typeface="Comfortaa"/>
                <a:cs typeface="Comfortaa"/>
                <a:sym typeface="Comfortaa"/>
              </a:rPr>
              <a:t>:            					</a:t>
            </a:r>
            <a:r>
              <a:rPr lang="en" sz="1600">
                <a:solidFill>
                  <a:srgbClr val="000000"/>
                </a:solidFill>
                <a:highlight>
                  <a:srgbClr val="FFFFFF"/>
                </a:highlight>
                <a:latin typeface="Comfortaa"/>
                <a:ea typeface="Comfortaa"/>
                <a:cs typeface="Comfortaa"/>
                <a:sym typeface="Comfortaa"/>
              </a:rPr>
              <a:t>http://sticlab.co.tz</a:t>
            </a:r>
            <a:r>
              <a:rPr lang="en" sz="1600">
                <a:solidFill>
                  <a:srgbClr val="000000"/>
                </a:solidFill>
                <a:latin typeface="Comfortaa"/>
                <a:ea typeface="Comfortaa"/>
                <a:cs typeface="Comfortaa"/>
                <a:sym typeface="Comfortaa"/>
              </a:rPr>
              <a:t>                     </a:t>
            </a:r>
          </a:p>
          <a:p>
            <a:pPr indent="0" lvl="0" marL="0" rtl="0">
              <a:lnSpc>
                <a:spcPct val="100000"/>
              </a:lnSpc>
              <a:spcBef>
                <a:spcPts val="0"/>
              </a:spcBef>
              <a:spcAft>
                <a:spcPts val="0"/>
              </a:spcAft>
              <a:buNone/>
            </a:pPr>
            <a:r>
              <a:rPr b="1" lang="en" sz="1600">
                <a:solidFill>
                  <a:srgbClr val="000000"/>
                </a:solidFill>
                <a:latin typeface="Comfortaa"/>
                <a:ea typeface="Comfortaa"/>
                <a:cs typeface="Comfortaa"/>
                <a:sym typeface="Comfortaa"/>
              </a:rPr>
              <a:t>Description</a:t>
            </a:r>
            <a:r>
              <a:rPr lang="en" sz="1600">
                <a:solidFill>
                  <a:srgbClr val="000000"/>
                </a:solidFill>
                <a:latin typeface="Comfortaa"/>
                <a:ea typeface="Comfortaa"/>
                <a:cs typeface="Comfortaa"/>
                <a:sym typeface="Comfortaa"/>
              </a:rPr>
              <a:t>: </a:t>
            </a:r>
            <a:r>
              <a:rPr i="1" lang="en" sz="1600">
                <a:solidFill>
                  <a:srgbClr val="000000"/>
                </a:solidFill>
                <a:highlight>
                  <a:srgbClr val="FFFFFF"/>
                </a:highlight>
                <a:latin typeface="Comfortaa"/>
                <a:ea typeface="Comfortaa"/>
                <a:cs typeface="Comfortaa"/>
                <a:sym typeface="Comfortaa"/>
              </a:rPr>
              <a:t>STICLab is a </a:t>
            </a:r>
            <a:r>
              <a:rPr i="1" lang="en" sz="1600">
                <a:solidFill>
                  <a:srgbClr val="4F4F4F"/>
                </a:solidFill>
                <a:highlight>
                  <a:srgbClr val="FFFFFF"/>
                </a:highlight>
                <a:latin typeface="Comfortaa"/>
                <a:ea typeface="Comfortaa"/>
                <a:cs typeface="Comfortaa"/>
                <a:sym typeface="Comfortaa"/>
              </a:rPr>
              <a:t> Tanzanian Maker Space equipped with state of the art technical, equipment and facilities, which is ready to provide technical and engineering solutions to social problems through the utilization of locally available resources.</a:t>
            </a:r>
            <a:r>
              <a:rPr i="1" lang="en" sz="1600">
                <a:solidFill>
                  <a:srgbClr val="0B1C2C"/>
                </a:solidFill>
                <a:latin typeface="Comfortaa"/>
                <a:ea typeface="Comfortaa"/>
                <a:cs typeface="Comfortaa"/>
                <a:sym typeface="Comfortaa"/>
              </a:rPr>
              <a:t>STICLab </a:t>
            </a:r>
            <a:r>
              <a:rPr i="1" lang="en" sz="1600">
                <a:solidFill>
                  <a:srgbClr val="4F4F4F"/>
                </a:solidFill>
                <a:latin typeface="Comfortaa"/>
                <a:ea typeface="Comfortaa"/>
                <a:cs typeface="Comfortaa"/>
                <a:sym typeface="Comfortaa"/>
              </a:rPr>
              <a:t> is proud to be the first Maker Space in Tanzania with a state of the art digital fabrication Lab where 80% of the equipment being used is made locally by </a:t>
            </a:r>
            <a:r>
              <a:rPr i="1" lang="en" sz="1600">
                <a:solidFill>
                  <a:srgbClr val="0B1C2C"/>
                </a:solidFill>
                <a:latin typeface="Comfortaa"/>
                <a:ea typeface="Comfortaa"/>
                <a:cs typeface="Comfortaa"/>
                <a:sym typeface="Comfortaa"/>
              </a:rPr>
              <a:t>STICLab</a:t>
            </a:r>
            <a:r>
              <a:rPr i="1" lang="en" sz="1600">
                <a:solidFill>
                  <a:srgbClr val="4F4F4F"/>
                </a:solidFill>
                <a:latin typeface="Comfortaa"/>
                <a:ea typeface="Comfortaa"/>
                <a:cs typeface="Comfortaa"/>
                <a:sym typeface="Comfortaa"/>
              </a:rPr>
              <a:t> itself. This equipment includes tools such as CNC Milling Machines and 3D printers.”</a:t>
            </a:r>
          </a:p>
          <a:p>
            <a:pPr indent="0" lvl="0" marL="0" rtl="0">
              <a:lnSpc>
                <a:spcPct val="100000"/>
              </a:lnSpc>
              <a:spcBef>
                <a:spcPts val="0"/>
              </a:spcBef>
              <a:spcAft>
                <a:spcPts val="0"/>
              </a:spcAft>
              <a:buNone/>
            </a:pPr>
            <a:r>
              <a:rPr b="1" lang="en" sz="1600">
                <a:solidFill>
                  <a:srgbClr val="000000"/>
                </a:solidFill>
                <a:latin typeface="Comfortaa"/>
                <a:ea typeface="Comfortaa"/>
                <a:cs typeface="Comfortaa"/>
                <a:sym typeface="Comfortaa"/>
              </a:rPr>
              <a:t>Partners</a:t>
            </a:r>
            <a:r>
              <a:rPr lang="en" sz="1600">
                <a:solidFill>
                  <a:srgbClr val="000000"/>
                </a:solidFill>
                <a:latin typeface="Comfortaa"/>
                <a:ea typeface="Comfortaa"/>
                <a:cs typeface="Comfortaa"/>
                <a:sym typeface="Comfortaa"/>
              </a:rPr>
              <a:t>: no info on partners (public or private)</a:t>
            </a:r>
          </a:p>
          <a:p>
            <a:pPr indent="0" lvl="0" marL="0" rtl="0">
              <a:lnSpc>
                <a:spcPct val="100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nSpc>
                <a:spcPct val="100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nSpc>
                <a:spcPct val="100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a:spcBef>
                <a:spcPts val="0"/>
              </a:spcBef>
              <a:buNone/>
            </a:pPr>
            <a:r>
              <a:t/>
            </a:r>
            <a:endParaRPr sz="1600" u="sng">
              <a:solidFill>
                <a:srgbClr val="6AA84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84" name="Shape 84"/>
          <p:cNvSpPr txBox="1"/>
          <p:nvPr/>
        </p:nvSpPr>
        <p:spPr>
          <a:xfrm>
            <a:off x="447275" y="717075"/>
            <a:ext cx="7631400" cy="3382500"/>
          </a:xfrm>
          <a:prstGeom prst="rect">
            <a:avLst/>
          </a:prstGeom>
          <a:noFill/>
          <a:ln>
            <a:noFill/>
          </a:ln>
        </p:spPr>
        <p:txBody>
          <a:bodyPr anchorCtr="0" anchor="t" bIns="91425" lIns="91425" rIns="91425" wrap="square" tIns="91425">
            <a:noAutofit/>
          </a:bodyPr>
          <a:lstStyle/>
          <a:p>
            <a:pPr indent="0" lvl="0" marL="0" rtl="0" algn="just">
              <a:lnSpc>
                <a:spcPct val="115000"/>
              </a:lnSpc>
              <a:spcBef>
                <a:spcPts val="0"/>
              </a:spcBef>
              <a:spcAft>
                <a:spcPts val="1500"/>
              </a:spcAft>
              <a:buNone/>
            </a:pPr>
            <a:r>
              <a:rPr b="1" lang="en" sz="1600">
                <a:solidFill>
                  <a:srgbClr val="4F4F4F"/>
                </a:solidFill>
                <a:latin typeface="Comfortaa"/>
                <a:ea typeface="Comfortaa"/>
                <a:cs typeface="Comfortaa"/>
                <a:sym typeface="Comfortaa"/>
              </a:rPr>
              <a:t>STICLab offers the following services in its makerspace: </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Agriculture Systems Design and Automation</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Animation</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Aquaculture Solutions</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Automation and Robotics</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Customised Systems Development</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Electrical and Electronic expertise</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Firmware Programming</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ICT and Telecoms</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Product Design</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Prototyping and Production</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Security and Tracking Systems</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Software Development</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Systems Maintenance and Repair</a:t>
            </a:r>
          </a:p>
          <a:p>
            <a:pPr indent="-317500" lvl="0" marL="457200" rtl="0" algn="just">
              <a:lnSpc>
                <a:spcPct val="115000"/>
              </a:lnSpc>
              <a:spcBef>
                <a:spcPts val="0"/>
              </a:spcBef>
              <a:spcAft>
                <a:spcPts val="1500"/>
              </a:spcAft>
              <a:buClr>
                <a:srgbClr val="333333"/>
              </a:buClr>
              <a:buSzPts val="1400"/>
              <a:buFont typeface="Comfortaa"/>
              <a:buChar char="●"/>
            </a:pPr>
            <a:r>
              <a:rPr lang="en">
                <a:solidFill>
                  <a:srgbClr val="4F4F4F"/>
                </a:solidFill>
                <a:latin typeface="Comfortaa"/>
                <a:ea typeface="Comfortaa"/>
                <a:cs typeface="Comfortaa"/>
                <a:sym typeface="Comfortaa"/>
              </a:rPr>
              <a:t>Technical Consultancy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4437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Service Offerings:</a:t>
            </a:r>
          </a:p>
        </p:txBody>
      </p:sp>
      <p:sp>
        <p:nvSpPr>
          <p:cNvPr id="90" name="Shape 90"/>
          <p:cNvSpPr txBox="1"/>
          <p:nvPr/>
        </p:nvSpPr>
        <p:spPr>
          <a:xfrm>
            <a:off x="447275" y="717075"/>
            <a:ext cx="7631400" cy="3382500"/>
          </a:xfrm>
          <a:prstGeom prst="rect">
            <a:avLst/>
          </a:prstGeom>
          <a:noFill/>
          <a:ln>
            <a:noFill/>
          </a:ln>
        </p:spPr>
        <p:txBody>
          <a:bodyPr anchorCtr="0" anchor="t" bIns="91425" lIns="91425" rIns="91425" wrap="square" tIns="91425">
            <a:noAutofit/>
          </a:bodyPr>
          <a:lstStyle/>
          <a:p>
            <a:pPr indent="0" lvl="0" marL="0" rtl="0" algn="just">
              <a:lnSpc>
                <a:spcPct val="115000"/>
              </a:lnSpc>
              <a:spcBef>
                <a:spcPts val="0"/>
              </a:spcBef>
              <a:spcAft>
                <a:spcPts val="1500"/>
              </a:spcAft>
              <a:buNone/>
            </a:pPr>
            <a:r>
              <a:rPr b="1" lang="en" sz="1600">
                <a:solidFill>
                  <a:srgbClr val="4F4F4F"/>
                </a:solidFill>
                <a:latin typeface="Comfortaa"/>
                <a:ea typeface="Comfortaa"/>
                <a:cs typeface="Comfortaa"/>
                <a:sym typeface="Comfortaa"/>
              </a:rPr>
              <a:t>Some of their manufactured products include:</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Prepaid Water Metering and Desalination System (PWMDS)</a:t>
            </a:r>
          </a:p>
          <a:p>
            <a:pPr indent="-330200" lvl="0" marL="457200" rtl="0">
              <a:lnSpc>
                <a:spcPct val="115000"/>
              </a:lnSpc>
              <a:spcBef>
                <a:spcPts val="0"/>
              </a:spcBef>
              <a:buClr>
                <a:srgbClr val="4F4F4F"/>
              </a:buClr>
              <a:buSzPts val="1600"/>
              <a:buFont typeface="Comfortaa"/>
              <a:buChar char="●"/>
            </a:pPr>
            <a:r>
              <a:rPr lang="en" sz="1600">
                <a:solidFill>
                  <a:srgbClr val="0B1C2C"/>
                </a:solidFill>
                <a:latin typeface="Comfortaa"/>
                <a:ea typeface="Comfortaa"/>
                <a:cs typeface="Comfortaa"/>
                <a:sym typeface="Comfortaa"/>
              </a:rPr>
              <a:t>Hydroponics Solutions</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E-Waste 3D Printers</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Soap Cutting Machine</a:t>
            </a:r>
          </a:p>
          <a:p>
            <a:pPr indent="-330200" lvl="0" marL="457200" rtl="0" algn="just">
              <a:lnSpc>
                <a:spcPct val="115000"/>
              </a:lnSpc>
              <a:spcBef>
                <a:spcPts val="0"/>
              </a:spcBef>
              <a:spcAft>
                <a:spcPts val="0"/>
              </a:spcAft>
              <a:buClr>
                <a:srgbClr val="4F4F4F"/>
              </a:buClr>
              <a:buSzPts val="1600"/>
              <a:buFont typeface="Comfortaa"/>
              <a:buChar char="●"/>
            </a:pPr>
            <a:r>
              <a:rPr b="1" lang="en" sz="1600">
                <a:solidFill>
                  <a:srgbClr val="4F4F4F"/>
                </a:solidFill>
                <a:latin typeface="Comfortaa"/>
                <a:ea typeface="Comfortaa"/>
                <a:cs typeface="Comfortaa"/>
                <a:sym typeface="Comfortaa"/>
              </a:rPr>
              <a:t>Egg Incubators</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PET Filament Extruder</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Water Vending Machine</a:t>
            </a:r>
          </a:p>
          <a:p>
            <a:pPr indent="-330200" lvl="0" marL="457200" rtl="0" algn="just">
              <a:lnSpc>
                <a:spcPct val="115000"/>
              </a:lnSpc>
              <a:spcBef>
                <a:spcPts val="0"/>
              </a:spcBef>
              <a:spcAft>
                <a:spcPts val="0"/>
              </a:spcAft>
              <a:buClr>
                <a:srgbClr val="4F4F4F"/>
              </a:buClr>
              <a:buSzPts val="1600"/>
              <a:buFont typeface="Comfortaa"/>
              <a:buChar char="●"/>
            </a:pPr>
            <a:r>
              <a:rPr b="1" lang="en" sz="1600">
                <a:solidFill>
                  <a:srgbClr val="4F4F4F"/>
                </a:solidFill>
                <a:latin typeface="Comfortaa"/>
                <a:ea typeface="Comfortaa"/>
                <a:cs typeface="Comfortaa"/>
                <a:sym typeface="Comfortaa"/>
              </a:rPr>
              <a:t>Digital Beehive</a:t>
            </a:r>
          </a:p>
          <a:p>
            <a:pPr indent="-330200" lvl="0" marL="457200" rtl="0">
              <a:spcBef>
                <a:spcPts val="0"/>
              </a:spcBef>
              <a:spcAft>
                <a:spcPts val="1300"/>
              </a:spcAft>
              <a:buClr>
                <a:srgbClr val="4F4F4F"/>
              </a:buClr>
              <a:buSzPts val="1600"/>
              <a:buFont typeface="Comfortaa"/>
              <a:buChar char="●"/>
            </a:pPr>
            <a:r>
              <a:rPr lang="en" sz="1600">
                <a:solidFill>
                  <a:srgbClr val="0B1C2C"/>
                </a:solidFill>
                <a:latin typeface="Comfortaa"/>
                <a:ea typeface="Comfortaa"/>
                <a:cs typeface="Comfortaa"/>
                <a:sym typeface="Comfortaa"/>
              </a:rPr>
              <a:t>SayansiScope</a:t>
            </a:r>
          </a:p>
          <a:p>
            <a:pPr indent="-330200" lvl="0" marL="457200" rtl="0">
              <a:spcBef>
                <a:spcPts val="0"/>
              </a:spcBef>
              <a:spcAft>
                <a:spcPts val="1300"/>
              </a:spcAft>
              <a:buClr>
                <a:srgbClr val="0B1C2C"/>
              </a:buClr>
              <a:buSzPts val="1600"/>
              <a:buFont typeface="Comfortaa"/>
              <a:buChar char="●"/>
            </a:pPr>
            <a:r>
              <a:rPr lang="en" sz="1600">
                <a:solidFill>
                  <a:srgbClr val="0B1C2C"/>
                </a:solidFill>
                <a:latin typeface="Comfortaa"/>
                <a:ea typeface="Comfortaa"/>
                <a:cs typeface="Comfortaa"/>
                <a:sym typeface="Comfortaa"/>
              </a:rPr>
              <a:t>Aquaculture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87900" y="1402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Traction</a:t>
            </a:r>
            <a:r>
              <a:rPr lang="en" sz="2400" u="sng">
                <a:solidFill>
                  <a:srgbClr val="6AA84F"/>
                </a:solidFill>
                <a:latin typeface="Comfortaa"/>
                <a:ea typeface="Comfortaa"/>
                <a:cs typeface="Comfortaa"/>
                <a:sym typeface="Comfortaa"/>
              </a:rPr>
              <a:t>:</a:t>
            </a:r>
          </a:p>
        </p:txBody>
      </p:sp>
      <p:sp>
        <p:nvSpPr>
          <p:cNvPr id="96" name="Shape 96"/>
          <p:cNvSpPr txBox="1"/>
          <p:nvPr>
            <p:ph idx="1" type="body"/>
          </p:nvPr>
        </p:nvSpPr>
        <p:spPr>
          <a:xfrm>
            <a:off x="387900" y="787350"/>
            <a:ext cx="8520600" cy="4279800"/>
          </a:xfrm>
          <a:prstGeom prst="rect">
            <a:avLst/>
          </a:prstGeom>
        </p:spPr>
        <p:txBody>
          <a:bodyPr anchorCtr="0" anchor="t" bIns="91425" lIns="91425" rIns="91425" wrap="square" tIns="91425">
            <a:noAutofit/>
          </a:bodyPr>
          <a:lstStyle/>
          <a:p>
            <a:pPr indent="0" lvl="0" marL="0">
              <a:spcBef>
                <a:spcPts val="0"/>
              </a:spcBef>
              <a:buNone/>
            </a:pPr>
            <a:r>
              <a:rPr lang="en"/>
              <a:t>Scope: No information is published on STICLab’s reach in terms of product distribution and influence. It seems that most of their products are sold/distributed to nearby local communities. </a:t>
            </a:r>
          </a:p>
          <a:p>
            <a:pPr indent="0" lvl="0" marL="0">
              <a:spcBef>
                <a:spcPts val="0"/>
              </a:spcBef>
              <a:buNone/>
            </a:pPr>
            <a:r>
              <a:rPr lang="en"/>
              <a:t>Successful Companies: n/a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Opportunities</a:t>
            </a:r>
            <a:r>
              <a:rPr lang="en" sz="2400" u="sng">
                <a:solidFill>
                  <a:srgbClr val="6AA84F"/>
                </a:solidFill>
                <a:latin typeface="Comfortaa"/>
                <a:ea typeface="Comfortaa"/>
                <a:cs typeface="Comfortaa"/>
                <a:sym typeface="Comfortaa"/>
              </a:rPr>
              <a:t>:</a:t>
            </a:r>
          </a:p>
        </p:txBody>
      </p:sp>
      <p:sp>
        <p:nvSpPr>
          <p:cNvPr id="102" name="Shape 102"/>
          <p:cNvSpPr txBox="1"/>
          <p:nvPr>
            <p:ph idx="1" type="body"/>
          </p:nvPr>
        </p:nvSpPr>
        <p:spPr>
          <a:xfrm>
            <a:off x="173225" y="609587"/>
            <a:ext cx="8352600" cy="39609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t/>
            </a:r>
            <a:endParaRPr sz="1300">
              <a:solidFill>
                <a:srgbClr val="434343"/>
              </a:solidFill>
              <a:latin typeface="Comfortaa"/>
              <a:ea typeface="Comfortaa"/>
              <a:cs typeface="Comfortaa"/>
              <a:sym typeface="Comfortaa"/>
            </a:endParaRPr>
          </a:p>
          <a:p>
            <a:pPr indent="0" lvl="0" marL="0" rtl="0">
              <a:lnSpc>
                <a:spcPct val="115000"/>
              </a:lnSpc>
              <a:spcBef>
                <a:spcPts val="0"/>
              </a:spcBef>
              <a:spcAft>
                <a:spcPts val="0"/>
              </a:spcAft>
              <a:buNone/>
            </a:pPr>
            <a:r>
              <a:rPr b="1" lang="en" sz="1300">
                <a:solidFill>
                  <a:srgbClr val="434343"/>
                </a:solidFill>
                <a:latin typeface="Comfortaa"/>
                <a:ea typeface="Comfortaa"/>
                <a:cs typeface="Comfortaa"/>
                <a:sym typeface="Comfortaa"/>
              </a:rPr>
              <a:t>Leadership: The team that leads STICLab is made up of both local and foreign people with a diversity of backgrounds all in fields related to technology and engineering.</a:t>
            </a:r>
          </a:p>
          <a:p>
            <a:pPr indent="0" lvl="0" marL="0" rtl="0">
              <a:lnSpc>
                <a:spcPct val="115000"/>
              </a:lnSpc>
              <a:spcBef>
                <a:spcPts val="0"/>
              </a:spcBef>
              <a:spcAft>
                <a:spcPts val="0"/>
              </a:spcAft>
              <a:buNone/>
            </a:pPr>
            <a:r>
              <a:t/>
            </a:r>
            <a:endParaRPr b="1" sz="1300">
              <a:solidFill>
                <a:srgbClr val="434343"/>
              </a:solidFill>
              <a:latin typeface="Comfortaa"/>
              <a:ea typeface="Comfortaa"/>
              <a:cs typeface="Comfortaa"/>
              <a:sym typeface="Comfortaa"/>
            </a:endParaRPr>
          </a:p>
          <a:p>
            <a:pPr indent="0" lvl="0" marL="0" rtl="0">
              <a:lnSpc>
                <a:spcPct val="115000"/>
              </a:lnSpc>
              <a:spcBef>
                <a:spcPts val="0"/>
              </a:spcBef>
              <a:spcAft>
                <a:spcPts val="0"/>
              </a:spcAft>
              <a:buNone/>
            </a:pPr>
            <a:r>
              <a:rPr b="1" lang="en" sz="1300">
                <a:solidFill>
                  <a:srgbClr val="373737"/>
                </a:solidFill>
                <a:highlight>
                  <a:srgbClr val="FFFFFF"/>
                </a:highlight>
                <a:latin typeface="Comfortaa"/>
                <a:ea typeface="Comfortaa"/>
                <a:cs typeface="Comfortaa"/>
                <a:sym typeface="Comfortaa"/>
              </a:rPr>
              <a:t>Head/Founder: </a:t>
            </a:r>
            <a:r>
              <a:rPr lang="en" sz="1300">
                <a:solidFill>
                  <a:srgbClr val="000000"/>
                </a:solidFill>
                <a:highlight>
                  <a:srgbClr val="FFFFFF"/>
                </a:highlight>
                <a:latin typeface="Comfortaa"/>
                <a:ea typeface="Comfortaa"/>
                <a:cs typeface="Comfortaa"/>
                <a:sym typeface="Comfortaa"/>
              </a:rPr>
              <a:t>“Mr. Stanley Mwalembe (Scientist) had a vision for the creation of having a Technology Development Environment (TDE) that could foster technological and innovative ideas, making them a reality, either by focusing on solving existing problems in our community or bringing new products to the market by applying engineering and technological expertise and using locally available resources.”</a:t>
            </a:r>
          </a:p>
          <a:p>
            <a:pPr indent="0" lvl="0" marL="0" rtl="0">
              <a:lnSpc>
                <a:spcPct val="115000"/>
              </a:lnSpc>
              <a:spcBef>
                <a:spcPts val="0"/>
              </a:spcBef>
              <a:spcAft>
                <a:spcPts val="0"/>
              </a:spcAft>
              <a:buNone/>
            </a:pPr>
            <a:r>
              <a:t/>
            </a:r>
            <a:endParaRPr sz="1300">
              <a:solidFill>
                <a:srgbClr val="000000"/>
              </a:solidFill>
              <a:highlight>
                <a:srgbClr val="FFFFFF"/>
              </a:highlight>
              <a:latin typeface="Comfortaa"/>
              <a:ea typeface="Comfortaa"/>
              <a:cs typeface="Comfortaa"/>
              <a:sym typeface="Comfortaa"/>
            </a:endParaRPr>
          </a:p>
          <a:p>
            <a:pPr indent="0" lvl="0" marL="0" rtl="0">
              <a:lnSpc>
                <a:spcPct val="115000"/>
              </a:lnSpc>
              <a:spcBef>
                <a:spcPts val="0"/>
              </a:spcBef>
              <a:spcAft>
                <a:spcPts val="0"/>
              </a:spcAft>
              <a:buNone/>
            </a:pPr>
            <a:r>
              <a:rPr b="1" lang="en" sz="1300">
                <a:solidFill>
                  <a:srgbClr val="000000"/>
                </a:solidFill>
                <a:highlight>
                  <a:srgbClr val="FFFFFF"/>
                </a:highlight>
                <a:latin typeface="Comfortaa"/>
                <a:ea typeface="Comfortaa"/>
                <a:cs typeface="Comfortaa"/>
                <a:sym typeface="Comfortaa"/>
              </a:rPr>
              <a:t>Management Team: (4)</a:t>
            </a:r>
          </a:p>
          <a:p>
            <a:pPr indent="-311150" lvl="0" marL="457200" rtl="0">
              <a:lnSpc>
                <a:spcPct val="115000"/>
              </a:lnSpc>
              <a:spcBef>
                <a:spcPts val="0"/>
              </a:spcBef>
              <a:spcAft>
                <a:spcPts val="0"/>
              </a:spcAft>
              <a:buClr>
                <a:srgbClr val="000000"/>
              </a:buClr>
              <a:buSzPts val="1300"/>
              <a:buFont typeface="Comfortaa"/>
              <a:buChar char="●"/>
            </a:pPr>
            <a:r>
              <a:rPr lang="en" sz="1300">
                <a:solidFill>
                  <a:srgbClr val="000000"/>
                </a:solidFill>
                <a:highlight>
                  <a:srgbClr val="FFFFFF"/>
                </a:highlight>
                <a:latin typeface="Comfortaa"/>
                <a:ea typeface="Comfortaa"/>
                <a:cs typeface="Comfortaa"/>
                <a:sym typeface="Comfortaa"/>
              </a:rPr>
              <a:t>Sanga Valerian (Tech Engineer)</a:t>
            </a:r>
          </a:p>
          <a:p>
            <a:pPr indent="-311150" lvl="0" marL="457200" rtl="0">
              <a:lnSpc>
                <a:spcPct val="115000"/>
              </a:lnSpc>
              <a:spcBef>
                <a:spcPts val="0"/>
              </a:spcBef>
              <a:spcAft>
                <a:spcPts val="0"/>
              </a:spcAft>
              <a:buClr>
                <a:srgbClr val="000000"/>
              </a:buClr>
              <a:buSzPts val="1300"/>
              <a:buFont typeface="Comfortaa"/>
              <a:buChar char="●"/>
            </a:pPr>
            <a:r>
              <a:rPr lang="en" sz="1300">
                <a:solidFill>
                  <a:srgbClr val="000000"/>
                </a:solidFill>
                <a:highlight>
                  <a:srgbClr val="FFFFFF"/>
                </a:highlight>
                <a:latin typeface="Comfortaa"/>
                <a:ea typeface="Comfortaa"/>
                <a:cs typeface="Comfortaa"/>
                <a:sym typeface="Comfortaa"/>
              </a:rPr>
              <a:t>Paul Nyakyi</a:t>
            </a:r>
          </a:p>
          <a:p>
            <a:pPr indent="-311150" lvl="0" marL="457200" rtl="0">
              <a:lnSpc>
                <a:spcPct val="115000"/>
              </a:lnSpc>
              <a:spcBef>
                <a:spcPts val="0"/>
              </a:spcBef>
              <a:spcAft>
                <a:spcPts val="0"/>
              </a:spcAft>
              <a:buClr>
                <a:srgbClr val="000000"/>
              </a:buClr>
              <a:buSzPts val="1300"/>
              <a:buFont typeface="Comfortaa"/>
              <a:buChar char="●"/>
            </a:pPr>
            <a:r>
              <a:rPr lang="en" sz="1300">
                <a:solidFill>
                  <a:srgbClr val="000000"/>
                </a:solidFill>
                <a:highlight>
                  <a:srgbClr val="FFFFFF"/>
                </a:highlight>
                <a:latin typeface="Comfortaa"/>
                <a:ea typeface="Comfortaa"/>
                <a:cs typeface="Comfortaa"/>
                <a:sym typeface="Comfortaa"/>
              </a:rPr>
              <a:t>Christian Brighton</a:t>
            </a:r>
          </a:p>
          <a:p>
            <a:pPr indent="-311150" lvl="0" marL="457200" rtl="0">
              <a:lnSpc>
                <a:spcPct val="115000"/>
              </a:lnSpc>
              <a:spcBef>
                <a:spcPts val="0"/>
              </a:spcBef>
              <a:spcAft>
                <a:spcPts val="0"/>
              </a:spcAft>
              <a:buClr>
                <a:srgbClr val="000000"/>
              </a:buClr>
              <a:buSzPts val="1300"/>
              <a:buFont typeface="Comfortaa"/>
              <a:buChar char="●"/>
            </a:pPr>
            <a:r>
              <a:rPr lang="en" sz="1300">
                <a:solidFill>
                  <a:srgbClr val="000000"/>
                </a:solidFill>
                <a:highlight>
                  <a:srgbClr val="FFFFFF"/>
                </a:highlight>
                <a:latin typeface="Comfortaa"/>
                <a:ea typeface="Comfortaa"/>
                <a:cs typeface="Comfortaa"/>
                <a:sym typeface="Comfortaa"/>
              </a:rPr>
              <a:t>Mussa N Nzumbi</a:t>
            </a:r>
          </a:p>
          <a:p>
            <a:pPr indent="0" lvl="0" marL="0" rtl="0">
              <a:lnSpc>
                <a:spcPct val="115000"/>
              </a:lnSpc>
              <a:spcBef>
                <a:spcPts val="0"/>
              </a:spcBef>
              <a:spcAft>
                <a:spcPts val="0"/>
              </a:spcAft>
              <a:buNone/>
            </a:pPr>
            <a:r>
              <a:rPr b="1" lang="en" sz="1300">
                <a:solidFill>
                  <a:srgbClr val="434343"/>
                </a:solidFill>
                <a:latin typeface="Comfortaa"/>
                <a:ea typeface="Comfortaa"/>
                <a:cs typeface="Comfortaa"/>
                <a:sym typeface="Comfortaa"/>
              </a:rPr>
              <a:t>How to Join:</a:t>
            </a:r>
            <a:r>
              <a:rPr lang="en" sz="1300">
                <a:solidFill>
                  <a:srgbClr val="434343"/>
                </a:solidFill>
                <a:latin typeface="Comfortaa"/>
                <a:ea typeface="Comfortaa"/>
                <a:cs typeface="Comfortaa"/>
                <a:sym typeface="Comfortaa"/>
              </a:rPr>
              <a:t> no info on how to join/collaborate with STICLab; quotations for products they make can be asked by email</a:t>
            </a:r>
          </a:p>
          <a:p>
            <a:pPr indent="0" lvl="0" marL="0" rtl="0">
              <a:lnSpc>
                <a:spcPct val="115000"/>
              </a:lnSpc>
              <a:spcBef>
                <a:spcPts val="0"/>
              </a:spcBef>
              <a:spcAft>
                <a:spcPts val="0"/>
              </a:spcAft>
              <a:buNone/>
            </a:pPr>
            <a:r>
              <a:rPr b="1" lang="en" sz="1300">
                <a:solidFill>
                  <a:srgbClr val="434343"/>
                </a:solidFill>
                <a:latin typeface="Comfortaa"/>
                <a:ea typeface="Comfortaa"/>
                <a:cs typeface="Comfortaa"/>
                <a:sym typeface="Comfortaa"/>
              </a:rPr>
              <a:t>Events/Challenges</a:t>
            </a:r>
            <a:r>
              <a:rPr lang="en" sz="1300">
                <a:solidFill>
                  <a:srgbClr val="434343"/>
                </a:solidFill>
                <a:latin typeface="Comfortaa"/>
                <a:ea typeface="Comfortaa"/>
                <a:cs typeface="Comfortaa"/>
                <a:sym typeface="Comfortaa"/>
              </a:rPr>
              <a:t>: none</a:t>
            </a:r>
          </a:p>
          <a:p>
            <a:pPr indent="0" lvl="0" marL="0" rtl="0">
              <a:spcBef>
                <a:spcPts val="0"/>
              </a:spcBef>
              <a:spcAft>
                <a:spcPts val="0"/>
              </a:spcAft>
              <a:buNone/>
            </a:pPr>
            <a:r>
              <a:t/>
            </a:r>
            <a:endParaRPr sz="1300">
              <a:solidFill>
                <a:srgbClr val="434343"/>
              </a:solidFill>
              <a:latin typeface="Comfortaa"/>
              <a:ea typeface="Comfortaa"/>
              <a:cs typeface="Comfortaa"/>
              <a:sym typeface="Comfortaa"/>
            </a:endParaRPr>
          </a:p>
          <a:p>
            <a:pPr indent="0" lvl="0" marL="0" rtl="0">
              <a:spcBef>
                <a:spcPts val="0"/>
              </a:spcBef>
              <a:spcAft>
                <a:spcPts val="0"/>
              </a:spcAft>
              <a:buNone/>
            </a:pPr>
            <a:r>
              <a:rPr lang="en" sz="1300">
                <a:solidFill>
                  <a:srgbClr val="434343"/>
                </a:solidFill>
                <a:latin typeface="Comfortaa"/>
                <a:ea typeface="Comfortaa"/>
                <a:cs typeface="Comfortaa"/>
                <a:sym typeface="Comfortaa"/>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sz="2400" u="sng">
                <a:solidFill>
                  <a:srgbClr val="6AA84F"/>
                </a:solidFill>
                <a:latin typeface="Comfortaa"/>
                <a:ea typeface="Comfortaa"/>
                <a:cs typeface="Comfortaa"/>
                <a:sym typeface="Comfortaa"/>
              </a:rPr>
              <a:t>Recommendations:</a:t>
            </a:r>
          </a:p>
        </p:txBody>
      </p:sp>
      <p:sp>
        <p:nvSpPr>
          <p:cNvPr id="108" name="Shape 108"/>
          <p:cNvSpPr txBox="1"/>
          <p:nvPr>
            <p:ph idx="1" type="body"/>
          </p:nvPr>
        </p:nvSpPr>
        <p:spPr>
          <a:xfrm>
            <a:off x="311700" y="674200"/>
            <a:ext cx="8074500" cy="40080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t/>
            </a:r>
            <a:endParaRPr sz="1600">
              <a:solidFill>
                <a:srgbClr val="000000"/>
              </a:solidFill>
              <a:latin typeface="Comfortaa"/>
              <a:ea typeface="Comfortaa"/>
              <a:cs typeface="Comfortaa"/>
              <a:sym typeface="Comfortaa"/>
            </a:endParaRPr>
          </a:p>
          <a:p>
            <a:pPr indent="-330200" lvl="0" marL="457200" rtl="0">
              <a:lnSpc>
                <a:spcPct val="115000"/>
              </a:lnSpc>
              <a:spcBef>
                <a:spcPts val="0"/>
              </a:spcBef>
              <a:spcAft>
                <a:spcPts val="0"/>
              </a:spcAft>
              <a:buClr>
                <a:srgbClr val="000000"/>
              </a:buClr>
              <a:buSzPts val="1600"/>
              <a:buFont typeface="Comfortaa"/>
              <a:buChar char="●"/>
            </a:pPr>
            <a:r>
              <a:rPr lang="en" sz="1600">
                <a:solidFill>
                  <a:srgbClr val="000000"/>
                </a:solidFill>
                <a:latin typeface="Comfortaa"/>
                <a:ea typeface="Comfortaa"/>
                <a:cs typeface="Comfortaa"/>
                <a:sym typeface="Comfortaa"/>
              </a:rPr>
              <a:t>STICLab has established their identity as a Maker Space specialized in making innovative products (which they have listed on their webpage), and has shown the results for progress towards this goal.</a:t>
            </a:r>
          </a:p>
          <a:p>
            <a:pPr indent="-336550" lvl="0" marL="457200" rtl="0">
              <a:lnSpc>
                <a:spcPct val="115000"/>
              </a:lnSpc>
              <a:spcBef>
                <a:spcPts val="0"/>
              </a:spcBef>
              <a:spcAft>
                <a:spcPts val="0"/>
              </a:spcAft>
              <a:buClr>
                <a:srgbClr val="000000"/>
              </a:buClr>
              <a:buSzPts val="1700"/>
              <a:buFont typeface="Comfortaa"/>
              <a:buChar char="●"/>
            </a:pPr>
            <a:r>
              <a:rPr b="1" lang="en" sz="1700">
                <a:solidFill>
                  <a:srgbClr val="000000"/>
                </a:solidFill>
                <a:latin typeface="Comfortaa"/>
                <a:ea typeface="Comfortaa"/>
                <a:cs typeface="Comfortaa"/>
                <a:sym typeface="Comfortaa"/>
              </a:rPr>
              <a:t>Mifos can help a lot by expanding their reach to customers/buyers, and to connect them to more funding sources (if possible) to further support them.</a:t>
            </a:r>
          </a:p>
          <a:p>
            <a:pPr indent="0" lvl="0" marL="0" rtl="0">
              <a:lnSpc>
                <a:spcPct val="115000"/>
              </a:lnSpc>
              <a:spcBef>
                <a:spcPts val="0"/>
              </a:spcBef>
              <a:spcAft>
                <a:spcPts val="0"/>
              </a:spcAft>
              <a:buNone/>
            </a:pPr>
            <a:r>
              <a:t/>
            </a:r>
            <a:endParaRPr sz="1400">
              <a:solidFill>
                <a:srgbClr val="000000"/>
              </a:solidFill>
              <a:latin typeface="Comfortaa"/>
              <a:ea typeface="Comfortaa"/>
              <a:cs typeface="Comfortaa"/>
              <a:sym typeface="Comfortaa"/>
            </a:endParaRPr>
          </a:p>
          <a:p>
            <a:pPr indent="0" lvl="0" marL="0" rtl="0">
              <a:spcBef>
                <a:spcPts val="0"/>
              </a:spcBef>
              <a:spcAft>
                <a:spcPts val="0"/>
              </a:spcAft>
              <a:buNone/>
            </a:pPr>
            <a:r>
              <a:t/>
            </a:r>
            <a:endParaRPr sz="1400">
              <a:solidFill>
                <a:srgbClr val="000000"/>
              </a:solidFill>
            </a:endParaRPr>
          </a:p>
          <a:p>
            <a:pPr indent="0" lvl="0" marL="0" rtl="0">
              <a:spcBef>
                <a:spcPts val="0"/>
              </a:spcBef>
              <a:spcAft>
                <a:spcPts val="0"/>
              </a:spcAft>
              <a:buNone/>
            </a:pPr>
            <a:r>
              <a:rPr lang="en" sz="1400">
                <a:solidFill>
                  <a:srgbClr val="000000"/>
                </a:solidFill>
                <a:latin typeface="Comfortaa"/>
                <a:ea typeface="Comfortaa"/>
                <a:cs typeface="Comfortaa"/>
                <a:sym typeface="Comfortaa"/>
              </a:rPr>
              <a:t>                 </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