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686" r:id="rId3"/>
    <p:sldId id="826" r:id="rId4"/>
    <p:sldId id="827" r:id="rId5"/>
    <p:sldId id="828" r:id="rId6"/>
    <p:sldId id="829" r:id="rId7"/>
    <p:sldId id="830" r:id="rId8"/>
    <p:sldId id="831" r:id="rId9"/>
    <p:sldId id="832" r:id="rId10"/>
    <p:sldId id="833" r:id="rId11"/>
    <p:sldId id="834" r:id="rId12"/>
    <p:sldId id="835" r:id="rId13"/>
    <p:sldId id="836" r:id="rId14"/>
    <p:sldId id="839" r:id="rId15"/>
    <p:sldId id="840" r:id="rId16"/>
    <p:sldId id="838" r:id="rId17"/>
    <p:sldId id="820" r:id="rId18"/>
    <p:sldId id="822" r:id="rId19"/>
    <p:sldId id="837" r:id="rId20"/>
    <p:sldId id="821" r:id="rId21"/>
    <p:sldId id="823" r:id="rId22"/>
    <p:sldId id="824" r:id="rId23"/>
    <p:sldId id="842" r:id="rId24"/>
    <p:sldId id="843" r:id="rId25"/>
    <p:sldId id="841" r:id="rId26"/>
    <p:sldId id="731" r:id="rId27"/>
    <p:sldId id="747" r:id="rId28"/>
    <p:sldId id="733" r:id="rId29"/>
    <p:sldId id="734" r:id="rId3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B5E"/>
    <a:srgbClr val="003D86"/>
    <a:srgbClr val="004496"/>
    <a:srgbClr val="6C89DA"/>
    <a:srgbClr val="A7CFFF"/>
    <a:srgbClr val="004AA4"/>
    <a:srgbClr val="005AC8"/>
    <a:srgbClr val="8BB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6" autoAdjust="0"/>
    <p:restoredTop sz="95232" autoAdjust="0"/>
  </p:normalViewPr>
  <p:slideViewPr>
    <p:cSldViewPr snapToGrid="0">
      <p:cViewPr>
        <p:scale>
          <a:sx n="90" d="100"/>
          <a:sy n="90" d="100"/>
        </p:scale>
        <p:origin x="-2286" y="-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6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5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145" cy="464205"/>
          </a:xfrm>
          <a:prstGeom prst="rect">
            <a:avLst/>
          </a:prstGeom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4" y="1"/>
            <a:ext cx="3038145" cy="464205"/>
          </a:xfrm>
          <a:prstGeom prst="rect">
            <a:avLst/>
          </a:prstGeom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fld id="{B267BEA5-568B-4683-9B27-43E5329933B6}" type="datetime1">
              <a:rPr lang="en-US"/>
              <a:pPr>
                <a:defRPr/>
              </a:pPr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59"/>
            <a:ext cx="3038145" cy="464205"/>
          </a:xfrm>
          <a:prstGeom prst="rect">
            <a:avLst/>
          </a:prstGeom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4" y="8830659"/>
            <a:ext cx="3038145" cy="464205"/>
          </a:xfrm>
          <a:prstGeom prst="rect">
            <a:avLst/>
          </a:prstGeom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fld id="{1FF63FD3-E510-46D6-A52E-97699B1C8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64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145" cy="464205"/>
          </a:xfrm>
          <a:prstGeom prst="rect">
            <a:avLst/>
          </a:prstGeom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734" y="1"/>
            <a:ext cx="3038145" cy="464205"/>
          </a:xfrm>
          <a:prstGeom prst="rect">
            <a:avLst/>
          </a:prstGeom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fld id="{4A41349B-BC31-4F8A-8A77-3A8914BC2637}" type="datetime1">
              <a:rPr lang="en-US"/>
              <a:pPr>
                <a:defRPr/>
              </a:pPr>
              <a:t>12/13/2017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3172" tIns="46586" rIns="93172" bIns="4658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45" y="4416099"/>
            <a:ext cx="5607711" cy="4182457"/>
          </a:xfrm>
          <a:prstGeom prst="rect">
            <a:avLst/>
          </a:prstGeom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659"/>
            <a:ext cx="3038145" cy="464205"/>
          </a:xfrm>
          <a:prstGeom prst="rect">
            <a:avLst/>
          </a:prstGeom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734" y="8830659"/>
            <a:ext cx="3038145" cy="464205"/>
          </a:xfrm>
          <a:prstGeom prst="rect">
            <a:avLst/>
          </a:prstGeom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fld id="{61A674A3-7770-43EF-B958-CA0F1775D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277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pitchFamily="34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pitchFamily="-104" charset="-128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lterskluwer.com/Pages/Home.aspx" TargetMode="External"/><Relationship Id="rId3" Type="http://schemas.openxmlformats.org/officeDocument/2006/relationships/hyperlink" Target="http://www.ahrq.gov/" TargetMode="External"/><Relationship Id="rId7" Type="http://schemas.openxmlformats.org/officeDocument/2006/relationships/hyperlink" Target="http://www.truvenhealth.co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fdbhealth.com/" TargetMode="External"/><Relationship Id="rId5" Type="http://schemas.openxmlformats.org/officeDocument/2006/relationships/hyperlink" Target="http://www.epocrates.com/" TargetMode="External"/><Relationship Id="rId4" Type="http://schemas.openxmlformats.org/officeDocument/2006/relationships/hyperlink" Target="http://www.cerner.com" TargetMode="Externa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lterskluwer.com/Pages/Home.aspx" TargetMode="External"/><Relationship Id="rId3" Type="http://schemas.openxmlformats.org/officeDocument/2006/relationships/hyperlink" Target="http://www.ahrq.gov/" TargetMode="External"/><Relationship Id="rId7" Type="http://schemas.openxmlformats.org/officeDocument/2006/relationships/hyperlink" Target="http://www.truvenhealth.com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fdbhealth.com/" TargetMode="External"/><Relationship Id="rId5" Type="http://schemas.openxmlformats.org/officeDocument/2006/relationships/hyperlink" Target="http://www.epocrates.com/" TargetMode="External"/><Relationship Id="rId4" Type="http://schemas.openxmlformats.org/officeDocument/2006/relationships/hyperlink" Target="http://www.cerner.com" TargetMode="Externa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lterskluwer.com/Pages/Home.aspx" TargetMode="External"/><Relationship Id="rId3" Type="http://schemas.openxmlformats.org/officeDocument/2006/relationships/hyperlink" Target="http://www.ahrq.gov/" TargetMode="External"/><Relationship Id="rId7" Type="http://schemas.openxmlformats.org/officeDocument/2006/relationships/hyperlink" Target="http://www.truvenhealth.com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fdbhealth.com/" TargetMode="External"/><Relationship Id="rId5" Type="http://schemas.openxmlformats.org/officeDocument/2006/relationships/hyperlink" Target="http://www.epocrates.com/" TargetMode="External"/><Relationship Id="rId4" Type="http://schemas.openxmlformats.org/officeDocument/2006/relationships/hyperlink" Target="http://www.cerner.com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16130" indent="-275434" eaLnBrk="0" hangingPunct="0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01738" indent="-220348" eaLnBrk="0" hangingPunct="0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542433" indent="-220348" eaLnBrk="0" hangingPunct="0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1983128" indent="-220348" eaLnBrk="0" hangingPunct="0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2860B01C-3B99-41C8-99EB-36E6A07783A3}" type="slidenum">
              <a:rPr lang="en-US" sz="1300"/>
              <a:pPr/>
              <a:t>1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4096962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defTabSz="465887">
              <a:defRPr/>
            </a:pPr>
            <a:r>
              <a:rPr lang="en-US" dirty="0" smtClean="0"/>
              <a:t>ePocrates Rx Formulary, Lexi-Drugs Platinum, mobileMICROMEDEX, and Tarascon ePharmacopoeia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A0B8C-96AB-3F4B-988A-4018F0FD1D0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Be sure to review the references and give a specific example</a:t>
            </a: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16130" indent="-275434" eaLnBrk="0" hangingPunct="0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01738" indent="-220348" eaLnBrk="0" hangingPunct="0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542433" indent="-220348" eaLnBrk="0" hangingPunct="0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1983128" indent="-220348" eaLnBrk="0" hangingPunct="0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357401FD-9536-4614-B039-5DE11258793B}" type="slidenum">
              <a:rPr lang="en-US" sz="1300"/>
              <a:pPr/>
              <a:t>8</a:t>
            </a:fld>
            <a:endParaRPr lang="en-US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465887">
              <a:defRPr/>
            </a:pPr>
            <a:r>
              <a:rPr lang="en-US" dirty="0"/>
              <a:t>This conference series is supported in part by grant #1R13HS021826-01 from the US HHS </a:t>
            </a:r>
            <a:r>
              <a:rPr lang="en-US" dirty="0">
                <a:hlinkClick r:id="rId3"/>
              </a:rPr>
              <a:t>Agency for Healthcare Research and Quality (AHRQ)</a:t>
            </a:r>
            <a:r>
              <a:rPr lang="en-US" dirty="0"/>
              <a:t>. AHRQ’s goals are to promote effective, appropriate, high quality health care; increase access to care; and improve the way health services </a:t>
            </a:r>
            <a:br>
              <a:rPr lang="en-US" dirty="0"/>
            </a:br>
            <a:r>
              <a:rPr lang="en-US" dirty="0"/>
              <a:t>are organized, delivered, and financed.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We also wish to thank the following companies for their generous support and commitment to the aims of this project. 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                </a:t>
            </a:r>
            <a:r>
              <a:rPr lang="en-US" dirty="0">
                <a:hlinkClick r:id="rId4"/>
              </a:rPr>
              <a:t>Cerner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              </a:t>
            </a:r>
            <a:r>
              <a:rPr lang="en-US" dirty="0">
                <a:hlinkClick r:id="rId5"/>
              </a:rPr>
              <a:t>Epocrates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              </a:t>
            </a:r>
            <a:r>
              <a:rPr lang="en-US" dirty="0">
                <a:hlinkClick r:id="rId6"/>
              </a:rPr>
              <a:t>First Databank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              </a:t>
            </a:r>
            <a:r>
              <a:rPr lang="en-US" dirty="0">
                <a:hlinkClick r:id="rId7"/>
              </a:rPr>
              <a:t>Truven Health Analytics </a:t>
            </a:r>
            <a:r>
              <a:rPr lang="en-US" dirty="0"/>
              <a:t>               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          </a:t>
            </a:r>
            <a:r>
              <a:rPr lang="en-US" dirty="0">
                <a:hlinkClick r:id="rId8"/>
              </a:rPr>
              <a:t>Wolters Kluwer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A671E-AC13-FF48-9544-1E304D2830A8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465887">
              <a:defRPr/>
            </a:pPr>
            <a:r>
              <a:rPr lang="en-US" dirty="0"/>
              <a:t>This conference series is supported in part by grant #1R13HS021826-01 from the US HHS </a:t>
            </a:r>
            <a:r>
              <a:rPr lang="en-US" dirty="0">
                <a:hlinkClick r:id="rId3"/>
              </a:rPr>
              <a:t>Agency for Healthcare Research and Quality (AHRQ)</a:t>
            </a:r>
            <a:r>
              <a:rPr lang="en-US" dirty="0"/>
              <a:t>. AHRQ’s goals are to promote effective, appropriate, high quality health care; increase access to care; and improve the way health services </a:t>
            </a:r>
            <a:br>
              <a:rPr lang="en-US" dirty="0"/>
            </a:br>
            <a:r>
              <a:rPr lang="en-US" dirty="0"/>
              <a:t>are organized, delivered, and financed.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We also wish to thank the following companies for their generous support and commitment to the aims of this project. 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                </a:t>
            </a:r>
            <a:r>
              <a:rPr lang="en-US" dirty="0">
                <a:hlinkClick r:id="rId4"/>
              </a:rPr>
              <a:t>Cerner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              </a:t>
            </a:r>
            <a:r>
              <a:rPr lang="en-US" dirty="0">
                <a:hlinkClick r:id="rId5"/>
              </a:rPr>
              <a:t>Epocrates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              </a:t>
            </a:r>
            <a:r>
              <a:rPr lang="en-US" dirty="0">
                <a:hlinkClick r:id="rId6"/>
              </a:rPr>
              <a:t>First Databank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              </a:t>
            </a:r>
            <a:r>
              <a:rPr lang="en-US" dirty="0">
                <a:hlinkClick r:id="rId7"/>
              </a:rPr>
              <a:t>Truven Health Analytics </a:t>
            </a:r>
            <a:r>
              <a:rPr lang="en-US" dirty="0"/>
              <a:t>               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          </a:t>
            </a:r>
            <a:r>
              <a:rPr lang="en-US" dirty="0">
                <a:hlinkClick r:id="rId8"/>
              </a:rPr>
              <a:t>Wolters Kluwer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A671E-AC13-FF48-9544-1E304D2830A8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465887">
              <a:defRPr/>
            </a:pPr>
            <a:r>
              <a:rPr lang="en-US" dirty="0"/>
              <a:t>This conference series is supported in part by grant #1R13HS021826-01 from the US HHS </a:t>
            </a:r>
            <a:r>
              <a:rPr lang="en-US" dirty="0">
                <a:hlinkClick r:id="rId3"/>
              </a:rPr>
              <a:t>Agency for Healthcare Research and Quality (AHRQ)</a:t>
            </a:r>
            <a:r>
              <a:rPr lang="en-US" dirty="0"/>
              <a:t>. AHRQ’s goals are to promote effective, appropriate, high quality health care; increase access to care; and improve the way health services </a:t>
            </a:r>
            <a:br>
              <a:rPr lang="en-US" dirty="0"/>
            </a:br>
            <a:r>
              <a:rPr lang="en-US" dirty="0"/>
              <a:t>are organized, delivered, and financed.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We also wish to thank the following companies for their generous support and commitment to the aims of this project. 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                </a:t>
            </a:r>
            <a:r>
              <a:rPr lang="en-US" dirty="0">
                <a:hlinkClick r:id="rId4"/>
              </a:rPr>
              <a:t>Cerner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              </a:t>
            </a:r>
            <a:r>
              <a:rPr lang="en-US" dirty="0">
                <a:hlinkClick r:id="rId5"/>
              </a:rPr>
              <a:t>Epocrates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              </a:t>
            </a:r>
            <a:r>
              <a:rPr lang="en-US" dirty="0">
                <a:hlinkClick r:id="rId6"/>
              </a:rPr>
              <a:t>First Databank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              </a:t>
            </a:r>
            <a:r>
              <a:rPr lang="en-US" dirty="0">
                <a:hlinkClick r:id="rId7"/>
              </a:rPr>
              <a:t>Truven Health Analytics </a:t>
            </a:r>
            <a:r>
              <a:rPr lang="en-US" dirty="0"/>
              <a:t>               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          </a:t>
            </a:r>
            <a:r>
              <a:rPr lang="en-US" dirty="0">
                <a:hlinkClick r:id="rId8"/>
              </a:rPr>
              <a:t>Wolters Kluwer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A671E-AC13-FF48-9544-1E304D2830A8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16130" indent="-275434" eaLnBrk="0" hangingPunct="0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01738" indent="-220348" eaLnBrk="0" hangingPunct="0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542433" indent="-220348" eaLnBrk="0" hangingPunct="0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1983128" indent="-220348" eaLnBrk="0" hangingPunct="0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E4AC6F05-FBFB-4E9B-9E16-A85B7E8FFA88}" type="slidenum">
              <a:rPr lang="en-US" sz="1300"/>
              <a:pPr/>
              <a:t>16</a:t>
            </a:fld>
            <a:endParaRPr 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11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75" y="522288"/>
            <a:ext cx="79248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75" y="1465263"/>
            <a:ext cx="7924800" cy="460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picture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2349"/>
            <a:ext cx="9137650" cy="75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5475" y="522288"/>
            <a:ext cx="7924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5475" y="1465263"/>
            <a:ext cx="792480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on text regions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95950" y="6373814"/>
            <a:ext cx="3049588" cy="30777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defRPr/>
            </a:pPr>
            <a:r>
              <a:rPr lang="en-US" sz="1400" b="1" smtClean="0">
                <a:solidFill>
                  <a:srgbClr val="002B5E"/>
                </a:solidFill>
                <a:latin typeface="Georgia" pitchFamily="18" charset="0"/>
              </a:rPr>
              <a:t>Biomedical Informatics</a:t>
            </a:r>
          </a:p>
        </p:txBody>
      </p:sp>
      <p:sp>
        <p:nvSpPr>
          <p:cNvPr id="1031" name="Text Box 9"/>
          <p:cNvSpPr txBox="1">
            <a:spLocks noChangeArrowheads="1"/>
          </p:cNvSpPr>
          <p:nvPr/>
        </p:nvSpPr>
        <p:spPr bwMode="auto">
          <a:xfrm>
            <a:off x="4543426" y="6350002"/>
            <a:ext cx="447558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A257826D-C641-4357-B9C9-66FA06F0ED07}" type="slidenum">
              <a:rPr lang="en-US" sz="1400" smtClean="0">
                <a:solidFill>
                  <a:srgbClr val="002B5E"/>
                </a:solidFill>
                <a:latin typeface="Georgia" pitchFamily="18" charset="0"/>
              </a:rPr>
              <a:pPr>
                <a:defRPr/>
              </a:pPr>
              <a:t>‹#›</a:t>
            </a:fld>
            <a:endParaRPr lang="en-US" sz="1400" smtClean="0">
              <a:solidFill>
                <a:srgbClr val="002B5E"/>
              </a:solidFill>
              <a:latin typeface="Georgi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B5E"/>
          </a:solidFill>
          <a:latin typeface="Avenir LT Std 55 Roman" pitchFamily="34" charset="0"/>
          <a:ea typeface="MS PGothic" pitchFamily="34" charset="-128"/>
          <a:cs typeface="MS PGothic" pitchFamily="3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B5E"/>
          </a:solidFill>
          <a:latin typeface="Avenir LT Std 55 Roman" pitchFamily="34" charset="0"/>
          <a:ea typeface="MS PGothic" pitchFamily="34" charset="-128"/>
          <a:cs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B5E"/>
          </a:solidFill>
          <a:latin typeface="Avenir LT Std 55 Roman" pitchFamily="34" charset="0"/>
          <a:ea typeface="MS PGothic" pitchFamily="34" charset="-128"/>
          <a:cs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B5E"/>
          </a:solidFill>
          <a:latin typeface="Avenir LT Std 55 Roman" pitchFamily="34" charset="0"/>
          <a:ea typeface="MS PGothic" pitchFamily="34" charset="-128"/>
          <a:cs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B5E"/>
          </a:solidFill>
          <a:latin typeface="Avenir LT Std 55 Roman" pitchFamily="34" charset="0"/>
          <a:ea typeface="MS PGothic" pitchFamily="34" charset="-128"/>
          <a:cs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600"/>
        </a:spcAft>
        <a:buClr>
          <a:srgbClr val="002B5E"/>
        </a:buClr>
        <a:buChar char="•"/>
        <a:defRPr sz="3200">
          <a:solidFill>
            <a:srgbClr val="002B5E"/>
          </a:solidFill>
          <a:latin typeface="Avenir LT Std 65 Medium" pitchFamily="34" charset="0"/>
          <a:ea typeface="MS PGothic" pitchFamily="34" charset="-128"/>
          <a:cs typeface="MS PGothic" pitchFamily="34" charset="-128"/>
        </a:defRPr>
      </a:lvl1pPr>
      <a:lvl2pPr marL="742950" indent="-285750" algn="l" rtl="0" eaLnBrk="0" fontAlgn="base" hangingPunct="0">
        <a:spcBef>
          <a:spcPct val="0"/>
        </a:spcBef>
        <a:spcAft>
          <a:spcPts val="1200"/>
        </a:spcAft>
        <a:buClr>
          <a:srgbClr val="002B5E"/>
        </a:buClr>
        <a:buChar char="–"/>
        <a:defRPr sz="2800">
          <a:solidFill>
            <a:srgbClr val="002B5E"/>
          </a:solidFill>
          <a:latin typeface="Avenir LT Std 65 Medium" pitchFamily="34" charset="0"/>
          <a:ea typeface="MS PGothic" pitchFamily="34" charset="-128"/>
        </a:defRPr>
      </a:lvl2pPr>
      <a:lvl3pPr marL="1143000" indent="-228600" algn="l" rtl="0" eaLnBrk="0" fontAlgn="base" hangingPunct="0">
        <a:spcBef>
          <a:spcPct val="0"/>
        </a:spcBef>
        <a:spcAft>
          <a:spcPts val="1200"/>
        </a:spcAft>
        <a:buClr>
          <a:srgbClr val="002B5E"/>
        </a:buClr>
        <a:buChar char="•"/>
        <a:defRPr sz="2400">
          <a:solidFill>
            <a:srgbClr val="002B5E"/>
          </a:solidFill>
          <a:latin typeface="Avenir LT Std 65 Medium" pitchFamily="34" charset="0"/>
          <a:ea typeface="MS PGothic" pitchFamily="34" charset="-128"/>
          <a:cs typeface="ＭＳ Ｐゴシック" pitchFamily="-104" charset="-128"/>
        </a:defRPr>
      </a:lvl3pPr>
      <a:lvl4pPr marL="1600200" indent="-228600" algn="l" rtl="0" eaLnBrk="0" fontAlgn="base" hangingPunct="0">
        <a:spcBef>
          <a:spcPct val="0"/>
        </a:spcBef>
        <a:spcAft>
          <a:spcPts val="1200"/>
        </a:spcAft>
        <a:buClr>
          <a:srgbClr val="002B5E"/>
        </a:buClr>
        <a:buChar char="–"/>
        <a:defRPr sz="2000">
          <a:solidFill>
            <a:srgbClr val="002B5E"/>
          </a:solidFill>
          <a:latin typeface="Avenir LT Std 65 Medium" pitchFamily="34" charset="0"/>
          <a:ea typeface="MS PGothic" pitchFamily="34" charset="-128"/>
        </a:defRPr>
      </a:lvl4pPr>
      <a:lvl5pPr marL="2057400" indent="-228600" algn="l" rtl="0" eaLnBrk="0" fontAlgn="base" hangingPunct="0">
        <a:spcBef>
          <a:spcPct val="0"/>
        </a:spcBef>
        <a:spcAft>
          <a:spcPts val="1200"/>
        </a:spcAft>
        <a:buClr>
          <a:srgbClr val="002B5E"/>
        </a:buClr>
        <a:buChar char="»"/>
        <a:defRPr sz="2000">
          <a:solidFill>
            <a:srgbClr val="002B5E"/>
          </a:solidFill>
          <a:latin typeface="Avenir LT Std 65 Medium" pitchFamily="34" charset="0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MDq2Y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nnMHyv" TargetMode="External"/><Relationship Id="rId2" Type="http://schemas.openxmlformats.org/officeDocument/2006/relationships/hyperlink" Target="https://github.com/MPIO-Developers/MPIO/raw/master/mpio.ow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bmi-pitt/iDIA_Rules" TargetMode="External"/><Relationship Id="rId2" Type="http://schemas.openxmlformats.org/officeDocument/2006/relationships/hyperlink" Target="https://goo.gl/rYpmj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dikb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title-slid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9525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 txBox="1">
            <a:spLocks noChangeArrowheads="1"/>
          </p:cNvSpPr>
          <p:nvPr/>
        </p:nvSpPr>
        <p:spPr bwMode="auto">
          <a:xfrm>
            <a:off x="136856" y="3668023"/>
            <a:ext cx="6176962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4000" b="1" dirty="0" smtClean="0">
                <a:solidFill>
                  <a:schemeClr val="bg1"/>
                </a:solidFill>
                <a:latin typeface="Avenir LT Std 55 Roman" charset="0"/>
              </a:rPr>
              <a:t>Towards a minimum information model for potential drug-drug interactions</a:t>
            </a:r>
            <a:endParaRPr lang="en-US" sz="4000" b="1" dirty="0">
              <a:solidFill>
                <a:schemeClr val="bg1"/>
              </a:solidFill>
              <a:latin typeface="Avenir LT Std 55 Roman" charset="0"/>
            </a:endParaRPr>
          </a:p>
          <a:p>
            <a:pPr eaLnBrk="1" hangingPunct="1"/>
            <a:endParaRPr lang="en-US" sz="4000" b="1" i="1" dirty="0" smtClean="0">
              <a:solidFill>
                <a:schemeClr val="bg1"/>
              </a:solidFill>
              <a:latin typeface="Avenir LT Std 55 Roman" charset="0"/>
            </a:endParaRPr>
          </a:p>
          <a:p>
            <a:pPr eaLnBrk="1" hangingPunct="1"/>
            <a:endParaRPr lang="en-US" sz="900" b="1" dirty="0">
              <a:solidFill>
                <a:schemeClr val="bg1"/>
              </a:solidFill>
              <a:latin typeface="Avenir LT Std 55 Roman" charset="0"/>
            </a:endParaRPr>
          </a:p>
          <a:p>
            <a:pPr eaLnBrk="1" hangingPunct="1"/>
            <a:endParaRPr lang="en-US" b="1" i="1" dirty="0">
              <a:solidFill>
                <a:schemeClr val="bg1"/>
              </a:solidFill>
              <a:latin typeface="Avenir LT Std 55 Roman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9013" y="4166425"/>
            <a:ext cx="7011987" cy="488951"/>
          </a:xfrm>
        </p:spPr>
        <p:txBody>
          <a:bodyPr/>
          <a:lstStyle/>
          <a:p>
            <a:pPr marL="0" indent="0" eaLnBrk="1" hangingPunct="1">
              <a:spcAft>
                <a:spcPct val="0"/>
              </a:spcAft>
              <a:buFontTx/>
              <a:buNone/>
            </a:pPr>
            <a:r>
              <a:rPr lang="en-US" sz="2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Richard D. Boyce, PhD</a:t>
            </a:r>
          </a:p>
          <a:p>
            <a:pPr marL="0" indent="0" eaLnBrk="1" hangingPunct="1">
              <a:spcAft>
                <a:spcPct val="0"/>
              </a:spcAft>
              <a:buFontTx/>
              <a:buNone/>
            </a:pPr>
            <a:r>
              <a:rPr lang="en-US" sz="2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University of Pittsburgh</a:t>
            </a:r>
          </a:p>
          <a:p>
            <a:pPr marL="0" indent="0" eaLnBrk="1" hangingPunct="1">
              <a:spcAft>
                <a:spcPct val="0"/>
              </a:spcAft>
              <a:buFontTx/>
              <a:buNone/>
            </a:pPr>
            <a:r>
              <a:rPr lang="en-US" sz="2200" dirty="0" smtClean="0">
                <a:solidFill>
                  <a:schemeClr val="bg1"/>
                </a:solidFill>
                <a:latin typeface="Avenir LT Std 65 Medium" charset="0"/>
              </a:rPr>
              <a:t/>
            </a:r>
            <a:br>
              <a:rPr lang="en-US" sz="2200" dirty="0" smtClean="0">
                <a:solidFill>
                  <a:schemeClr val="bg1"/>
                </a:solidFill>
                <a:latin typeface="Avenir LT Std 65 Medium" charset="0"/>
              </a:rPr>
            </a:br>
            <a:endParaRPr lang="en-US" sz="2200" dirty="0" smtClean="0">
              <a:solidFill>
                <a:schemeClr val="bg1"/>
              </a:solidFill>
              <a:latin typeface="Avenir LT Std 65 Medium" charset="0"/>
            </a:endParaRPr>
          </a:p>
        </p:txBody>
      </p:sp>
      <p:sp>
        <p:nvSpPr>
          <p:cNvPr id="2053" name="TextBox 8"/>
          <p:cNvSpPr txBox="1">
            <a:spLocks noChangeArrowheads="1"/>
          </p:cNvSpPr>
          <p:nvPr/>
        </p:nvSpPr>
        <p:spPr bwMode="auto">
          <a:xfrm>
            <a:off x="509013" y="5065890"/>
            <a:ext cx="4687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  <a:cs typeface="Arial" pitchFamily="34" charset="0"/>
              </a:rPr>
              <a:t>12/12/2017</a:t>
            </a:r>
            <a:endParaRPr lang="en-US" sz="1800" dirty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0924"/>
            <a:ext cx="8229600" cy="78068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Three outcomes </a:t>
            </a:r>
            <a:r>
              <a:rPr lang="en-US" dirty="0" smtClean="0"/>
              <a:t>of the conference series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12" y="1111330"/>
            <a:ext cx="9052560" cy="5029200"/>
          </a:xfrm>
        </p:spPr>
        <p:txBody>
          <a:bodyPr>
            <a:noAutofit/>
          </a:bodyPr>
          <a:lstStyle/>
          <a:p>
            <a:pPr marL="514350" indent="-514350">
              <a:buFont typeface="Arial" charset="0"/>
              <a:buChar char="•"/>
              <a:defRPr/>
            </a:pPr>
            <a:r>
              <a:rPr lang="en-US" dirty="0" smtClean="0"/>
              <a:t>Develop </a:t>
            </a:r>
            <a:r>
              <a:rPr lang="en-US" dirty="0"/>
              <a:t>guidelines for systematic appraisal of </a:t>
            </a:r>
            <a:r>
              <a:rPr lang="en-US" dirty="0" smtClean="0"/>
              <a:t>PDDI evidence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3025" y="2368963"/>
            <a:ext cx="8099577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err="1" smtClean="0"/>
              <a:t>Scheife</a:t>
            </a:r>
            <a:r>
              <a:rPr lang="en-US" sz="1800" dirty="0" smtClean="0"/>
              <a:t> </a:t>
            </a:r>
            <a:r>
              <a:rPr lang="en-US" sz="1800" dirty="0"/>
              <a:t>RT, Hines LE, Boyce RD, et al. Consensus recommendations for systematic evaluation of drug-drug interaction evidence for clinical decision support. </a:t>
            </a:r>
            <a:r>
              <a:rPr lang="en-US" sz="1800" i="1" dirty="0"/>
              <a:t>Drug </a:t>
            </a:r>
            <a:r>
              <a:rPr lang="en-US" sz="1800" i="1" dirty="0" err="1"/>
              <a:t>Saf</a:t>
            </a:r>
            <a:r>
              <a:rPr lang="en-US" sz="1800" dirty="0"/>
              <a:t>. 2015;38(2):197-206. doi:10.1007/s40264-014-0262-8</a:t>
            </a:r>
          </a:p>
        </p:txBody>
      </p:sp>
    </p:spTree>
    <p:extLst>
      <p:ext uri="{BB962C8B-B14F-4D97-AF65-F5344CB8AC3E}">
        <p14:creationId xmlns:p14="http://schemas.microsoft.com/office/powerpoint/2010/main" val="388511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020"/>
            <a:ext cx="8229600" cy="780685"/>
          </a:xfrm>
        </p:spPr>
        <p:txBody>
          <a:bodyPr>
            <a:normAutofit fontScale="90000"/>
          </a:bodyPr>
          <a:lstStyle/>
          <a:p>
            <a:r>
              <a:rPr lang="en-US" dirty="0"/>
              <a:t>Three </a:t>
            </a:r>
            <a:r>
              <a:rPr lang="en-US" dirty="0" smtClean="0"/>
              <a:t>outcomes of </a:t>
            </a:r>
            <a:r>
              <a:rPr lang="en-US" dirty="0"/>
              <a:t>the conference </a:t>
            </a:r>
            <a:r>
              <a:rPr lang="en-US" dirty="0" smtClean="0"/>
              <a:t>series cont.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12" y="1111330"/>
            <a:ext cx="9052560" cy="5029200"/>
          </a:xfrm>
        </p:spPr>
        <p:txBody>
          <a:bodyPr>
            <a:noAutofit/>
          </a:bodyPr>
          <a:lstStyle/>
          <a:p>
            <a:pPr marL="514350" indent="-514350">
              <a:buFont typeface="Arial"/>
              <a:buChar char="•"/>
              <a:defRPr/>
            </a:pPr>
            <a:r>
              <a:rPr lang="en-US" dirty="0" smtClean="0"/>
              <a:t>Identify </a:t>
            </a:r>
            <a:r>
              <a:rPr lang="en-US" dirty="0"/>
              <a:t>a process for determining the most relevant P</a:t>
            </a:r>
            <a:r>
              <a:rPr lang="en-US" dirty="0" smtClean="0"/>
              <a:t>DDIs &amp; approaches to reduce </a:t>
            </a:r>
            <a:r>
              <a:rPr lang="en-US" dirty="0"/>
              <a:t>alert </a:t>
            </a:r>
            <a:r>
              <a:rPr lang="en-US" dirty="0" smtClean="0"/>
              <a:t>fatigue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5847" y="2799899"/>
            <a:ext cx="85224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sz="1800" dirty="0" err="1" smtClean="0"/>
              <a:t>Tilson</a:t>
            </a:r>
            <a:r>
              <a:rPr lang="en-US" sz="1800" dirty="0" smtClean="0"/>
              <a:t> </a:t>
            </a:r>
            <a:r>
              <a:rPr lang="en-US" sz="1800" dirty="0"/>
              <a:t>H, Hines LE, McEvoy G, Weinstein DM, </a:t>
            </a:r>
            <a:r>
              <a:rPr lang="en-US" sz="1800" dirty="0" err="1"/>
              <a:t>Hansten</a:t>
            </a:r>
            <a:r>
              <a:rPr lang="en-US" sz="1800" dirty="0"/>
              <a:t> PD, </a:t>
            </a:r>
            <a:r>
              <a:rPr lang="en-US" sz="1800" dirty="0" err="1"/>
              <a:t>Matuszewski</a:t>
            </a:r>
            <a:r>
              <a:rPr lang="en-US" sz="1800" dirty="0"/>
              <a:t> K, le Comte M, </a:t>
            </a:r>
            <a:r>
              <a:rPr lang="en-US" sz="1800" dirty="0" err="1"/>
              <a:t>Higby</a:t>
            </a:r>
            <a:r>
              <a:rPr lang="en-US" sz="1800" dirty="0"/>
              <a:t>-Baker S, Hanlon JT, </a:t>
            </a:r>
            <a:r>
              <a:rPr lang="en-US" sz="1800" dirty="0" err="1"/>
              <a:t>Pezzullo</a:t>
            </a:r>
            <a:r>
              <a:rPr lang="en-US" sz="1800" dirty="0"/>
              <a:t> L, </a:t>
            </a:r>
            <a:r>
              <a:rPr lang="en-US" sz="1800" dirty="0" err="1"/>
              <a:t>Vieson</a:t>
            </a:r>
            <a:r>
              <a:rPr lang="en-US" sz="1800" dirty="0"/>
              <a:t> K, </a:t>
            </a:r>
            <a:r>
              <a:rPr lang="en-US" sz="1800" dirty="0" err="1"/>
              <a:t>Helwig</a:t>
            </a:r>
            <a:r>
              <a:rPr lang="en-US" sz="1800" dirty="0"/>
              <a:t> AL, Huang SM, </a:t>
            </a:r>
            <a:r>
              <a:rPr lang="en-US" sz="1800" dirty="0" err="1"/>
              <a:t>Perre</a:t>
            </a:r>
            <a:r>
              <a:rPr lang="en-US" sz="1800" dirty="0"/>
              <a:t> A, Bates DW, </a:t>
            </a:r>
            <a:r>
              <a:rPr lang="en-US" sz="1800" dirty="0" err="1"/>
              <a:t>Poikonen</a:t>
            </a:r>
            <a:r>
              <a:rPr lang="en-US" sz="1800" dirty="0"/>
              <a:t> J, </a:t>
            </a:r>
            <a:r>
              <a:rPr lang="en-US" sz="1800" dirty="0" err="1"/>
              <a:t>Wittie</a:t>
            </a:r>
            <a:r>
              <a:rPr lang="en-US" sz="1800" dirty="0"/>
              <a:t> MA, Grizzle AJ, Brown M, Malone DC. Recommendations for selecting drug-drug interactions for clinical decision support. Am J Health </a:t>
            </a:r>
            <a:r>
              <a:rPr lang="en-US" sz="1800" dirty="0" err="1"/>
              <a:t>Syst</a:t>
            </a:r>
            <a:r>
              <a:rPr lang="en-US" sz="1800" dirty="0"/>
              <a:t> Pharm. 2016 Apr 15;73(8):576-85. </a:t>
            </a:r>
            <a:r>
              <a:rPr lang="en-US" sz="1800" dirty="0" err="1"/>
              <a:t>doi</a:t>
            </a:r>
            <a:r>
              <a:rPr lang="en-US" sz="1800" dirty="0"/>
              <a:t>: 10.2146/ajhp150565. PubMed PMID: 27045070; PubMed Central PMCID: PMC5064943.</a:t>
            </a:r>
          </a:p>
        </p:txBody>
      </p:sp>
    </p:spTree>
    <p:extLst>
      <p:ext uri="{BB962C8B-B14F-4D97-AF65-F5344CB8AC3E}">
        <p14:creationId xmlns:p14="http://schemas.microsoft.com/office/powerpoint/2010/main" val="47761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0924"/>
            <a:ext cx="8229600" cy="780685"/>
          </a:xfrm>
        </p:spPr>
        <p:txBody>
          <a:bodyPr>
            <a:normAutofit fontScale="90000"/>
          </a:bodyPr>
          <a:lstStyle/>
          <a:p>
            <a:r>
              <a:rPr lang="en-US" dirty="0"/>
              <a:t>Three </a:t>
            </a:r>
            <a:r>
              <a:rPr lang="en-US" dirty="0" smtClean="0"/>
              <a:t>outcomes of </a:t>
            </a:r>
            <a:r>
              <a:rPr lang="en-US" dirty="0"/>
              <a:t>the conference </a:t>
            </a:r>
            <a:r>
              <a:rPr lang="en-US" dirty="0" smtClean="0"/>
              <a:t>series cont.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12" y="1111330"/>
            <a:ext cx="9052560" cy="5029200"/>
          </a:xfrm>
        </p:spPr>
        <p:txBody>
          <a:bodyPr>
            <a:noAutofit/>
          </a:bodyPr>
          <a:lstStyle/>
          <a:p>
            <a:pPr marL="914400" lvl="1" indent="-514350">
              <a:buFont typeface="Arial"/>
              <a:buChar char="•"/>
              <a:defRPr/>
            </a:pPr>
            <a:r>
              <a:rPr lang="en-US" dirty="0" smtClean="0"/>
              <a:t>Establish </a:t>
            </a:r>
            <a:r>
              <a:rPr lang="en-US" dirty="0"/>
              <a:t>preferred strategies for presenting </a:t>
            </a:r>
            <a:r>
              <a:rPr lang="en-US" dirty="0" smtClean="0"/>
              <a:t>PDDI alerts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5551" y="2614963"/>
            <a:ext cx="85224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sz="1800" dirty="0" smtClean="0"/>
              <a:t>Payne </a:t>
            </a:r>
            <a:r>
              <a:rPr lang="en-US" sz="1800" dirty="0"/>
              <a:t>TH, Hines LE, Chan RC, et al. Recommendations to improve the usability of drug-drug interaction clinical decision support alerts. </a:t>
            </a:r>
            <a:r>
              <a:rPr lang="en-US" sz="1800" i="1" dirty="0"/>
              <a:t>J Am Med Inform Assoc</a:t>
            </a:r>
            <a:r>
              <a:rPr lang="en-US" sz="1800" dirty="0"/>
              <a:t>. 2015;22(6):1243-1250. doi:10.1093/</a:t>
            </a:r>
            <a:r>
              <a:rPr lang="en-US" sz="1800" dirty="0" err="1"/>
              <a:t>jamia</a:t>
            </a:r>
            <a:r>
              <a:rPr lang="en-US" sz="1800" dirty="0"/>
              <a:t>/ocv011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26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435" y="192088"/>
            <a:ext cx="8717280" cy="838200"/>
          </a:xfrm>
        </p:spPr>
        <p:txBody>
          <a:bodyPr/>
          <a:lstStyle/>
          <a:p>
            <a:r>
              <a:rPr lang="en-US" dirty="0" smtClean="0"/>
              <a:t>What information should be present in a PDDI alert?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54" y="1248687"/>
            <a:ext cx="8269663" cy="1203088"/>
          </a:xfrm>
        </p:spPr>
        <p:txBody>
          <a:bodyPr/>
          <a:lstStyle/>
          <a:p>
            <a:pPr marL="0" indent="0">
              <a:buNone/>
            </a:pPr>
            <a:endParaRPr lang="en-US" sz="3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7947" y="1711226"/>
            <a:ext cx="42791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 dirty="0" smtClean="0">
                <a:solidFill>
                  <a:srgbClr val="002B5E"/>
                </a:solidFill>
                <a:latin typeface="Avenir LT Std 65 Medium"/>
              </a:rPr>
              <a:t>drugs involved,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i="1" dirty="0" smtClean="0">
              <a:solidFill>
                <a:srgbClr val="002B5E"/>
              </a:solidFill>
              <a:latin typeface="Avenir LT Std 65 Mediu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 dirty="0" smtClean="0">
                <a:solidFill>
                  <a:srgbClr val="002B5E"/>
                </a:solidFill>
                <a:latin typeface="Avenir LT Std 65 Medium"/>
              </a:rPr>
              <a:t>seriousness,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i="1" dirty="0" smtClean="0">
              <a:solidFill>
                <a:srgbClr val="002B5E"/>
              </a:solidFill>
              <a:latin typeface="Avenir LT Std 65 Mediu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 dirty="0" smtClean="0">
                <a:solidFill>
                  <a:srgbClr val="002B5E"/>
                </a:solidFill>
                <a:latin typeface="Avenir LT Std 65 Medium"/>
              </a:rPr>
              <a:t>clinical consequences,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i="1" dirty="0" smtClean="0">
              <a:solidFill>
                <a:srgbClr val="002B5E"/>
              </a:solidFill>
              <a:latin typeface="Avenir LT Std 65 Mediu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 dirty="0" smtClean="0">
                <a:solidFill>
                  <a:srgbClr val="002B5E"/>
                </a:solidFill>
                <a:latin typeface="Avenir LT Std 65 Medium"/>
              </a:rPr>
              <a:t>mechanism of the interaction, </a:t>
            </a:r>
            <a:endParaRPr lang="en-US" sz="2800" dirty="0" smtClean="0">
              <a:solidFill>
                <a:srgbClr val="002B5E"/>
              </a:solidFill>
              <a:latin typeface="Avenir LT Std 65 Medium"/>
            </a:endParaRPr>
          </a:p>
          <a:p>
            <a:endParaRPr lang="en-US" sz="2800" dirty="0" smtClean="0">
              <a:solidFill>
                <a:srgbClr val="002B5E"/>
              </a:solidFill>
              <a:latin typeface="Avenir LT Std 65 Medium"/>
            </a:endParaRPr>
          </a:p>
          <a:p>
            <a:endParaRPr lang="en-US" sz="2800" dirty="0">
              <a:solidFill>
                <a:srgbClr val="002B5E"/>
              </a:solidFill>
              <a:latin typeface="Avenir LT Std 65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3007" y="1711226"/>
            <a:ext cx="43053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smtClean="0">
                <a:solidFill>
                  <a:srgbClr val="002B5E"/>
                </a:solidFill>
              </a:rPr>
              <a:t>contextual information/modifying factors</a:t>
            </a:r>
            <a:r>
              <a:rPr lang="en-US" sz="2800" i="1" dirty="0">
                <a:solidFill>
                  <a:srgbClr val="002B5E"/>
                </a:solidFill>
              </a:rPr>
              <a:t>, </a:t>
            </a:r>
            <a:endParaRPr lang="en-US" sz="2800" i="1" dirty="0" smtClean="0">
              <a:solidFill>
                <a:srgbClr val="002B5E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2B5E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002B5E"/>
                </a:solidFill>
              </a:rPr>
              <a:t>recommended action(s), </a:t>
            </a:r>
            <a:r>
              <a:rPr lang="en-US" sz="2800" dirty="0">
                <a:solidFill>
                  <a:srgbClr val="002B5E"/>
                </a:solidFill>
              </a:rPr>
              <a:t>and </a:t>
            </a:r>
            <a:endParaRPr lang="en-US" sz="2800" dirty="0" smtClean="0">
              <a:solidFill>
                <a:srgbClr val="002B5E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2B5E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smtClean="0">
                <a:solidFill>
                  <a:srgbClr val="002B5E"/>
                </a:solidFill>
              </a:rPr>
              <a:t>evidence</a:t>
            </a:r>
            <a:endParaRPr lang="en-US" sz="2800" dirty="0">
              <a:solidFill>
                <a:srgbClr val="002B5E"/>
              </a:solidFill>
            </a:endParaRPr>
          </a:p>
          <a:p>
            <a:endParaRPr lang="en-US" sz="2800" dirty="0">
              <a:solidFill>
                <a:srgbClr val="002B5E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8902" y="5798453"/>
            <a:ext cx="88473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Payne TH, Hines LE, Chan RC, Hartman S,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Kapusnik-Uner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J, Russ AL, Chaffee BW, Hartman C,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Tamis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V,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Galbreth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B, Glassman PA,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Phansalkar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S, van der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Sijs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H,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Gephart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SM, Mann G, Strasberg HR, Grizzle AJ, Brown M,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Kuperman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GJ, Steiner C,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Sullins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A, Ryan H,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Wittie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MA, Malone DC. Recommendations to improve the usability of drug-drug interaction clinical decision support alerts. J Am Med Inform Assoc. 2015 Nov;22(6):1243-50.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doi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: 10.1093/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jamia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/ocv011.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Epub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2015 Mar 30. Review. PubMed PMID: 25829460.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27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75" y="182046"/>
            <a:ext cx="7924800" cy="838200"/>
          </a:xfrm>
        </p:spPr>
        <p:txBody>
          <a:bodyPr/>
          <a:lstStyle/>
          <a:p>
            <a:r>
              <a:rPr lang="en-US" sz="3200" dirty="0"/>
              <a:t>Example – warfarin (oral anticoagulant) – diclofenac (NSAID</a:t>
            </a:r>
            <a:r>
              <a:rPr lang="en-US" sz="3200" dirty="0" smtClean="0"/>
              <a:t>) (</a:t>
            </a:r>
            <a:r>
              <a:rPr lang="en-US" sz="3200" dirty="0" err="1" smtClean="0"/>
              <a:t>cont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75" y="1316407"/>
            <a:ext cx="7924800" cy="4608512"/>
          </a:xfrm>
        </p:spPr>
        <p:txBody>
          <a:bodyPr/>
          <a:lstStyle/>
          <a:p>
            <a:pPr lvl="1"/>
            <a:r>
              <a:rPr lang="en-US" dirty="0" smtClean="0"/>
              <a:t>Well known interaction and very common alert in some settings</a:t>
            </a:r>
          </a:p>
          <a:p>
            <a:pPr lvl="1"/>
            <a:r>
              <a:rPr lang="en-US" dirty="0" smtClean="0"/>
              <a:t>Contextual </a:t>
            </a:r>
            <a:r>
              <a:rPr lang="en-US" dirty="0" smtClean="0"/>
              <a:t>factors</a:t>
            </a:r>
          </a:p>
          <a:p>
            <a:pPr lvl="2"/>
            <a:r>
              <a:rPr lang="en-US" dirty="0" smtClean="0"/>
              <a:t>Specific formulation of the NSAID</a:t>
            </a:r>
          </a:p>
          <a:p>
            <a:pPr lvl="2"/>
            <a:r>
              <a:rPr lang="en-US" dirty="0" smtClean="0"/>
              <a:t>Age</a:t>
            </a:r>
          </a:p>
          <a:p>
            <a:pPr lvl="2"/>
            <a:r>
              <a:rPr lang="en-US" dirty="0" smtClean="0"/>
              <a:t>Prior history of bleed</a:t>
            </a:r>
          </a:p>
          <a:p>
            <a:pPr lvl="2"/>
            <a:r>
              <a:rPr lang="en-US" dirty="0" smtClean="0"/>
              <a:t>risk conferring or mitigating concomitant medications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41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32" y="57211"/>
            <a:ext cx="9048378" cy="5960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459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23850" y="222250"/>
            <a:ext cx="8450263" cy="765175"/>
          </a:xfrm>
        </p:spPr>
        <p:txBody>
          <a:bodyPr/>
          <a:lstStyle/>
          <a:p>
            <a:r>
              <a:rPr lang="en-US" dirty="0" smtClean="0">
                <a:latin typeface="Avenir LT Std 55 Roman" charset="0"/>
              </a:rPr>
              <a:t>Where does the information come from?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0338" y="1449388"/>
            <a:ext cx="2062162" cy="4556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Pre-market studies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541713" y="1449388"/>
            <a:ext cx="2082800" cy="4016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Post-market studies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200" y="3795713"/>
            <a:ext cx="1724025" cy="401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Product labeling</a:t>
            </a:r>
          </a:p>
        </p:txBody>
      </p:sp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123825" y="2586038"/>
            <a:ext cx="1055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Reported in</a:t>
            </a:r>
          </a:p>
        </p:txBody>
      </p: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1192213" y="1905000"/>
            <a:ext cx="0" cy="1890713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754813" y="1449388"/>
            <a:ext cx="201930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Clinical experience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32200" y="3170238"/>
            <a:ext cx="19050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Scientific literature</a:t>
            </a:r>
          </a:p>
        </p:txBody>
      </p:sp>
      <p:sp>
        <p:nvSpPr>
          <p:cNvPr id="16394" name="Rectangle 12"/>
          <p:cNvSpPr>
            <a:spLocks noChangeArrowheads="1"/>
          </p:cNvSpPr>
          <p:nvPr/>
        </p:nvSpPr>
        <p:spPr bwMode="auto">
          <a:xfrm>
            <a:off x="1997075" y="2144713"/>
            <a:ext cx="1531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Rarely reported in</a:t>
            </a:r>
          </a:p>
        </p:txBody>
      </p:sp>
      <p:sp>
        <p:nvSpPr>
          <p:cNvPr id="16395" name="Rectangle 13"/>
          <p:cNvSpPr>
            <a:spLocks noChangeArrowheads="1"/>
          </p:cNvSpPr>
          <p:nvPr/>
        </p:nvSpPr>
        <p:spPr bwMode="auto">
          <a:xfrm>
            <a:off x="4981575" y="2481263"/>
            <a:ext cx="153193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Rarely reported in</a:t>
            </a:r>
          </a:p>
        </p:txBody>
      </p:sp>
      <p:cxnSp>
        <p:nvCxnSpPr>
          <p:cNvPr id="15" name="Straight Arrow Connector 14"/>
          <p:cNvCxnSpPr>
            <a:stCxn id="5" idx="2"/>
            <a:endCxn id="12" idx="0"/>
          </p:cNvCxnSpPr>
          <p:nvPr/>
        </p:nvCxnSpPr>
        <p:spPr>
          <a:xfrm>
            <a:off x="4583113" y="1851025"/>
            <a:ext cx="1587" cy="1319213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7" name="Rectangle 15"/>
          <p:cNvSpPr>
            <a:spLocks noChangeArrowheads="1"/>
          </p:cNvSpPr>
          <p:nvPr/>
        </p:nvSpPr>
        <p:spPr bwMode="auto">
          <a:xfrm>
            <a:off x="3548063" y="2709863"/>
            <a:ext cx="10556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Reported in</a:t>
            </a:r>
          </a:p>
        </p:txBody>
      </p:sp>
      <p:cxnSp>
        <p:nvCxnSpPr>
          <p:cNvPr id="17" name="Straight Arrow Connector 16"/>
          <p:cNvCxnSpPr>
            <a:stCxn id="4" idx="2"/>
            <a:endCxn id="12" idx="1"/>
          </p:cNvCxnSpPr>
          <p:nvPr/>
        </p:nvCxnSpPr>
        <p:spPr>
          <a:xfrm>
            <a:off x="1192213" y="1905000"/>
            <a:ext cx="2439987" cy="1531938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  <a:endCxn id="12" idx="3"/>
          </p:cNvCxnSpPr>
          <p:nvPr/>
        </p:nvCxnSpPr>
        <p:spPr>
          <a:xfrm flipH="1">
            <a:off x="5537200" y="1878013"/>
            <a:ext cx="2227263" cy="1558925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2"/>
            <a:endCxn id="6" idx="3"/>
          </p:cNvCxnSpPr>
          <p:nvPr/>
        </p:nvCxnSpPr>
        <p:spPr>
          <a:xfrm rot="5400000">
            <a:off x="3850481" y="81757"/>
            <a:ext cx="2117725" cy="5710238"/>
          </a:xfrm>
          <a:prstGeom prst="bentConnector2">
            <a:avLst/>
          </a:prstGeom>
          <a:ln>
            <a:solidFill>
              <a:schemeClr val="bg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1" name="Rectangle 19"/>
          <p:cNvSpPr>
            <a:spLocks noChangeArrowheads="1"/>
          </p:cNvSpPr>
          <p:nvPr/>
        </p:nvSpPr>
        <p:spPr bwMode="auto">
          <a:xfrm>
            <a:off x="6232525" y="3468688"/>
            <a:ext cx="1531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Rarely reported in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586038" y="4695825"/>
            <a:ext cx="3997325" cy="20161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Drug Compendia  </a:t>
            </a:r>
            <a:r>
              <a:rPr lang="en-US" sz="1600" b="1" dirty="0">
                <a:solidFill>
                  <a:schemeClr val="tx1"/>
                </a:solidFill>
              </a:rPr>
              <a:t>synthesize PDDI evidence into knowledge</a:t>
            </a:r>
            <a:r>
              <a:rPr lang="en-US" sz="1600" dirty="0">
                <a:solidFill>
                  <a:schemeClr val="tx1"/>
                </a:solidFill>
              </a:rPr>
              <a:t> but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May fail to include important PDDIs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Often disagree about PDDI evidence and seriousness ranking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May include numerous PDDIs with little evidence for liability reasons</a:t>
            </a:r>
          </a:p>
        </p:txBody>
      </p:sp>
      <p:cxnSp>
        <p:nvCxnSpPr>
          <p:cNvPr id="22" name="Straight Arrow Connector 21"/>
          <p:cNvCxnSpPr>
            <a:stCxn id="6" idx="2"/>
            <a:endCxn id="21" idx="0"/>
          </p:cNvCxnSpPr>
          <p:nvPr/>
        </p:nvCxnSpPr>
        <p:spPr>
          <a:xfrm>
            <a:off x="1192213" y="4197350"/>
            <a:ext cx="3392487" cy="498475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21" idx="0"/>
          </p:cNvCxnSpPr>
          <p:nvPr/>
        </p:nvCxnSpPr>
        <p:spPr>
          <a:xfrm>
            <a:off x="4584700" y="3703638"/>
            <a:ext cx="0" cy="992187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5" name="Rectangle 23"/>
          <p:cNvSpPr>
            <a:spLocks noChangeArrowheads="1"/>
          </p:cNvSpPr>
          <p:nvPr/>
        </p:nvSpPr>
        <p:spPr bwMode="auto">
          <a:xfrm>
            <a:off x="1457325" y="4387850"/>
            <a:ext cx="941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Source for</a:t>
            </a:r>
          </a:p>
        </p:txBody>
      </p:sp>
      <p:sp>
        <p:nvSpPr>
          <p:cNvPr id="16406" name="Rectangle 24"/>
          <p:cNvSpPr>
            <a:spLocks noChangeArrowheads="1"/>
          </p:cNvSpPr>
          <p:nvPr/>
        </p:nvSpPr>
        <p:spPr bwMode="auto">
          <a:xfrm>
            <a:off x="4603750" y="4197350"/>
            <a:ext cx="942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Source for</a:t>
            </a:r>
          </a:p>
        </p:txBody>
      </p:sp>
      <p:cxnSp>
        <p:nvCxnSpPr>
          <p:cNvPr id="84" name="Straight Arrow Connector 83"/>
          <p:cNvCxnSpPr>
            <a:stCxn id="5" idx="2"/>
            <a:endCxn id="6" idx="0"/>
          </p:cNvCxnSpPr>
          <p:nvPr/>
        </p:nvCxnSpPr>
        <p:spPr>
          <a:xfrm flipH="1">
            <a:off x="1192213" y="1851025"/>
            <a:ext cx="3390900" cy="1944688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8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235" y="214068"/>
            <a:ext cx="8717280" cy="838200"/>
          </a:xfrm>
        </p:spPr>
        <p:txBody>
          <a:bodyPr/>
          <a:lstStyle/>
          <a:p>
            <a:r>
              <a:rPr lang="en-US" dirty="0"/>
              <a:t>PDDI Minimum Information Task </a:t>
            </a:r>
            <a:r>
              <a:rPr lang="en-US" dirty="0" smtClean="0"/>
              <a:t>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459" y="1177587"/>
            <a:ext cx="7924800" cy="4608512"/>
          </a:xfrm>
        </p:spPr>
        <p:txBody>
          <a:bodyPr/>
          <a:lstStyle/>
          <a:p>
            <a:r>
              <a:rPr lang="en-US" dirty="0" smtClean="0"/>
              <a:t>Formed to create </a:t>
            </a:r>
            <a:r>
              <a:rPr lang="en-US" dirty="0" smtClean="0"/>
              <a:t>a clinical decision support standard based on these recommendations</a:t>
            </a:r>
          </a:p>
          <a:p>
            <a:pPr lvl="1"/>
            <a:r>
              <a:rPr lang="en-US" dirty="0" smtClean="0"/>
              <a:t>Home page: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://goo.gl/MDq2Ye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96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235" y="95396"/>
            <a:ext cx="8717280" cy="520456"/>
          </a:xfrm>
        </p:spPr>
        <p:txBody>
          <a:bodyPr/>
          <a:lstStyle/>
          <a:p>
            <a:r>
              <a:rPr lang="en-US" sz="3200" dirty="0" smtClean="0"/>
              <a:t>Objective </a:t>
            </a:r>
            <a:r>
              <a:rPr lang="en-US" sz="3200" dirty="0" smtClean="0"/>
              <a:t>and deliverables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13" y="708773"/>
            <a:ext cx="8717280" cy="4564301"/>
          </a:xfrm>
        </p:spPr>
        <p:txBody>
          <a:bodyPr/>
          <a:lstStyle/>
          <a:p>
            <a:r>
              <a:rPr lang="en-US" sz="2800" b="1" i="1" dirty="0" smtClean="0"/>
              <a:t>Objective</a:t>
            </a:r>
            <a:r>
              <a:rPr lang="en-US" sz="2800" i="1" dirty="0" smtClean="0"/>
              <a:t>:</a:t>
            </a:r>
            <a:r>
              <a:rPr lang="en-US" sz="2800" dirty="0" smtClean="0"/>
              <a:t> Develop </a:t>
            </a:r>
            <a:r>
              <a:rPr lang="en-US" sz="2800" dirty="0"/>
              <a:t>a minimal information model for drug interaction evidence and knowledge as part of an HIT standard like </a:t>
            </a:r>
            <a:r>
              <a:rPr lang="en-US" sz="2800" dirty="0" smtClean="0"/>
              <a:t>HL7</a:t>
            </a:r>
          </a:p>
          <a:p>
            <a:r>
              <a:rPr lang="en-US" sz="2800" b="1" i="1" dirty="0" smtClean="0"/>
              <a:t>Deliverables:</a:t>
            </a:r>
            <a:r>
              <a:rPr lang="en-US" sz="2800" dirty="0" smtClean="0"/>
              <a:t> </a:t>
            </a:r>
            <a:r>
              <a:rPr lang="en-US" sz="2800" dirty="0"/>
              <a:t>using an interesting and non-trivial set of potential drug-drug interactions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Data </a:t>
            </a:r>
            <a:r>
              <a:rPr lang="en-US" sz="2400" dirty="0"/>
              <a:t>Model: A data model (schema) for potential drug interaction knowledge and evidence</a:t>
            </a:r>
          </a:p>
          <a:p>
            <a:pPr lvl="1"/>
            <a:r>
              <a:rPr lang="en-US" sz="2400" dirty="0"/>
              <a:t>Vocabulary: A precise vocabulary describing/defining the data model</a:t>
            </a:r>
          </a:p>
          <a:p>
            <a:pPr lvl="1"/>
            <a:r>
              <a:rPr lang="en-US" sz="2400" dirty="0"/>
              <a:t>Serializations: one or more serialization formats of the abstract data </a:t>
            </a:r>
            <a:r>
              <a:rPr lang="en-US" sz="2400" dirty="0" smtClean="0"/>
              <a:t>model</a:t>
            </a:r>
            <a:endParaRPr lang="en-US" sz="2400" dirty="0"/>
          </a:p>
          <a:p>
            <a:pPr lvl="1"/>
            <a:r>
              <a:rPr lang="en-US" sz="2400" dirty="0"/>
              <a:t>Demonstration of how the minimum information model can support medication reconciliation 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478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94" y="637245"/>
            <a:ext cx="8217565" cy="616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21101" y="105292"/>
            <a:ext cx="8820150" cy="7651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B5E"/>
                </a:solidFill>
                <a:latin typeface="Avenir LT Std 55 Roman" pitchFamily="34" charset="0"/>
                <a:ea typeface="MS PGothic" pitchFamily="34" charset="-128"/>
                <a:cs typeface="MS PGothic" pitchFamily="34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B5E"/>
                </a:solidFill>
                <a:latin typeface="Avenir LT Std 55 Roman" pitchFamily="34" charset="0"/>
                <a:ea typeface="MS PGothic" pitchFamily="34" charset="-128"/>
                <a:cs typeface="MS PGothic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B5E"/>
                </a:solidFill>
                <a:latin typeface="Avenir LT Std 55 Roman" pitchFamily="34" charset="0"/>
                <a:ea typeface="MS PGothic" pitchFamily="34" charset="-128"/>
                <a:cs typeface="MS PGothic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B5E"/>
                </a:solidFill>
                <a:latin typeface="Avenir LT Std 55 Roman" pitchFamily="34" charset="0"/>
                <a:ea typeface="MS PGothic" pitchFamily="34" charset="-128"/>
                <a:cs typeface="MS PGothic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B5E"/>
                </a:solidFill>
                <a:latin typeface="Avenir LT Std 55 Roman" pitchFamily="34" charset="0"/>
                <a:ea typeface="MS PGothic" pitchFamily="34" charset="-128"/>
                <a:cs typeface="MS PGothic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E7E"/>
                </a:solidFill>
                <a:latin typeface="Georgia" pitchFamily="-108" charset="0"/>
                <a:ea typeface="ＭＳ Ｐゴシック" pitchFamily="-108" charset="-128"/>
                <a:cs typeface="ＭＳ Ｐゴシック" pitchFamily="-108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E7E"/>
                </a:solidFill>
                <a:latin typeface="Georgia" pitchFamily="-108" charset="0"/>
                <a:ea typeface="ＭＳ Ｐゴシック" pitchFamily="-108" charset="-128"/>
                <a:cs typeface="ＭＳ Ｐゴシック" pitchFamily="-108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E7E"/>
                </a:solidFill>
                <a:latin typeface="Georgia" pitchFamily="-108" charset="0"/>
                <a:ea typeface="ＭＳ Ｐゴシック" pitchFamily="-108" charset="-128"/>
                <a:cs typeface="ＭＳ Ｐゴシック" pitchFamily="-108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E7E"/>
                </a:solidFill>
                <a:latin typeface="Georgia" pitchFamily="-108" charset="0"/>
                <a:ea typeface="ＭＳ Ｐゴシック" pitchFamily="-108" charset="-128"/>
                <a:cs typeface="ＭＳ Ｐゴシック" pitchFamily="-108" charset="-128"/>
              </a:defRPr>
            </a:lvl9pPr>
          </a:lstStyle>
          <a:p>
            <a:r>
              <a:rPr lang="en-US" sz="2400" kern="0" dirty="0" smtClean="0">
                <a:latin typeface="Avenir LT Std 55 Roman" charset="0"/>
              </a:rPr>
              <a:t>Envisioned potential PDDI CDS Minimum Information workflow</a:t>
            </a:r>
            <a:endParaRPr lang="en-US" sz="2400" kern="0" dirty="0" smtClean="0">
              <a:latin typeface="Avenir LT Std 55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29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Neither myself or my spouse have any relevant </a:t>
            </a:r>
            <a:r>
              <a:rPr lang="en-US" dirty="0"/>
              <a:t>financial relationships with commercial interests</a:t>
            </a:r>
          </a:p>
        </p:txBody>
      </p:sp>
    </p:spTree>
    <p:extLst>
      <p:ext uri="{BB962C8B-B14F-4D97-AF65-F5344CB8AC3E}">
        <p14:creationId xmlns:p14="http://schemas.microsoft.com/office/powerpoint/2010/main" val="376857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0769" y="327158"/>
            <a:ext cx="9309814" cy="520456"/>
          </a:xfrm>
        </p:spPr>
        <p:txBody>
          <a:bodyPr/>
          <a:lstStyle/>
          <a:p>
            <a:pPr marL="514350" indent="-514350"/>
            <a:r>
              <a:rPr lang="en-US" sz="3200" dirty="0" smtClean="0"/>
              <a:t>	Meet the PDDI Minimum Information Task </a:t>
            </a:r>
            <a:r>
              <a:rPr lang="en-US" sz="3200" dirty="0"/>
              <a:t>Force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349" y="983938"/>
            <a:ext cx="8717280" cy="4165600"/>
          </a:xfrm>
        </p:spPr>
        <p:txBody>
          <a:bodyPr/>
          <a:lstStyle/>
          <a:p>
            <a:pPr marL="514350" indent="-514350"/>
            <a:r>
              <a:rPr lang="en-US" dirty="0" smtClean="0"/>
              <a:t>volunteer-based </a:t>
            </a:r>
            <a:r>
              <a:rPr lang="en-US" dirty="0" smtClean="0"/>
              <a:t>– ~</a:t>
            </a:r>
            <a:r>
              <a:rPr lang="en-US" dirty="0" smtClean="0"/>
              <a:t>40 </a:t>
            </a:r>
            <a:r>
              <a:rPr lang="en-US" dirty="0" smtClean="0"/>
              <a:t>folks have participated in calls and writing</a:t>
            </a:r>
            <a:endParaRPr lang="en-US" dirty="0"/>
          </a:p>
          <a:p>
            <a:pPr marL="914400" lvl="1" indent="-514350"/>
            <a:r>
              <a:rPr lang="en-US" dirty="0" err="1" smtClean="0"/>
              <a:t>WorldVista</a:t>
            </a:r>
            <a:r>
              <a:rPr lang="en-US" dirty="0" smtClean="0"/>
              <a:t>, W3C, AMIA </a:t>
            </a:r>
            <a:r>
              <a:rPr lang="en-US" dirty="0" err="1" smtClean="0"/>
              <a:t>Pharmacoinformatics</a:t>
            </a:r>
            <a:r>
              <a:rPr lang="en-US" dirty="0" smtClean="0"/>
              <a:t>, ISPE, and academics</a:t>
            </a:r>
          </a:p>
          <a:p>
            <a:pPr marL="514350" indent="-514350"/>
            <a:r>
              <a:rPr lang="en-US" dirty="0"/>
              <a:t>b</a:t>
            </a:r>
            <a:r>
              <a:rPr lang="en-US" dirty="0" smtClean="0"/>
              <a:t>road stakeholder involvement</a:t>
            </a:r>
          </a:p>
          <a:p>
            <a:pPr marL="914400" lvl="1" indent="-514350"/>
            <a:r>
              <a:rPr lang="en-US" dirty="0" smtClean="0"/>
              <a:t>NLM, ASHP, industry, academic institutions </a:t>
            </a:r>
          </a:p>
          <a:p>
            <a:pPr marL="514350" indent="-514350"/>
            <a:r>
              <a:rPr lang="en-US" dirty="0" smtClean="0"/>
              <a:t>Open public participation</a:t>
            </a:r>
          </a:p>
          <a:p>
            <a:pPr marL="914400" lvl="1" indent="-514350"/>
            <a:r>
              <a:rPr lang="en-US" dirty="0" smtClean="0"/>
              <a:t>formed </a:t>
            </a:r>
            <a:r>
              <a:rPr lang="en-US" dirty="0"/>
              <a:t>within the Health Care and Life Sciences Interest Group that operates publicly through the World Wide Web Consortium (W3C</a:t>
            </a:r>
            <a:r>
              <a:rPr lang="en-US" dirty="0" smtClean="0"/>
              <a:t>)</a:t>
            </a:r>
          </a:p>
          <a:p>
            <a:pPr marL="514350" indent="-5143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123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235" y="182533"/>
            <a:ext cx="8717280" cy="572502"/>
          </a:xfrm>
        </p:spPr>
        <p:txBody>
          <a:bodyPr/>
          <a:lstStyle/>
          <a:p>
            <a:r>
              <a:rPr lang="en-US" dirty="0" smtClean="0"/>
              <a:t>Progress of the task force 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88" y="910459"/>
            <a:ext cx="8838397" cy="4608512"/>
          </a:xfrm>
        </p:spPr>
        <p:txBody>
          <a:bodyPr/>
          <a:lstStyle/>
          <a:p>
            <a:r>
              <a:rPr lang="en-US" sz="2800" dirty="0" smtClean="0"/>
              <a:t>Formal definitions for 10 minimum information items</a:t>
            </a:r>
          </a:p>
          <a:p>
            <a:pPr lvl="1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github.com/MPIO-Developers/MPIO/raw/master/mpio.owl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r>
              <a:rPr lang="en-US" sz="2800" dirty="0" smtClean="0"/>
              <a:t>Agreement </a:t>
            </a:r>
            <a:r>
              <a:rPr lang="en-US" sz="2800" dirty="0" smtClean="0"/>
              <a:t>on the scope of knowledge </a:t>
            </a:r>
            <a:r>
              <a:rPr lang="en-US" sz="2800" dirty="0" smtClean="0"/>
              <a:t>representation</a:t>
            </a:r>
          </a:p>
          <a:p>
            <a:pPr lvl="1"/>
            <a:r>
              <a:rPr lang="en-US" sz="2400" dirty="0" smtClean="0"/>
              <a:t>i.e., relationship between core information items, value sets, and a CDS rule language</a:t>
            </a:r>
            <a:endParaRPr lang="en-US" sz="2400" dirty="0" smtClean="0"/>
          </a:p>
          <a:p>
            <a:r>
              <a:rPr lang="en-US" sz="2800" dirty="0" smtClean="0"/>
              <a:t>Draft </a:t>
            </a:r>
            <a:r>
              <a:rPr lang="en-US" sz="2800" dirty="0" smtClean="0"/>
              <a:t>W3C Interest Group </a:t>
            </a:r>
            <a:r>
              <a:rPr lang="en-US" sz="2800" dirty="0" smtClean="0"/>
              <a:t>Note with motivation, definitions, and specific use cases</a:t>
            </a:r>
            <a:endParaRPr lang="en-US" sz="2800" dirty="0" smtClean="0"/>
          </a:p>
          <a:p>
            <a:pPr lvl="1"/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goo.gl/nnMHyv</a:t>
            </a:r>
            <a:r>
              <a:rPr lang="en-US" sz="2400" dirty="0" smtClean="0"/>
              <a:t> </a:t>
            </a:r>
            <a:r>
              <a:rPr lang="en-US" sz="2400" dirty="0" smtClean="0"/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34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235" y="182533"/>
            <a:ext cx="8717280" cy="572502"/>
          </a:xfrm>
        </p:spPr>
        <p:txBody>
          <a:bodyPr/>
          <a:lstStyle/>
          <a:p>
            <a:r>
              <a:rPr lang="en-US" dirty="0" smtClean="0"/>
              <a:t>Progress 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605" y="910459"/>
            <a:ext cx="8717280" cy="4608512"/>
          </a:xfrm>
        </p:spPr>
        <p:txBody>
          <a:bodyPr/>
          <a:lstStyle/>
          <a:p>
            <a:r>
              <a:rPr lang="en-US" sz="2800" dirty="0" smtClean="0"/>
              <a:t>Selected 11 PDDIs to focus on and developed </a:t>
            </a:r>
            <a:r>
              <a:rPr lang="en-US" sz="2800" dirty="0" smtClean="0"/>
              <a:t>rule-based decision </a:t>
            </a:r>
            <a:r>
              <a:rPr lang="en-US" sz="2800" dirty="0" smtClean="0"/>
              <a:t>trees for all of them</a:t>
            </a:r>
          </a:p>
          <a:p>
            <a:pPr lvl="1"/>
            <a:r>
              <a:rPr lang="en-US" sz="2400" u="sng" dirty="0">
                <a:hlinkClick r:id="rId2"/>
              </a:rPr>
              <a:t>https://</a:t>
            </a:r>
            <a:r>
              <a:rPr lang="en-US" sz="2400" u="sng" dirty="0" smtClean="0">
                <a:hlinkClick r:id="rId2"/>
              </a:rPr>
              <a:t>goo.gl/rYpmjt</a:t>
            </a:r>
            <a:endParaRPr lang="en-US" sz="2400" u="sng" dirty="0" smtClean="0"/>
          </a:p>
          <a:p>
            <a:pPr lvl="1"/>
            <a:r>
              <a:rPr lang="en-US" sz="2400" dirty="0" smtClean="0"/>
              <a:t>Implemented as Drools rules running against a simulated patient population stored in the common data model used by the Observational Health Data and Informatics collaborative</a:t>
            </a:r>
          </a:p>
          <a:p>
            <a:pPr lvl="2"/>
            <a:r>
              <a:rPr lang="en-US" u="sng" dirty="0">
                <a:hlinkClick r:id="rId3"/>
              </a:rPr>
              <a:t>https://</a:t>
            </a:r>
            <a:r>
              <a:rPr lang="en-US" u="sng" dirty="0" smtClean="0">
                <a:hlinkClick r:id="rId3"/>
              </a:rPr>
              <a:t>github.com/dbmi-pitt/iDIA_Rules</a:t>
            </a:r>
            <a:r>
              <a:rPr lang="en-US" u="sng" dirty="0" smtClean="0"/>
              <a:t> 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34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75" y="190971"/>
            <a:ext cx="7924800" cy="692727"/>
          </a:xfrm>
        </p:spPr>
        <p:txBody>
          <a:bodyPr/>
          <a:lstStyle/>
          <a:p>
            <a:r>
              <a:rPr lang="en-US" dirty="0" smtClean="0"/>
              <a:t>Forthcoming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00" y="997431"/>
            <a:ext cx="8717280" cy="4608512"/>
          </a:xfrm>
        </p:spPr>
        <p:txBody>
          <a:bodyPr/>
          <a:lstStyle/>
          <a:p>
            <a:r>
              <a:rPr lang="en-US" dirty="0" smtClean="0"/>
              <a:t>A simple parser to generate JSON and XML documents from PDDI information represented in the model</a:t>
            </a:r>
          </a:p>
          <a:p>
            <a:pPr lvl="1"/>
            <a:r>
              <a:rPr lang="en-US" dirty="0" smtClean="0"/>
              <a:t>Initially using a spreadsheet as input for structured narrative</a:t>
            </a:r>
          </a:p>
          <a:p>
            <a:r>
              <a:rPr lang="en-US" dirty="0" smtClean="0"/>
              <a:t>Translation of the clinical context for selected PDDIs to CQL using the NLM Value Set Authority and FHIR</a:t>
            </a:r>
          </a:p>
        </p:txBody>
      </p:sp>
    </p:spTree>
    <p:extLst>
      <p:ext uri="{BB962C8B-B14F-4D97-AF65-F5344CB8AC3E}">
        <p14:creationId xmlns:p14="http://schemas.microsoft.com/office/powerpoint/2010/main" val="4168105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94" y="637245"/>
            <a:ext cx="8217565" cy="616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21101" y="105292"/>
            <a:ext cx="8820150" cy="7651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B5E"/>
                </a:solidFill>
                <a:latin typeface="Avenir LT Std 55 Roman" pitchFamily="34" charset="0"/>
                <a:ea typeface="MS PGothic" pitchFamily="34" charset="-128"/>
                <a:cs typeface="MS PGothic" pitchFamily="34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B5E"/>
                </a:solidFill>
                <a:latin typeface="Avenir LT Std 55 Roman" pitchFamily="34" charset="0"/>
                <a:ea typeface="MS PGothic" pitchFamily="34" charset="-128"/>
                <a:cs typeface="MS PGothic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B5E"/>
                </a:solidFill>
                <a:latin typeface="Avenir LT Std 55 Roman" pitchFamily="34" charset="0"/>
                <a:ea typeface="MS PGothic" pitchFamily="34" charset="-128"/>
                <a:cs typeface="MS PGothic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B5E"/>
                </a:solidFill>
                <a:latin typeface="Avenir LT Std 55 Roman" pitchFamily="34" charset="0"/>
                <a:ea typeface="MS PGothic" pitchFamily="34" charset="-128"/>
                <a:cs typeface="MS PGothic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B5E"/>
                </a:solidFill>
                <a:latin typeface="Avenir LT Std 55 Roman" pitchFamily="34" charset="0"/>
                <a:ea typeface="MS PGothic" pitchFamily="34" charset="-128"/>
                <a:cs typeface="MS PGothic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E7E"/>
                </a:solidFill>
                <a:latin typeface="Georgia" pitchFamily="-108" charset="0"/>
                <a:ea typeface="ＭＳ Ｐゴシック" pitchFamily="-108" charset="-128"/>
                <a:cs typeface="ＭＳ Ｐゴシック" pitchFamily="-108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E7E"/>
                </a:solidFill>
                <a:latin typeface="Georgia" pitchFamily="-108" charset="0"/>
                <a:ea typeface="ＭＳ Ｐゴシック" pitchFamily="-108" charset="-128"/>
                <a:cs typeface="ＭＳ Ｐゴシック" pitchFamily="-108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E7E"/>
                </a:solidFill>
                <a:latin typeface="Georgia" pitchFamily="-108" charset="0"/>
                <a:ea typeface="ＭＳ Ｐゴシック" pitchFamily="-108" charset="-128"/>
                <a:cs typeface="ＭＳ Ｐゴシック" pitchFamily="-108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E7E"/>
                </a:solidFill>
                <a:latin typeface="Georgia" pitchFamily="-108" charset="0"/>
                <a:ea typeface="ＭＳ Ｐゴシック" pitchFamily="-108" charset="-128"/>
                <a:cs typeface="ＭＳ Ｐゴシック" pitchFamily="-108" charset="-128"/>
              </a:defRPr>
            </a:lvl9pPr>
          </a:lstStyle>
          <a:p>
            <a:r>
              <a:rPr lang="en-US" sz="2400" kern="0" dirty="0" smtClean="0">
                <a:latin typeface="Avenir LT Std 55 Roman" charset="0"/>
              </a:rPr>
              <a:t>Envisioned potential PDDI CDS Minimum Information workflow</a:t>
            </a:r>
            <a:endParaRPr lang="en-US" sz="2400" kern="0" dirty="0" smtClean="0">
              <a:latin typeface="Avenir LT Std 55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53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for this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suggestions and questions?</a:t>
            </a:r>
          </a:p>
          <a:p>
            <a:endParaRPr lang="en-US" dirty="0" smtClean="0"/>
          </a:p>
          <a:p>
            <a:r>
              <a:rPr lang="en-US" dirty="0" smtClean="0"/>
              <a:t>How can the PDDI Min Info task force harmonize its efforts with ongoing HL7 CDS activities?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70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75" y="198866"/>
            <a:ext cx="7924800" cy="762000"/>
          </a:xfrm>
        </p:spPr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3577" y="891105"/>
            <a:ext cx="7924800" cy="4608512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4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more!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http://dikb.org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Contact me rdb20@pitt.edu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31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625475" y="292184"/>
            <a:ext cx="7924800" cy="547688"/>
          </a:xfrm>
        </p:spPr>
        <p:txBody>
          <a:bodyPr/>
          <a:lstStyle/>
          <a:p>
            <a:r>
              <a:rPr lang="en-US" dirty="0" smtClean="0">
                <a:latin typeface="Avenir LT Std 55 Roman" charset="0"/>
              </a:rPr>
              <a:t>Acknowledgements - Funding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625476" y="1230928"/>
            <a:ext cx="8220813" cy="4608512"/>
          </a:xfrm>
        </p:spPr>
        <p:txBody>
          <a:bodyPr/>
          <a:lstStyle/>
          <a:p>
            <a:r>
              <a:rPr lang="en-US" sz="2800" dirty="0" smtClean="0">
                <a:latin typeface="Avenir LT Std 65 Medium" charset="0"/>
              </a:rPr>
              <a:t>The American taxpayers </a:t>
            </a:r>
            <a:r>
              <a:rPr lang="en-US" sz="2800" dirty="0" smtClean="0">
                <a:latin typeface="Avenir LT Std 65 Medium" charset="0"/>
              </a:rPr>
              <a:t>via </a:t>
            </a:r>
            <a:r>
              <a:rPr lang="en-US" sz="2400" dirty="0" smtClean="0">
                <a:latin typeface="Avenir LT Std 65 Medium" charset="0"/>
              </a:rPr>
              <a:t>NLM </a:t>
            </a:r>
            <a:r>
              <a:rPr lang="en-US" sz="2400" dirty="0" smtClean="0"/>
              <a:t>R01LM011838</a:t>
            </a:r>
            <a:endParaRPr lang="en-US" sz="2400" dirty="0" smtClean="0">
              <a:latin typeface="Avenir LT Std 65 Medium" charset="0"/>
            </a:endParaRPr>
          </a:p>
          <a:p>
            <a:pPr lvl="1"/>
            <a:endParaRPr lang="en-US" sz="2400" dirty="0" smtClean="0">
              <a:latin typeface="Avenir LT Std 65 Medium" charset="0"/>
            </a:endParaRPr>
          </a:p>
          <a:p>
            <a:endParaRPr lang="en-US" sz="3600" dirty="0" smtClean="0">
              <a:latin typeface="Avenir LT Std 65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61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7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drug-drug </a:t>
            </a:r>
            <a:r>
              <a:rPr lang="en-US" dirty="0"/>
              <a:t>i</a:t>
            </a:r>
            <a:r>
              <a:rPr lang="en-US" dirty="0" smtClean="0"/>
              <a:t>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xposure </a:t>
            </a:r>
            <a:r>
              <a:rPr lang="en-US" dirty="0"/>
              <a:t>two or more drugs that are known to </a:t>
            </a:r>
            <a:r>
              <a:rPr lang="en-US" dirty="0" smtClean="0"/>
              <a:t>interact</a:t>
            </a:r>
          </a:p>
          <a:p>
            <a:pPr lvl="1"/>
            <a:r>
              <a:rPr lang="en-US" dirty="0" smtClean="0"/>
              <a:t>“potential” because exposure does not necessarily mean a clinically meaningful effect </a:t>
            </a:r>
          </a:p>
          <a:p>
            <a:pPr lvl="2"/>
            <a:r>
              <a:rPr lang="en-US" dirty="0" smtClean="0"/>
              <a:t>Example: Fluconazole – simvastatin</a:t>
            </a:r>
          </a:p>
          <a:p>
            <a:pPr lvl="3"/>
            <a:r>
              <a:rPr lang="en-US" dirty="0" smtClean="0"/>
              <a:t>Known pharmacokinetic interaction – inhibition of CYP3A4 metabolism</a:t>
            </a:r>
          </a:p>
          <a:p>
            <a:pPr lvl="3"/>
            <a:r>
              <a:rPr lang="en-US" dirty="0" smtClean="0"/>
              <a:t>Might not be meaningful for the patient at low doses of fluconazole (≤ </a:t>
            </a:r>
            <a:r>
              <a:rPr lang="en-US" dirty="0"/>
              <a:t>200 </a:t>
            </a:r>
            <a:r>
              <a:rPr lang="en-US" dirty="0" smtClean="0"/>
              <a:t>mg/day)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75" y="143634"/>
            <a:ext cx="7924800" cy="629752"/>
          </a:xfrm>
        </p:spPr>
        <p:txBody>
          <a:bodyPr/>
          <a:lstStyle/>
          <a:p>
            <a:r>
              <a:rPr lang="en-US" dirty="0" smtClean="0"/>
              <a:t>Clues about the frequency of harm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61" y="1002933"/>
            <a:ext cx="8717280" cy="4608512"/>
          </a:xfrm>
        </p:spPr>
        <p:txBody>
          <a:bodyPr/>
          <a:lstStyle/>
          <a:p>
            <a:r>
              <a:rPr lang="en-US" dirty="0"/>
              <a:t>Clinically important events </a:t>
            </a:r>
            <a:r>
              <a:rPr lang="en-US" dirty="0" smtClean="0"/>
              <a:t>attributable to drug-drug interactions [1]:</a:t>
            </a:r>
          </a:p>
          <a:p>
            <a:pPr lvl="1"/>
            <a:r>
              <a:rPr lang="en-US" dirty="0" smtClean="0"/>
              <a:t>5.3</a:t>
            </a:r>
            <a:r>
              <a:rPr lang="en-US" dirty="0"/>
              <a:t>% - 14.3% of </a:t>
            </a:r>
            <a:r>
              <a:rPr lang="en-US" dirty="0" smtClean="0"/>
              <a:t>inpatients</a:t>
            </a:r>
          </a:p>
          <a:p>
            <a:pPr lvl="1"/>
            <a:r>
              <a:rPr lang="en-US" dirty="0"/>
              <a:t>231,000 </a:t>
            </a:r>
            <a:r>
              <a:rPr lang="en-US" dirty="0" smtClean="0"/>
              <a:t>US emergency </a:t>
            </a:r>
            <a:r>
              <a:rPr lang="en-US" dirty="0"/>
              <a:t>department visits </a:t>
            </a:r>
            <a:endParaRPr lang="en-US" dirty="0" smtClean="0"/>
          </a:p>
          <a:p>
            <a:r>
              <a:rPr lang="en-US" dirty="0" smtClean="0"/>
              <a:t>Hospital </a:t>
            </a:r>
            <a:r>
              <a:rPr lang="en-US" dirty="0"/>
              <a:t>admissions associated with an adverse drug </a:t>
            </a:r>
            <a:r>
              <a:rPr lang="en-US" dirty="0" smtClean="0"/>
              <a:t>event attributable </a:t>
            </a:r>
            <a:r>
              <a:rPr lang="en-US" dirty="0"/>
              <a:t>to drug-drug </a:t>
            </a:r>
            <a:r>
              <a:rPr lang="en-US" dirty="0" smtClean="0"/>
              <a:t>interactions [2]:</a:t>
            </a:r>
          </a:p>
          <a:p>
            <a:pPr lvl="1"/>
            <a:r>
              <a:rPr lang="en-US" dirty="0"/>
              <a:t>22.2% </a:t>
            </a:r>
            <a:r>
              <a:rPr lang="en-US" dirty="0" smtClean="0"/>
              <a:t> </a:t>
            </a:r>
            <a:r>
              <a:rPr lang="en-US" dirty="0"/>
              <a:t>(interquartile range 16.6 - 36.0%)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2547" y="5526789"/>
            <a:ext cx="8909535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err="1" smtClean="0"/>
              <a:t>Magro</a:t>
            </a:r>
            <a:r>
              <a:rPr lang="en-US" sz="1400" dirty="0" smtClean="0"/>
              <a:t> </a:t>
            </a:r>
            <a:r>
              <a:rPr lang="en-US" sz="1400" dirty="0"/>
              <a:t>L, Moretti U, Leone R. Epidemiology and characteristics of adverse drug reactions caused by drug-drug interactions. </a:t>
            </a:r>
            <a:r>
              <a:rPr lang="en-US" sz="1400" i="1" dirty="0"/>
              <a:t>Expert </a:t>
            </a:r>
            <a:r>
              <a:rPr lang="en-US" sz="1400" i="1" dirty="0" err="1"/>
              <a:t>Opin</a:t>
            </a:r>
            <a:r>
              <a:rPr lang="en-US" sz="1400" i="1" dirty="0"/>
              <a:t> Drug </a:t>
            </a:r>
            <a:r>
              <a:rPr lang="en-US" sz="1400" i="1" dirty="0" err="1"/>
              <a:t>Saf</a:t>
            </a:r>
            <a:r>
              <a:rPr lang="en-US" sz="1400" dirty="0"/>
              <a:t>. 2012;11(1):83-94. </a:t>
            </a:r>
            <a:r>
              <a:rPr lang="en-US" sz="1400" dirty="0" smtClean="0"/>
              <a:t>doi:10.1517/14740338.2012.631910</a:t>
            </a:r>
          </a:p>
          <a:p>
            <a:pPr marL="342900" indent="-342900">
              <a:buAutoNum type="arabicPeriod"/>
            </a:pPr>
            <a:r>
              <a:rPr lang="en-US" sz="1400" dirty="0" err="1"/>
              <a:t>Dechanont</a:t>
            </a:r>
            <a:r>
              <a:rPr lang="en-US" sz="1400" dirty="0"/>
              <a:t> S, </a:t>
            </a:r>
            <a:r>
              <a:rPr lang="en-US" sz="1400" dirty="0" err="1"/>
              <a:t>Maphanta</a:t>
            </a:r>
            <a:r>
              <a:rPr lang="en-US" sz="1400" dirty="0"/>
              <a:t> S, </a:t>
            </a:r>
            <a:r>
              <a:rPr lang="en-US" sz="1400" dirty="0" err="1"/>
              <a:t>Butthum</a:t>
            </a:r>
            <a:r>
              <a:rPr lang="en-US" sz="1400" dirty="0"/>
              <a:t> B, </a:t>
            </a:r>
            <a:r>
              <a:rPr lang="en-US" sz="1400" dirty="0" err="1"/>
              <a:t>Kongkaew</a:t>
            </a:r>
            <a:r>
              <a:rPr lang="en-US" sz="1400" dirty="0"/>
              <a:t> C. Hospital admissions/visits associated with drug-drug interactions: a systematic review and meta-analysis. </a:t>
            </a:r>
            <a:r>
              <a:rPr lang="en-US" sz="1400" dirty="0" err="1"/>
              <a:t>Pharmacoepidemiol</a:t>
            </a:r>
            <a:r>
              <a:rPr lang="en-US" sz="1400" dirty="0"/>
              <a:t> Drug </a:t>
            </a:r>
            <a:r>
              <a:rPr lang="en-US" sz="1400" dirty="0" err="1"/>
              <a:t>Saf</a:t>
            </a:r>
            <a:r>
              <a:rPr lang="en-US" sz="1400" dirty="0"/>
              <a:t>. 2014;23(5):489-497. doi:10.1002/pds.3592.</a:t>
            </a:r>
          </a:p>
        </p:txBody>
      </p:sp>
    </p:spTree>
    <p:extLst>
      <p:ext uri="{BB962C8B-B14F-4D97-AF65-F5344CB8AC3E}">
        <p14:creationId xmlns:p14="http://schemas.microsoft.com/office/powerpoint/2010/main" val="86253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ChangeArrowheads="1"/>
          </p:cNvSpPr>
          <p:nvPr/>
        </p:nvSpPr>
        <p:spPr bwMode="auto">
          <a:xfrm>
            <a:off x="1244600" y="1752600"/>
            <a:ext cx="1531938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283" name="Rectangle 3"/>
          <p:cNvSpPr>
            <a:spLocks noChangeArrowheads="1"/>
          </p:cNvSpPr>
          <p:nvPr/>
        </p:nvSpPr>
        <p:spPr bwMode="auto">
          <a:xfrm>
            <a:off x="1828800" y="2133600"/>
            <a:ext cx="1490663" cy="1600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284" name="Rectangle 4"/>
          <p:cNvSpPr>
            <a:spLocks noChangeArrowheads="1"/>
          </p:cNvSpPr>
          <p:nvPr/>
        </p:nvSpPr>
        <p:spPr bwMode="auto">
          <a:xfrm>
            <a:off x="2709863" y="2590800"/>
            <a:ext cx="1489075" cy="1524000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285" name="Rectangle 5"/>
          <p:cNvSpPr>
            <a:spLocks noChangeArrowheads="1"/>
          </p:cNvSpPr>
          <p:nvPr/>
        </p:nvSpPr>
        <p:spPr bwMode="auto">
          <a:xfrm>
            <a:off x="3589338" y="3124200"/>
            <a:ext cx="1558925" cy="16002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286" name="Oval 6"/>
          <p:cNvSpPr>
            <a:spLocks noChangeArrowheads="1"/>
          </p:cNvSpPr>
          <p:nvPr/>
        </p:nvSpPr>
        <p:spPr bwMode="auto">
          <a:xfrm>
            <a:off x="1422400" y="2743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287" name="Oval 7"/>
          <p:cNvSpPr>
            <a:spLocks noChangeArrowheads="1"/>
          </p:cNvSpPr>
          <p:nvPr/>
        </p:nvSpPr>
        <p:spPr bwMode="auto">
          <a:xfrm>
            <a:off x="1963738" y="3429000"/>
            <a:ext cx="339725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288" name="Oval 8"/>
          <p:cNvSpPr>
            <a:spLocks noChangeArrowheads="1"/>
          </p:cNvSpPr>
          <p:nvPr/>
        </p:nvSpPr>
        <p:spPr bwMode="auto">
          <a:xfrm>
            <a:off x="2235200" y="2362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289" name="Oval 9"/>
          <p:cNvSpPr>
            <a:spLocks noChangeArrowheads="1"/>
          </p:cNvSpPr>
          <p:nvPr/>
        </p:nvSpPr>
        <p:spPr bwMode="auto">
          <a:xfrm>
            <a:off x="2776538" y="2286000"/>
            <a:ext cx="314325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290" name="Oval 10"/>
          <p:cNvSpPr>
            <a:spLocks noChangeArrowheads="1"/>
          </p:cNvSpPr>
          <p:nvPr/>
        </p:nvSpPr>
        <p:spPr bwMode="auto">
          <a:xfrm>
            <a:off x="1963738" y="1905000"/>
            <a:ext cx="3810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291" name="Rectangle 11"/>
          <p:cNvSpPr>
            <a:spLocks noChangeArrowheads="1"/>
          </p:cNvSpPr>
          <p:nvPr/>
        </p:nvSpPr>
        <p:spPr bwMode="auto">
          <a:xfrm>
            <a:off x="4335463" y="3581400"/>
            <a:ext cx="1625600" cy="1752600"/>
          </a:xfrm>
          <a:prstGeom prst="rect">
            <a:avLst/>
          </a:prstGeom>
          <a:solidFill>
            <a:srgbClr val="CC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53292" name="Oval 12"/>
          <p:cNvSpPr>
            <a:spLocks noChangeArrowheads="1"/>
          </p:cNvSpPr>
          <p:nvPr/>
        </p:nvSpPr>
        <p:spPr bwMode="auto">
          <a:xfrm>
            <a:off x="3284538" y="28956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293" name="Oval 13"/>
          <p:cNvSpPr>
            <a:spLocks noChangeArrowheads="1"/>
          </p:cNvSpPr>
          <p:nvPr/>
        </p:nvSpPr>
        <p:spPr bwMode="auto">
          <a:xfrm>
            <a:off x="3792538" y="2819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294" name="Oval 14"/>
          <p:cNvSpPr>
            <a:spLocks noChangeArrowheads="1"/>
          </p:cNvSpPr>
          <p:nvPr/>
        </p:nvSpPr>
        <p:spPr bwMode="auto">
          <a:xfrm>
            <a:off x="3817938" y="3276600"/>
            <a:ext cx="381000" cy="3048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295" name="Oval 15"/>
          <p:cNvSpPr>
            <a:spLocks noChangeArrowheads="1"/>
          </p:cNvSpPr>
          <p:nvPr/>
        </p:nvSpPr>
        <p:spPr bwMode="auto">
          <a:xfrm>
            <a:off x="1422400" y="1981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296" name="Line 16"/>
          <p:cNvSpPr>
            <a:spLocks noChangeShapeType="1"/>
          </p:cNvSpPr>
          <p:nvPr/>
        </p:nvSpPr>
        <p:spPr bwMode="auto">
          <a:xfrm>
            <a:off x="881063" y="1752600"/>
            <a:ext cx="381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3297" name="Line 17"/>
          <p:cNvSpPr>
            <a:spLocks noChangeShapeType="1"/>
          </p:cNvSpPr>
          <p:nvPr/>
        </p:nvSpPr>
        <p:spPr bwMode="auto">
          <a:xfrm>
            <a:off x="1422400" y="2057400"/>
            <a:ext cx="4064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3298" name="Line 18"/>
          <p:cNvSpPr>
            <a:spLocks noChangeShapeType="1"/>
          </p:cNvSpPr>
          <p:nvPr/>
        </p:nvSpPr>
        <p:spPr bwMode="auto">
          <a:xfrm>
            <a:off x="2235200" y="2514600"/>
            <a:ext cx="474663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3299" name="Line 19"/>
          <p:cNvSpPr>
            <a:spLocks noChangeShapeType="1"/>
          </p:cNvSpPr>
          <p:nvPr/>
        </p:nvSpPr>
        <p:spPr bwMode="auto">
          <a:xfrm>
            <a:off x="3268663" y="3048000"/>
            <a:ext cx="320675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3300" name="Line 20"/>
          <p:cNvSpPr>
            <a:spLocks noChangeShapeType="1"/>
          </p:cNvSpPr>
          <p:nvPr/>
        </p:nvSpPr>
        <p:spPr bwMode="auto">
          <a:xfrm>
            <a:off x="3860800" y="3352800"/>
            <a:ext cx="474663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3301" name="Oval 21"/>
          <p:cNvSpPr>
            <a:spLocks noChangeArrowheads="1"/>
          </p:cNvSpPr>
          <p:nvPr/>
        </p:nvSpPr>
        <p:spPr bwMode="auto">
          <a:xfrm>
            <a:off x="4691063" y="3733800"/>
            <a:ext cx="320675" cy="457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302" name="Line 22"/>
          <p:cNvSpPr>
            <a:spLocks noChangeShapeType="1"/>
          </p:cNvSpPr>
          <p:nvPr/>
        </p:nvSpPr>
        <p:spPr bwMode="auto">
          <a:xfrm>
            <a:off x="4741863" y="3810000"/>
            <a:ext cx="541337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3303" name="Oval 23"/>
          <p:cNvSpPr>
            <a:spLocks noChangeArrowheads="1"/>
          </p:cNvSpPr>
          <p:nvPr/>
        </p:nvSpPr>
        <p:spPr bwMode="auto">
          <a:xfrm>
            <a:off x="4470400" y="4876800"/>
            <a:ext cx="338138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304" name="Text Box 24"/>
          <p:cNvSpPr txBox="1">
            <a:spLocks noChangeArrowheads="1"/>
          </p:cNvSpPr>
          <p:nvPr/>
        </p:nvSpPr>
        <p:spPr bwMode="auto">
          <a:xfrm>
            <a:off x="2032000" y="1371600"/>
            <a:ext cx="419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 dirty="0"/>
              <a:t>Prescriber</a:t>
            </a:r>
            <a:r>
              <a:rPr lang="ja-JP" altLang="en-US" sz="2000" b="1" dirty="0"/>
              <a:t>’</a:t>
            </a:r>
            <a:r>
              <a:rPr lang="en-US" sz="2000" b="1" dirty="0"/>
              <a:t>s Knowledge</a:t>
            </a:r>
          </a:p>
        </p:txBody>
      </p:sp>
      <p:sp>
        <p:nvSpPr>
          <p:cNvPr id="353305" name="Text Box 25"/>
          <p:cNvSpPr txBox="1">
            <a:spLocks noChangeArrowheads="1"/>
          </p:cNvSpPr>
          <p:nvPr/>
        </p:nvSpPr>
        <p:spPr bwMode="auto">
          <a:xfrm>
            <a:off x="2913063" y="1752600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 dirty="0"/>
              <a:t>Computer Screening </a:t>
            </a:r>
          </a:p>
        </p:txBody>
      </p:sp>
      <p:sp>
        <p:nvSpPr>
          <p:cNvPr id="353306" name="Text Box 26"/>
          <p:cNvSpPr txBox="1">
            <a:spLocks noChangeArrowheads="1"/>
          </p:cNvSpPr>
          <p:nvPr/>
        </p:nvSpPr>
        <p:spPr bwMode="auto">
          <a:xfrm>
            <a:off x="3522663" y="2209800"/>
            <a:ext cx="419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 dirty="0"/>
              <a:t>Pharmacist</a:t>
            </a:r>
            <a:r>
              <a:rPr lang="ja-JP" altLang="en-US" sz="2000" b="1" dirty="0"/>
              <a:t>’</a:t>
            </a:r>
            <a:r>
              <a:rPr lang="en-US" sz="2000" b="1" dirty="0"/>
              <a:t>s Knowledge</a:t>
            </a:r>
          </a:p>
        </p:txBody>
      </p:sp>
      <p:sp>
        <p:nvSpPr>
          <p:cNvPr id="353307" name="Oval 27"/>
          <p:cNvSpPr>
            <a:spLocks noChangeArrowheads="1"/>
          </p:cNvSpPr>
          <p:nvPr/>
        </p:nvSpPr>
        <p:spPr bwMode="auto">
          <a:xfrm>
            <a:off x="2811463" y="3429000"/>
            <a:ext cx="304800" cy="228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308" name="Text Box 28"/>
          <p:cNvSpPr txBox="1">
            <a:spLocks noChangeArrowheads="1"/>
          </p:cNvSpPr>
          <p:nvPr/>
        </p:nvSpPr>
        <p:spPr bwMode="auto">
          <a:xfrm>
            <a:off x="1414463" y="5486400"/>
            <a:ext cx="2852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 u="sng" dirty="0"/>
              <a:t>Latent Failures</a:t>
            </a:r>
          </a:p>
        </p:txBody>
      </p:sp>
      <p:sp>
        <p:nvSpPr>
          <p:cNvPr id="353309" name="Text Box 29"/>
          <p:cNvSpPr txBox="1">
            <a:spLocks noChangeArrowheads="1"/>
          </p:cNvSpPr>
          <p:nvPr/>
        </p:nvSpPr>
        <p:spPr bwMode="auto">
          <a:xfrm>
            <a:off x="4402138" y="2743200"/>
            <a:ext cx="350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 dirty="0"/>
              <a:t>Patient Risk Factors</a:t>
            </a:r>
          </a:p>
        </p:txBody>
      </p:sp>
      <p:sp>
        <p:nvSpPr>
          <p:cNvPr id="353310" name="Oval 30"/>
          <p:cNvSpPr>
            <a:spLocks noChangeArrowheads="1"/>
          </p:cNvSpPr>
          <p:nvPr/>
        </p:nvSpPr>
        <p:spPr bwMode="auto">
          <a:xfrm>
            <a:off x="2166938" y="28956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311" name="Oval 31"/>
          <p:cNvSpPr>
            <a:spLocks noChangeArrowheads="1"/>
          </p:cNvSpPr>
          <p:nvPr/>
        </p:nvSpPr>
        <p:spPr bwMode="auto">
          <a:xfrm>
            <a:off x="1897063" y="25146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312" name="Rectangle 32"/>
          <p:cNvSpPr>
            <a:spLocks noChangeArrowheads="1"/>
          </p:cNvSpPr>
          <p:nvPr/>
        </p:nvSpPr>
        <p:spPr bwMode="auto">
          <a:xfrm>
            <a:off x="5011738" y="4038600"/>
            <a:ext cx="1625600" cy="1676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000" dirty="0">
              <a:solidFill>
                <a:srgbClr val="CC3399"/>
              </a:solidFill>
            </a:endParaRPr>
          </a:p>
        </p:txBody>
      </p:sp>
      <p:sp>
        <p:nvSpPr>
          <p:cNvPr id="353313" name="Text Box 33"/>
          <p:cNvSpPr txBox="1">
            <a:spLocks noChangeArrowheads="1"/>
          </p:cNvSpPr>
          <p:nvPr/>
        </p:nvSpPr>
        <p:spPr bwMode="auto">
          <a:xfrm>
            <a:off x="6230938" y="3657600"/>
            <a:ext cx="2786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 dirty="0"/>
              <a:t>Patient Education</a:t>
            </a:r>
          </a:p>
        </p:txBody>
      </p:sp>
      <p:sp>
        <p:nvSpPr>
          <p:cNvPr id="353314" name="Text Box 34"/>
          <p:cNvSpPr txBox="1">
            <a:spLocks noChangeArrowheads="1"/>
          </p:cNvSpPr>
          <p:nvPr/>
        </p:nvSpPr>
        <p:spPr bwMode="auto">
          <a:xfrm>
            <a:off x="7112000" y="4114800"/>
            <a:ext cx="1981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 dirty="0"/>
              <a:t>Monitoring</a:t>
            </a:r>
          </a:p>
        </p:txBody>
      </p:sp>
      <p:sp>
        <p:nvSpPr>
          <p:cNvPr id="353315" name="Line 35"/>
          <p:cNvSpPr>
            <a:spLocks noChangeShapeType="1"/>
          </p:cNvSpPr>
          <p:nvPr/>
        </p:nvSpPr>
        <p:spPr bwMode="auto">
          <a:xfrm flipH="1">
            <a:off x="4064000" y="2971800"/>
            <a:ext cx="338138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3316" name="Oval 36"/>
          <p:cNvSpPr>
            <a:spLocks noChangeArrowheads="1"/>
          </p:cNvSpPr>
          <p:nvPr/>
        </p:nvSpPr>
        <p:spPr bwMode="auto">
          <a:xfrm>
            <a:off x="5351463" y="4876800"/>
            <a:ext cx="381000" cy="3048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317" name="Oval 37"/>
          <p:cNvSpPr>
            <a:spLocks noChangeArrowheads="1"/>
          </p:cNvSpPr>
          <p:nvPr/>
        </p:nvSpPr>
        <p:spPr bwMode="auto">
          <a:xfrm>
            <a:off x="5562600" y="4191000"/>
            <a:ext cx="330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318" name="Text Box 38"/>
          <p:cNvSpPr txBox="1">
            <a:spLocks noChangeArrowheads="1"/>
          </p:cNvSpPr>
          <p:nvPr/>
        </p:nvSpPr>
        <p:spPr bwMode="auto">
          <a:xfrm>
            <a:off x="7850540" y="5239936"/>
            <a:ext cx="11938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3200" b="1" dirty="0">
                <a:solidFill>
                  <a:srgbClr val="FF0000"/>
                </a:solidFill>
              </a:rPr>
              <a:t>ADR</a:t>
            </a:r>
          </a:p>
        </p:txBody>
      </p:sp>
      <p:sp>
        <p:nvSpPr>
          <p:cNvPr id="353319" name="Text Box 39"/>
          <p:cNvSpPr txBox="1">
            <a:spLocks noChangeArrowheads="1"/>
          </p:cNvSpPr>
          <p:nvPr/>
        </p:nvSpPr>
        <p:spPr bwMode="auto">
          <a:xfrm>
            <a:off x="914400" y="10668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 dirty="0"/>
              <a:t>A + B</a:t>
            </a:r>
          </a:p>
        </p:txBody>
      </p:sp>
      <p:sp>
        <p:nvSpPr>
          <p:cNvPr id="353320" name="Text Box 40"/>
          <p:cNvSpPr txBox="1">
            <a:spLocks noChangeArrowheads="1"/>
          </p:cNvSpPr>
          <p:nvPr/>
        </p:nvSpPr>
        <p:spPr bwMode="auto">
          <a:xfrm>
            <a:off x="914400" y="265529"/>
            <a:ext cx="70453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ja-JP" altLang="en-US" sz="2800" b="1" dirty="0" smtClean="0">
                <a:solidFill>
                  <a:srgbClr val="FF0000"/>
                </a:solidFill>
              </a:rPr>
              <a:t>“</a:t>
            </a:r>
            <a:r>
              <a:rPr lang="en-US" sz="2800" b="1" dirty="0">
                <a:solidFill>
                  <a:srgbClr val="FF0000"/>
                </a:solidFill>
              </a:rPr>
              <a:t>When the Holes Line Up</a:t>
            </a:r>
            <a:r>
              <a:rPr lang="ja-JP" altLang="en-US" sz="2800" b="1" dirty="0">
                <a:solidFill>
                  <a:srgbClr val="FF0000"/>
                </a:solidFill>
              </a:rPr>
              <a:t>”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53321" name="Text Box 41"/>
          <p:cNvSpPr txBox="1">
            <a:spLocks noChangeArrowheads="1"/>
          </p:cNvSpPr>
          <p:nvPr/>
        </p:nvSpPr>
        <p:spPr bwMode="auto">
          <a:xfrm>
            <a:off x="381000" y="42672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 u="sng" dirty="0"/>
              <a:t>Defenses</a:t>
            </a:r>
          </a:p>
        </p:txBody>
      </p:sp>
      <p:sp>
        <p:nvSpPr>
          <p:cNvPr id="353322" name="Line 42"/>
          <p:cNvSpPr>
            <a:spLocks noChangeShapeType="1"/>
          </p:cNvSpPr>
          <p:nvPr/>
        </p:nvSpPr>
        <p:spPr bwMode="auto">
          <a:xfrm flipV="1">
            <a:off x="2057400" y="3505200"/>
            <a:ext cx="515938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3323" name="Line 43"/>
          <p:cNvSpPr>
            <a:spLocks noChangeShapeType="1"/>
          </p:cNvSpPr>
          <p:nvPr/>
        </p:nvSpPr>
        <p:spPr bwMode="auto">
          <a:xfrm flipV="1">
            <a:off x="2100263" y="3886200"/>
            <a:ext cx="879475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3324" name="Line 44"/>
          <p:cNvSpPr>
            <a:spLocks noChangeShapeType="1"/>
          </p:cNvSpPr>
          <p:nvPr/>
        </p:nvSpPr>
        <p:spPr bwMode="auto">
          <a:xfrm flipV="1">
            <a:off x="2209800" y="4191000"/>
            <a:ext cx="1582738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3325" name="Oval 45"/>
          <p:cNvSpPr>
            <a:spLocks noChangeArrowheads="1"/>
          </p:cNvSpPr>
          <p:nvPr/>
        </p:nvSpPr>
        <p:spPr bwMode="auto">
          <a:xfrm>
            <a:off x="3962400" y="4267200"/>
            <a:ext cx="236538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326" name="Oval 46"/>
          <p:cNvSpPr>
            <a:spLocks noChangeArrowheads="1"/>
          </p:cNvSpPr>
          <p:nvPr/>
        </p:nvSpPr>
        <p:spPr bwMode="auto">
          <a:xfrm>
            <a:off x="5351463" y="3733800"/>
            <a:ext cx="2032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327" name="Oval 47"/>
          <p:cNvSpPr>
            <a:spLocks noChangeArrowheads="1"/>
          </p:cNvSpPr>
          <p:nvPr/>
        </p:nvSpPr>
        <p:spPr bwMode="auto">
          <a:xfrm>
            <a:off x="1897063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328" name="Text Box 48"/>
          <p:cNvSpPr txBox="1">
            <a:spLocks noChangeArrowheads="1"/>
          </p:cNvSpPr>
          <p:nvPr/>
        </p:nvSpPr>
        <p:spPr bwMode="auto">
          <a:xfrm>
            <a:off x="685800" y="6172200"/>
            <a:ext cx="772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600" i="1" dirty="0"/>
              <a:t>Hansten PD, Horn JR. Modified from: James Reason, Human Error, 1990</a:t>
            </a:r>
          </a:p>
        </p:txBody>
      </p:sp>
      <p:sp>
        <p:nvSpPr>
          <p:cNvPr id="353329" name="Line 49"/>
          <p:cNvSpPr>
            <a:spLocks noChangeShapeType="1"/>
          </p:cNvSpPr>
          <p:nvPr/>
        </p:nvSpPr>
        <p:spPr bwMode="auto">
          <a:xfrm flipV="1">
            <a:off x="4064000" y="5029200"/>
            <a:ext cx="609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3330" name="Rectangle 50"/>
          <p:cNvSpPr>
            <a:spLocks noChangeArrowheads="1"/>
          </p:cNvSpPr>
          <p:nvPr/>
        </p:nvSpPr>
        <p:spPr bwMode="auto">
          <a:xfrm>
            <a:off x="5961063" y="4572000"/>
            <a:ext cx="1557337" cy="1600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331" name="Text Box 51"/>
          <p:cNvSpPr txBox="1">
            <a:spLocks noChangeArrowheads="1"/>
          </p:cNvSpPr>
          <p:nvPr/>
        </p:nvSpPr>
        <p:spPr bwMode="auto">
          <a:xfrm>
            <a:off x="5486400" y="3200400"/>
            <a:ext cx="3182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Drug Administration</a:t>
            </a:r>
          </a:p>
        </p:txBody>
      </p:sp>
      <p:sp>
        <p:nvSpPr>
          <p:cNvPr id="353332" name="Oval 52"/>
          <p:cNvSpPr>
            <a:spLocks noChangeArrowheads="1"/>
          </p:cNvSpPr>
          <p:nvPr/>
        </p:nvSpPr>
        <p:spPr bwMode="auto">
          <a:xfrm>
            <a:off x="6773863" y="4876800"/>
            <a:ext cx="473075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000" dirty="0"/>
          </a:p>
        </p:txBody>
      </p:sp>
      <p:sp>
        <p:nvSpPr>
          <p:cNvPr id="353333" name="Line 53"/>
          <p:cNvSpPr>
            <a:spLocks noChangeShapeType="1"/>
          </p:cNvSpPr>
          <p:nvPr/>
        </p:nvSpPr>
        <p:spPr bwMode="auto">
          <a:xfrm>
            <a:off x="6840538" y="4953000"/>
            <a:ext cx="1084262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3334" name="Line 54"/>
          <p:cNvSpPr>
            <a:spLocks noChangeShapeType="1"/>
          </p:cNvSpPr>
          <p:nvPr/>
        </p:nvSpPr>
        <p:spPr bwMode="auto">
          <a:xfrm>
            <a:off x="5621338" y="4267200"/>
            <a:ext cx="542925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3335" name="Oval 55"/>
          <p:cNvSpPr>
            <a:spLocks noChangeArrowheads="1"/>
          </p:cNvSpPr>
          <p:nvPr/>
        </p:nvSpPr>
        <p:spPr bwMode="auto">
          <a:xfrm>
            <a:off x="6164263" y="5410200"/>
            <a:ext cx="269875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336" name="Oval 56"/>
          <p:cNvSpPr>
            <a:spLocks noChangeArrowheads="1"/>
          </p:cNvSpPr>
          <p:nvPr/>
        </p:nvSpPr>
        <p:spPr bwMode="auto">
          <a:xfrm>
            <a:off x="5418138" y="5410200"/>
            <a:ext cx="271462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337" name="Line 57"/>
          <p:cNvSpPr>
            <a:spLocks noChangeShapeType="1"/>
          </p:cNvSpPr>
          <p:nvPr/>
        </p:nvSpPr>
        <p:spPr bwMode="auto">
          <a:xfrm flipV="1">
            <a:off x="4191000" y="5562600"/>
            <a:ext cx="1363663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49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533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533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533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533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353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353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53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53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353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353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53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53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3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9437"/>
            <a:ext cx="8305800" cy="3670767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Prescriber knowledge is lacking</a:t>
            </a:r>
            <a:r>
              <a:rPr lang="en-US" sz="3000" baseline="30000" dirty="0" smtClean="0">
                <a:solidFill>
                  <a:schemeClr val="tx1"/>
                </a:solidFill>
              </a:rPr>
              <a:t>1,2</a:t>
            </a:r>
          </a:p>
          <a:p>
            <a:pPr lvl="1"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  <a:ea typeface="ＭＳ Ｐゴシック" pitchFamily="-109" charset="-128"/>
                <a:cs typeface="ＭＳ Ｐゴシック" pitchFamily="-109" charset="-128"/>
              </a:rPr>
              <a:t>42.7% of drug pairs correctly identified</a:t>
            </a:r>
            <a:r>
              <a:rPr lang="en-US" sz="2800" baseline="30000" dirty="0" smtClean="0">
                <a:solidFill>
                  <a:schemeClr val="tx1"/>
                </a:solidFill>
                <a:ea typeface="ＭＳ Ｐゴシック" pitchFamily="-109" charset="-128"/>
                <a:cs typeface="ＭＳ Ｐゴシック" pitchFamily="-109" charset="-128"/>
              </a:rPr>
              <a:t>1</a:t>
            </a:r>
          </a:p>
          <a:p>
            <a:pPr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Information sources used by prescribers for PDDIs</a:t>
            </a:r>
            <a:r>
              <a:rPr lang="en-US" sz="3000" baseline="30000" dirty="0" smtClean="0">
                <a:solidFill>
                  <a:schemeClr val="tx1"/>
                </a:solidFill>
              </a:rPr>
              <a:t>3</a:t>
            </a: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Pharmacists - 68.4%</a:t>
            </a:r>
            <a:endParaRPr lang="en-US" sz="2800" i="1" baseline="300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Alerts - 10.8%</a:t>
            </a:r>
            <a:endParaRPr lang="en-US" sz="2400" i="1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Other sources - 5.1%</a:t>
            </a:r>
            <a:endParaRPr lang="en-US" sz="2400" i="1" dirty="0" smtClean="0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859" y="6044630"/>
            <a:ext cx="44195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  <a:defRPr/>
            </a:pPr>
            <a:r>
              <a:rPr lang="en-US" sz="1500" dirty="0" err="1" smtClean="0"/>
              <a:t>Ko</a:t>
            </a:r>
            <a:r>
              <a:rPr lang="en-US" sz="1500" dirty="0" smtClean="0"/>
              <a:t> et al. </a:t>
            </a:r>
            <a:r>
              <a:rPr lang="en-US" sz="1500" i="1" dirty="0" smtClean="0"/>
              <a:t>Drug Saf. </a:t>
            </a:r>
            <a:r>
              <a:rPr lang="en-US" sz="1500" dirty="0" smtClean="0"/>
              <a:t>2008;31(6):525-536.</a:t>
            </a:r>
          </a:p>
          <a:p>
            <a:pPr marL="342900" indent="-342900">
              <a:buAutoNum type="arabicParenR"/>
              <a:defRPr/>
            </a:pPr>
            <a:r>
              <a:rPr lang="en-US" sz="1500" dirty="0" smtClean="0"/>
              <a:t>Glassman. </a:t>
            </a:r>
            <a:r>
              <a:rPr lang="en-US" sz="1500" i="1" dirty="0" smtClean="0"/>
              <a:t>Med Care. </a:t>
            </a:r>
            <a:r>
              <a:rPr lang="en-US" sz="1500" dirty="0" smtClean="0"/>
              <a:t>2002;40(12):1161-1171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50860" y="207204"/>
            <a:ext cx="8669856" cy="914400"/>
          </a:xfrm>
        </p:spPr>
        <p:txBody>
          <a:bodyPr>
            <a:noAutofit/>
          </a:bodyPr>
          <a:lstStyle/>
          <a:p>
            <a:r>
              <a:rPr lang="en-US" b="1" dirty="0" smtClean="0"/>
              <a:t>PDDI knowledge and information </a:t>
            </a:r>
            <a:r>
              <a:rPr lang="en-US" dirty="0"/>
              <a:t>s</a:t>
            </a:r>
            <a:r>
              <a:rPr lang="en-US" b="1" dirty="0" smtClean="0"/>
              <a:t>ources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43026" y="6021800"/>
            <a:ext cx="45434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3"/>
              <a:defRPr/>
            </a:pPr>
            <a:r>
              <a:rPr lang="en-US" sz="1500" dirty="0" err="1" smtClean="0"/>
              <a:t>Ko</a:t>
            </a:r>
            <a:r>
              <a:rPr lang="en-US" sz="1500" dirty="0" smtClean="0"/>
              <a:t> </a:t>
            </a:r>
            <a:r>
              <a:rPr lang="en-US" sz="1500" dirty="0"/>
              <a:t>et al. </a:t>
            </a:r>
            <a:r>
              <a:rPr lang="en-US" sz="1500" i="1" dirty="0"/>
              <a:t>Res Social </a:t>
            </a:r>
            <a:r>
              <a:rPr lang="en-US" sz="1500" i="1" dirty="0" err="1"/>
              <a:t>Adm</a:t>
            </a:r>
            <a:r>
              <a:rPr lang="en-US" sz="1500" i="1" dirty="0"/>
              <a:t> Pharm. </a:t>
            </a:r>
            <a:r>
              <a:rPr lang="en-US" sz="1500" dirty="0"/>
              <a:t>2008;4(4):355-366 </a:t>
            </a: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2788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235" y="275712"/>
            <a:ext cx="8717280" cy="838200"/>
          </a:xfrm>
        </p:spPr>
        <p:txBody>
          <a:bodyPr/>
          <a:lstStyle/>
          <a:p>
            <a:r>
              <a:rPr lang="en-US" dirty="0" smtClean="0"/>
              <a:t>Issues with using computers to screen for PDDIs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63" y="1458930"/>
            <a:ext cx="8717280" cy="4049768"/>
          </a:xfrm>
        </p:spPr>
        <p:txBody>
          <a:bodyPr/>
          <a:lstStyle/>
          <a:p>
            <a:r>
              <a:rPr lang="en-US" dirty="0" smtClean="0"/>
              <a:t>Drug </a:t>
            </a:r>
            <a:r>
              <a:rPr lang="en-US" dirty="0"/>
              <a:t>interaction alerts have the potential to provide useful clinical decision </a:t>
            </a:r>
            <a:r>
              <a:rPr lang="en-US" dirty="0" smtClean="0"/>
              <a:t>support</a:t>
            </a:r>
          </a:p>
          <a:p>
            <a:endParaRPr lang="en-US" dirty="0" smtClean="0"/>
          </a:p>
          <a:p>
            <a:r>
              <a:rPr lang="en-US" dirty="0" smtClean="0"/>
              <a:t>Unfortunately, poor </a:t>
            </a:r>
            <a:r>
              <a:rPr lang="en-US" dirty="0"/>
              <a:t>specificity overwhelms clinicians with information that is difficult to use for clinical decision making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123" y="5019659"/>
            <a:ext cx="8909535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/>
              <a:t>Böttiger</a:t>
            </a:r>
            <a:r>
              <a:rPr lang="en-US" sz="1400" dirty="0"/>
              <a:t> Y, Laine K, </a:t>
            </a:r>
            <a:r>
              <a:rPr lang="en-US" sz="1400" dirty="0" err="1"/>
              <a:t>Andersson</a:t>
            </a:r>
            <a:r>
              <a:rPr lang="en-US" sz="1400" dirty="0"/>
              <a:t> ML, et al. SFINX-a drug-drug interaction database designed for clinical decision support systems. </a:t>
            </a:r>
            <a:r>
              <a:rPr lang="en-US" sz="1400" i="1" dirty="0" err="1"/>
              <a:t>Eur</a:t>
            </a:r>
            <a:r>
              <a:rPr lang="en-US" sz="1400" i="1" dirty="0"/>
              <a:t> J </a:t>
            </a:r>
            <a:r>
              <a:rPr lang="en-US" sz="1400" i="1" dirty="0" err="1"/>
              <a:t>Clin</a:t>
            </a:r>
            <a:r>
              <a:rPr lang="en-US" sz="1400" i="1" dirty="0"/>
              <a:t> </a:t>
            </a:r>
            <a:r>
              <a:rPr lang="en-US" sz="1400" i="1" dirty="0" err="1"/>
              <a:t>Pharmacol</a:t>
            </a:r>
            <a:r>
              <a:rPr lang="en-US" sz="1400" dirty="0"/>
              <a:t>. 2009;65(6):627-633. doi:10.1007/s00228-008-0612-5.</a:t>
            </a:r>
          </a:p>
        </p:txBody>
      </p:sp>
    </p:spTree>
    <p:extLst>
      <p:ext uri="{BB962C8B-B14F-4D97-AF65-F5344CB8AC3E}">
        <p14:creationId xmlns:p14="http://schemas.microsoft.com/office/powerpoint/2010/main" val="209840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A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820681" y="76558"/>
            <a:ext cx="7924800" cy="838200"/>
          </a:xfrm>
        </p:spPr>
        <p:txBody>
          <a:bodyPr/>
          <a:lstStyle/>
          <a:p>
            <a:r>
              <a:rPr lang="en-US" dirty="0" smtClean="0">
                <a:latin typeface="Avenir LT Std 55 Roman" charset="0"/>
              </a:rPr>
              <a:t>We have to avoid over-alerting!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88139" y="898191"/>
            <a:ext cx="8717280" cy="4608512"/>
          </a:xfrm>
        </p:spPr>
        <p:txBody>
          <a:bodyPr/>
          <a:lstStyle/>
          <a:p>
            <a:r>
              <a:rPr lang="en-US" dirty="0" smtClean="0">
                <a:latin typeface="Avenir LT Std 65 Medium" charset="0"/>
              </a:rPr>
              <a:t>Systems that provide PDDI alerts at the point of care often alert to PDDIs that have little potential clinical significance</a:t>
            </a:r>
          </a:p>
          <a:p>
            <a:pPr lvl="1"/>
            <a:r>
              <a:rPr lang="en-US" dirty="0" smtClean="0">
                <a:latin typeface="Avenir LT Std 65 Medium" charset="0"/>
              </a:rPr>
              <a:t> frustrating clinicians </a:t>
            </a:r>
          </a:p>
          <a:p>
            <a:pPr marL="914400" lvl="2" indent="0">
              <a:buFontTx/>
              <a:buNone/>
            </a:pPr>
            <a:r>
              <a:rPr lang="en-US" dirty="0" smtClean="0">
                <a:latin typeface="Avenir LT Std 65 Medium" charset="0"/>
              </a:rPr>
              <a:t>“Drug safety alerts are overridden by clinicians in 49% to 96% of cases” [</a:t>
            </a:r>
            <a:r>
              <a:rPr lang="en-US" dirty="0">
                <a:latin typeface="Avenir LT Std 65 Medium" charset="0"/>
              </a:rPr>
              <a:t>1</a:t>
            </a:r>
            <a:r>
              <a:rPr lang="en-US" dirty="0" smtClean="0">
                <a:latin typeface="Avenir LT Std 65 Medium" charset="0"/>
              </a:rPr>
              <a:t>] </a:t>
            </a:r>
          </a:p>
          <a:p>
            <a:pPr lvl="1"/>
            <a:r>
              <a:rPr lang="en-US" dirty="0" smtClean="0">
                <a:latin typeface="Avenir LT Std 65 Medium" charset="0"/>
              </a:rPr>
              <a:t> can lead to inappropriate responses </a:t>
            </a:r>
          </a:p>
          <a:p>
            <a:pPr marL="914400" lvl="2" indent="0">
              <a:buFontTx/>
              <a:buNone/>
            </a:pPr>
            <a:r>
              <a:rPr lang="en-US" dirty="0" smtClean="0">
                <a:latin typeface="Avenir LT Std 65 Medium" charset="0"/>
              </a:rPr>
              <a:t>“An increased number of non-critical alerts…was the only variable associated with an inappropriate provider response” [2]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85" y="5690108"/>
            <a:ext cx="8909535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>
                <a:latin typeface="Avenir LT Std 65 Medium" charset="0"/>
              </a:rPr>
              <a:t>Van </a:t>
            </a:r>
            <a:r>
              <a:rPr lang="en-US" sz="1400" dirty="0">
                <a:latin typeface="Avenir LT Std 65 Medium" charset="0"/>
              </a:rPr>
              <a:t>der </a:t>
            </a:r>
            <a:r>
              <a:rPr lang="en-US" sz="1400" dirty="0" err="1">
                <a:latin typeface="Avenir LT Std 65 Medium" charset="0"/>
              </a:rPr>
              <a:t>Sijs</a:t>
            </a:r>
            <a:r>
              <a:rPr lang="en-US" sz="1400" dirty="0">
                <a:latin typeface="Avenir LT Std 65 Medium" charset="0"/>
              </a:rPr>
              <a:t> H, </a:t>
            </a:r>
            <a:r>
              <a:rPr lang="en-US" sz="1400" dirty="0" err="1">
                <a:latin typeface="Avenir LT Std 65 Medium" charset="0"/>
              </a:rPr>
              <a:t>Aarts</a:t>
            </a:r>
            <a:r>
              <a:rPr lang="en-US" sz="1400" dirty="0">
                <a:latin typeface="Avenir LT Std 65 Medium" charset="0"/>
              </a:rPr>
              <a:t> J, </a:t>
            </a:r>
            <a:r>
              <a:rPr lang="en-US" sz="1400" dirty="0" err="1">
                <a:latin typeface="Avenir LT Std 65 Medium" charset="0"/>
              </a:rPr>
              <a:t>Vulto</a:t>
            </a:r>
            <a:r>
              <a:rPr lang="en-US" sz="1400" dirty="0">
                <a:latin typeface="Avenir LT Std 65 Medium" charset="0"/>
              </a:rPr>
              <a:t> A, Berg M. Overriding of drug safety alerts in computerized physician order entry. J Am Med Inform Assoc. 2006;13(2):</a:t>
            </a:r>
            <a:r>
              <a:rPr lang="en-US" sz="1400" dirty="0" smtClean="0">
                <a:latin typeface="Avenir LT Std 65 Medium" charset="0"/>
              </a:rPr>
              <a:t>138–147.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venir LT Std 65 Medium" charset="0"/>
              </a:rPr>
              <a:t>Miller AM, </a:t>
            </a:r>
            <a:r>
              <a:rPr lang="en-US" sz="1400" dirty="0" err="1">
                <a:latin typeface="Avenir LT Std 65 Medium" charset="0"/>
              </a:rPr>
              <a:t>Boro</a:t>
            </a:r>
            <a:r>
              <a:rPr lang="en-US" sz="1400" dirty="0">
                <a:latin typeface="Avenir LT Std 65 Medium" charset="0"/>
              </a:rPr>
              <a:t> MS, </a:t>
            </a:r>
            <a:r>
              <a:rPr lang="en-US" sz="1400" dirty="0" err="1">
                <a:latin typeface="Avenir LT Std 65 Medium" charset="0"/>
              </a:rPr>
              <a:t>Korman</a:t>
            </a:r>
            <a:r>
              <a:rPr lang="en-US" sz="1400" dirty="0">
                <a:latin typeface="Avenir LT Std 65 Medium" charset="0"/>
              </a:rPr>
              <a:t> NE, </a:t>
            </a:r>
            <a:r>
              <a:rPr lang="en-US" sz="1400" dirty="0" err="1">
                <a:latin typeface="Avenir LT Std 65 Medium" charset="0"/>
              </a:rPr>
              <a:t>Davoren</a:t>
            </a:r>
            <a:r>
              <a:rPr lang="en-US" sz="1400" dirty="0">
                <a:latin typeface="Avenir LT Std 65 Medium" charset="0"/>
              </a:rPr>
              <a:t> JB. Provider and pharmacist responses to warfarin drug-drug interaction alerts: a study of healthcare downstream of CPOE alerts. J Am Med Inform Assoc. 2011;18 </a:t>
            </a:r>
            <a:r>
              <a:rPr lang="en-US" sz="1400" dirty="0" err="1">
                <a:latin typeface="Avenir LT Std 65 Medium" charset="0"/>
              </a:rPr>
              <a:t>Suppl</a:t>
            </a:r>
            <a:r>
              <a:rPr lang="en-US" sz="1400" dirty="0">
                <a:latin typeface="Avenir LT Std 65 Medium" charset="0"/>
              </a:rPr>
              <a:t> 1:i45–50. PMCID: PMC3241165.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364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83" y="172970"/>
            <a:ext cx="8717280" cy="838200"/>
          </a:xfrm>
        </p:spPr>
        <p:txBody>
          <a:bodyPr/>
          <a:lstStyle/>
          <a:p>
            <a:r>
              <a:rPr lang="en-US" dirty="0" smtClean="0"/>
              <a:t>Ongoing efforts to improve PDDI decision support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653" y="1218684"/>
            <a:ext cx="8717280" cy="4608512"/>
          </a:xfrm>
        </p:spPr>
        <p:txBody>
          <a:bodyPr/>
          <a:lstStyle/>
          <a:p>
            <a:r>
              <a:rPr lang="en-US" dirty="0" smtClean="0"/>
              <a:t>Dr. Daniel Malone (U of Arizona) has led two multi-stakeholder </a:t>
            </a:r>
            <a:r>
              <a:rPr lang="en-US" dirty="0"/>
              <a:t>conference series </a:t>
            </a:r>
            <a:r>
              <a:rPr lang="en-US" dirty="0" smtClean="0"/>
              <a:t>focused on how to address PDDI alert specificity</a:t>
            </a:r>
          </a:p>
          <a:p>
            <a:pPr lvl="1"/>
            <a:r>
              <a:rPr lang="en-US" dirty="0" smtClean="0"/>
              <a:t>Both funded </a:t>
            </a:r>
            <a:r>
              <a:rPr lang="en-US" dirty="0"/>
              <a:t>by the United States Agency for Healthcare Research and Quality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-20295" y="3806766"/>
            <a:ext cx="9374654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Hines LE, Malone DC, Murphy JE. Recommendations for Generating, Evaluating, and Implementing Drug-Drug Interaction Evidence. </a:t>
            </a:r>
            <a:r>
              <a:rPr lang="en-US" sz="1400" i="1" dirty="0"/>
              <a:t>Pharmacotherapy: The Journal of Human Pharmacology and Drug Therapy</a:t>
            </a:r>
            <a:r>
              <a:rPr lang="en-US" sz="1400" dirty="0"/>
              <a:t>. 2012;32(4):304–313. </a:t>
            </a:r>
            <a:r>
              <a:rPr lang="en-US" sz="1400" dirty="0" smtClean="0"/>
              <a:t>doi:10.1002/j.1875-9114.2012.01024.x</a:t>
            </a:r>
          </a:p>
          <a:p>
            <a:pPr>
              <a:spcBef>
                <a:spcPts val="200"/>
              </a:spcBef>
            </a:pPr>
            <a:r>
              <a:rPr lang="en-US" sz="1400" dirty="0" err="1"/>
              <a:t>Scheife</a:t>
            </a:r>
            <a:r>
              <a:rPr lang="en-US" sz="1400" dirty="0"/>
              <a:t> RT, Hines LE, Boyce RD, et al. Consensus recommendations for systematic evaluation of drug-drug interaction evidence for clinical decision support. </a:t>
            </a:r>
            <a:r>
              <a:rPr lang="en-US" sz="1400" i="1" dirty="0"/>
              <a:t>Drug </a:t>
            </a:r>
            <a:r>
              <a:rPr lang="en-US" sz="1400" i="1" dirty="0" err="1"/>
              <a:t>Saf</a:t>
            </a:r>
            <a:r>
              <a:rPr lang="en-US" sz="1400" dirty="0"/>
              <a:t>. 2015;38(2):197-206. doi:10.1007/s40264-014-0262-8</a:t>
            </a:r>
            <a:r>
              <a:rPr lang="en-US" sz="1400" dirty="0" smtClean="0"/>
              <a:t>.</a:t>
            </a:r>
          </a:p>
          <a:p>
            <a:pPr>
              <a:spcBef>
                <a:spcPts val="200"/>
              </a:spcBef>
            </a:pPr>
            <a:r>
              <a:rPr lang="en-US" sz="1400" dirty="0"/>
              <a:t>Payne TH, Hines LE, Chan RC, et al. Recommendations to improve the usability of drug-drug interaction clinical decision support alerts. </a:t>
            </a:r>
            <a:r>
              <a:rPr lang="en-US" sz="1400" i="1" dirty="0"/>
              <a:t>J Am Med Inform Assoc</a:t>
            </a:r>
            <a:r>
              <a:rPr lang="en-US" sz="1400" dirty="0"/>
              <a:t>. 2015;22(6):1243-1250. doi:10.1093/</a:t>
            </a:r>
            <a:r>
              <a:rPr lang="en-US" sz="1400" dirty="0" err="1"/>
              <a:t>jamia</a:t>
            </a:r>
            <a:r>
              <a:rPr lang="en-US" sz="1400" dirty="0"/>
              <a:t>/ocv011</a:t>
            </a:r>
            <a:r>
              <a:rPr lang="en-US" sz="1400" dirty="0" smtClean="0"/>
              <a:t>.</a:t>
            </a:r>
          </a:p>
          <a:p>
            <a:pPr>
              <a:spcBef>
                <a:spcPts val="200"/>
              </a:spcBef>
            </a:pPr>
            <a:r>
              <a:rPr lang="en-US" sz="1400" dirty="0" err="1"/>
              <a:t>Tilson</a:t>
            </a:r>
            <a:r>
              <a:rPr lang="en-US" sz="1400" dirty="0"/>
              <a:t> H, Hines LE, McEvoy G, Weinstein DM, </a:t>
            </a:r>
            <a:r>
              <a:rPr lang="en-US" sz="1400" dirty="0" err="1"/>
              <a:t>Hansten</a:t>
            </a:r>
            <a:r>
              <a:rPr lang="en-US" sz="1400" dirty="0"/>
              <a:t> PD, </a:t>
            </a:r>
            <a:r>
              <a:rPr lang="en-US" sz="1400" dirty="0" err="1"/>
              <a:t>Matuszewski</a:t>
            </a:r>
            <a:r>
              <a:rPr lang="en-US" sz="1400" dirty="0"/>
              <a:t> K, le Comte M, </a:t>
            </a:r>
            <a:r>
              <a:rPr lang="en-US" sz="1400" dirty="0" err="1"/>
              <a:t>Higby</a:t>
            </a:r>
            <a:r>
              <a:rPr lang="en-US" sz="1400" dirty="0"/>
              <a:t>-Baker S, Hanlon JT, </a:t>
            </a:r>
            <a:r>
              <a:rPr lang="en-US" sz="1400" dirty="0" err="1"/>
              <a:t>Pezzullo</a:t>
            </a:r>
            <a:r>
              <a:rPr lang="en-US" sz="1400" dirty="0"/>
              <a:t> L, </a:t>
            </a:r>
            <a:r>
              <a:rPr lang="en-US" sz="1400" dirty="0" err="1"/>
              <a:t>Vieson</a:t>
            </a:r>
            <a:r>
              <a:rPr lang="en-US" sz="1400" dirty="0"/>
              <a:t> K, </a:t>
            </a:r>
            <a:r>
              <a:rPr lang="en-US" sz="1400" dirty="0" err="1"/>
              <a:t>Helwig</a:t>
            </a:r>
            <a:r>
              <a:rPr lang="en-US" sz="1400" dirty="0"/>
              <a:t> AL, Huang SM, </a:t>
            </a:r>
            <a:r>
              <a:rPr lang="en-US" sz="1400" dirty="0" err="1"/>
              <a:t>Perre</a:t>
            </a:r>
            <a:r>
              <a:rPr lang="en-US" sz="1400" dirty="0"/>
              <a:t> A, Bates DW, </a:t>
            </a:r>
            <a:r>
              <a:rPr lang="en-US" sz="1400" dirty="0" err="1"/>
              <a:t>Poikonen</a:t>
            </a:r>
            <a:r>
              <a:rPr lang="en-US" sz="1400" dirty="0"/>
              <a:t> J, </a:t>
            </a:r>
            <a:r>
              <a:rPr lang="en-US" sz="1400" dirty="0" err="1"/>
              <a:t>Wittie</a:t>
            </a:r>
            <a:r>
              <a:rPr lang="en-US" sz="1400" dirty="0"/>
              <a:t> MA, Grizzle AJ, Brown M, Malone DC. Recommendations for selecting drug-drug interactions for clinical decision support. Am J Health </a:t>
            </a:r>
            <a:r>
              <a:rPr lang="en-US" sz="1400" dirty="0" err="1"/>
              <a:t>Syst</a:t>
            </a:r>
            <a:r>
              <a:rPr lang="en-US" sz="1400" dirty="0"/>
              <a:t> Pharm. 2016 Apr 15;73(8):576-85. </a:t>
            </a:r>
            <a:r>
              <a:rPr lang="en-US" sz="1400" dirty="0" err="1"/>
              <a:t>doi</a:t>
            </a:r>
            <a:r>
              <a:rPr lang="en-US" sz="1400" dirty="0"/>
              <a:t>: 10.2146/ajhp150565. PubMed PMID: 27045070; PubMed Central PMCID: PMC5064943.</a:t>
            </a:r>
          </a:p>
        </p:txBody>
      </p:sp>
    </p:spTree>
    <p:extLst>
      <p:ext uri="{BB962C8B-B14F-4D97-AF65-F5344CB8AC3E}">
        <p14:creationId xmlns:p14="http://schemas.microsoft.com/office/powerpoint/2010/main" val="217506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Georgia"/>
        <a:ea typeface="ＭＳ Ｐゴシック"/>
        <a:cs typeface="ＭＳ Ｐゴシック"/>
      </a:majorFont>
      <a:minorFont>
        <a:latin typeface="Georgi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39756</TotalTime>
  <Words>1828</Words>
  <Application>Microsoft Office PowerPoint</Application>
  <PresentationFormat>On-screen Show (4:3)</PresentationFormat>
  <Paragraphs>173</Paragraphs>
  <Slides>29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Blank Presentation</vt:lpstr>
      <vt:lpstr>PowerPoint Presentation</vt:lpstr>
      <vt:lpstr>Disclosures</vt:lpstr>
      <vt:lpstr>Potential drug-drug interactions</vt:lpstr>
      <vt:lpstr>Clues about the frequency of harm</vt:lpstr>
      <vt:lpstr>PowerPoint Presentation</vt:lpstr>
      <vt:lpstr>PDDI knowledge and information sources</vt:lpstr>
      <vt:lpstr>Issues with using computers to screen for PDDIs</vt:lpstr>
      <vt:lpstr>We have to avoid over-alerting!</vt:lpstr>
      <vt:lpstr>Ongoing efforts to improve PDDI decision support </vt:lpstr>
      <vt:lpstr>Three outcomes of the conference series</vt:lpstr>
      <vt:lpstr>Three outcomes of the conference series cont.</vt:lpstr>
      <vt:lpstr>Three outcomes of the conference series cont. </vt:lpstr>
      <vt:lpstr>What information should be present in a PDDI alert?</vt:lpstr>
      <vt:lpstr>Example – warfarin (oral anticoagulant) – diclofenac (NSAID) (cont)</vt:lpstr>
      <vt:lpstr>PowerPoint Presentation</vt:lpstr>
      <vt:lpstr>Where does the information come from?</vt:lpstr>
      <vt:lpstr>PDDI Minimum Information Task Force</vt:lpstr>
      <vt:lpstr>Objective and deliverables</vt:lpstr>
      <vt:lpstr>PowerPoint Presentation</vt:lpstr>
      <vt:lpstr> Meet the PDDI Minimum Information Task Force:</vt:lpstr>
      <vt:lpstr>Progress of the task force so far…</vt:lpstr>
      <vt:lpstr>Progress so far…</vt:lpstr>
      <vt:lpstr>Forthcoming</vt:lpstr>
      <vt:lpstr>PowerPoint Presentation</vt:lpstr>
      <vt:lpstr>Questions for this group</vt:lpstr>
      <vt:lpstr>Discussion</vt:lpstr>
      <vt:lpstr>Learn more!</vt:lpstr>
      <vt:lpstr>Acknowledgements - Funding</vt:lpstr>
      <vt:lpstr>Discussion</vt:lpstr>
    </vt:vector>
  </TitlesOfParts>
  <Company>University of Pittsburgh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Oest -- UMC</dc:creator>
  <cp:lastModifiedBy>Boyce, Richard David</cp:lastModifiedBy>
  <cp:revision>1808</cp:revision>
  <cp:lastPrinted>2014-06-16T18:08:50Z</cp:lastPrinted>
  <dcterms:created xsi:type="dcterms:W3CDTF">2013-03-14T22:17:07Z</dcterms:created>
  <dcterms:modified xsi:type="dcterms:W3CDTF">2017-12-13T15:09:15Z</dcterms:modified>
</cp:coreProperties>
</file>