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ublau Web"/>
        <a:ea typeface="Graublau Web"/>
        <a:cs typeface="Graublau Web"/>
        <a:sym typeface="Graublau Web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ublau Web"/>
        <a:ea typeface="Graublau Web"/>
        <a:cs typeface="Graublau Web"/>
        <a:sym typeface="Graublau Web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ublau Web"/>
        <a:ea typeface="Graublau Web"/>
        <a:cs typeface="Graublau Web"/>
        <a:sym typeface="Graublau Web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ublau Web"/>
        <a:ea typeface="Graublau Web"/>
        <a:cs typeface="Graublau Web"/>
        <a:sym typeface="Graublau Web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ublau Web"/>
        <a:ea typeface="Graublau Web"/>
        <a:cs typeface="Graublau Web"/>
        <a:sym typeface="Graublau Web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ublau Web"/>
        <a:ea typeface="Graublau Web"/>
        <a:cs typeface="Graublau Web"/>
        <a:sym typeface="Graublau Web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ublau Web"/>
        <a:ea typeface="Graublau Web"/>
        <a:cs typeface="Graublau Web"/>
        <a:sym typeface="Graublau Web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ublau Web"/>
        <a:ea typeface="Graublau Web"/>
        <a:cs typeface="Graublau Web"/>
        <a:sym typeface="Graublau Web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ublau Web"/>
        <a:ea typeface="Graublau Web"/>
        <a:cs typeface="Graublau Web"/>
        <a:sym typeface="Graublau Web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ublau Web"/>
          <a:ea typeface="Graublau Web"/>
          <a:cs typeface="Graublau Web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BCA"/>
          </a:solidFill>
        </a:fill>
      </a:tcStyle>
    </a:wholeTbl>
    <a:band2H>
      <a:tcTxStyle b="def" i="def"/>
      <a:tcStyle>
        <a:tcBdr/>
        <a:fill>
          <a:solidFill>
            <a:srgbClr val="FDEEE6"/>
          </a:solidFill>
        </a:fill>
      </a:tcStyle>
    </a:band2H>
    <a:firstCol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ublau Web"/>
          <a:ea typeface="Graublau Web"/>
          <a:cs typeface="Graublau Web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ACB"/>
          </a:solidFill>
        </a:fill>
      </a:tcStyle>
    </a:wholeTbl>
    <a:band2H>
      <a:tcTxStyle b="def" i="def"/>
      <a:tcStyle>
        <a:tcBdr/>
        <a:fill>
          <a:solidFill>
            <a:srgbClr val="F1E6E7"/>
          </a:solidFill>
        </a:fill>
      </a:tcStyle>
    </a:band2H>
    <a:firstCol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ublau Web"/>
          <a:ea typeface="Graublau Web"/>
          <a:cs typeface="Graublau Web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4CD"/>
          </a:solidFill>
        </a:fill>
      </a:tcStyle>
    </a:wholeTbl>
    <a:band2H>
      <a:tcTxStyle b="def" i="def"/>
      <a:tcStyle>
        <a:tcBdr/>
        <a:fill>
          <a:solidFill>
            <a:srgbClr val="E8EBE8"/>
          </a:solidFill>
        </a:fill>
      </a:tcStyle>
    </a:band2H>
    <a:firstCol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ublau Web"/>
          <a:ea typeface="Graublau Web"/>
          <a:cs typeface="Graublau Web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ublau Web"/>
          <a:ea typeface="Graublau Web"/>
          <a:cs typeface="Graublau Web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ublau Web"/>
          <a:ea typeface="Graublau Web"/>
          <a:cs typeface="Graublau Web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raublau Web"/>
          <a:ea typeface="Graublau Web"/>
          <a:cs typeface="Graublau We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ublau Web"/>
          <a:ea typeface="Graublau Web"/>
          <a:cs typeface="Graublau Web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ublau Web"/>
          <a:ea typeface="Graublau Web"/>
          <a:cs typeface="Graublau Web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raublau Web"/>
          <a:ea typeface="Graublau Web"/>
          <a:cs typeface="Graublau Web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raublau Web"/>
          <a:ea typeface="Graublau Web"/>
          <a:cs typeface="Graublau Web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2" name="Shape 8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Have you ever...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Made a change to code, realized it was a mistake and wanted to go back?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Lost code or had a backup that was too old?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Had to maintain multiple versions of a product?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Wanted to know who did a change, when and why?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Wanted to see the difference between two (or more) versions of your code?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Wanted to prove that a particular change broke or fixed some piece of code?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Wanted to submit a change (patch) to someone else's code?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Wanted to see how much work is being done (where/when/who)?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Wanted to experiment with a new feature without interfering with working code?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Wanted to work on code with multiple persons in a structured way?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603504" y="770467"/>
            <a:ext cx="10782301" cy="33528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667512" y="4206876"/>
            <a:ext cx="9228202" cy="164592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buSzTx/>
              <a:buFontTx/>
              <a:buNone/>
              <a:defRPr sz="3200"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buSzTx/>
              <a:buFontTx/>
              <a:buNone/>
              <a:defRPr sz="3200"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buSzTx/>
              <a:buFontTx/>
              <a:buNone/>
              <a:defRPr sz="3200"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buSzTx/>
              <a:buFontTx/>
              <a:buNone/>
              <a:defRPr sz="32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7779" y="6194438"/>
            <a:ext cx="1607280" cy="58069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676655" y="2040466"/>
            <a:ext cx="4663442" cy="72340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cap="all" sz="2200"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buSzTx/>
              <a:buFontTx/>
              <a:buNone/>
              <a:defRPr cap="all" sz="2200"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buSzTx/>
              <a:buFontTx/>
              <a:buNone/>
              <a:defRPr cap="all" sz="2200"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buSzTx/>
              <a:buFontTx/>
              <a:buNone/>
              <a:defRPr cap="all" sz="2200"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buSzTx/>
              <a:buFontTx/>
              <a:buNone/>
              <a:defRPr cap="all" sz="22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sz="quarter" idx="13"/>
          </p:nvPr>
        </p:nvSpPr>
        <p:spPr>
          <a:xfrm>
            <a:off x="6007608" y="2038435"/>
            <a:ext cx="4663441" cy="72237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cap="all" sz="22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Shape 131"/>
          <p:cNvSpPr/>
          <p:nvPr>
            <p:ph type="title"/>
          </p:nvPr>
        </p:nvSpPr>
        <p:spPr>
          <a:xfrm>
            <a:off x="8261404" y="542282"/>
            <a:ext cx="3383281" cy="1920240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396457" indent="-391885">
              <a:defRPr sz="3200"/>
            </a:lvl2pPr>
            <a:lvl3pPr marL="731520" indent="-731520">
              <a:defRPr sz="3200"/>
            </a:lvl3pPr>
            <a:lvl4pPr marL="1316736" indent="-1316736">
              <a:defRPr sz="3200"/>
            </a:lvl4pPr>
            <a:lvl5pPr marL="1755648" indent="-1755648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133"/>
          <p:cNvSpPr/>
          <p:nvPr>
            <p:ph type="body" sz="quarter" idx="13"/>
          </p:nvPr>
        </p:nvSpPr>
        <p:spPr>
          <a:xfrm>
            <a:off x="8275981" y="2511812"/>
            <a:ext cx="3398521" cy="31269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SzTx/>
              <a:buFontTx/>
              <a:buNone/>
              <a:defRPr sz="1800"/>
            </a:pPr>
          </a:p>
        </p:txBody>
      </p:sp>
      <p:pic>
        <p:nvPicPr>
          <p:cNvPr id="13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7779" y="6194438"/>
            <a:ext cx="1607280" cy="58069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5330952"/>
            <a:ext cx="12192000" cy="15270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Shape 143"/>
          <p:cNvSpPr/>
          <p:nvPr>
            <p:ph type="title"/>
          </p:nvPr>
        </p:nvSpPr>
        <p:spPr>
          <a:xfrm>
            <a:off x="649223" y="5418666"/>
            <a:ext cx="10780778" cy="61328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Shape 144"/>
          <p:cNvSpPr/>
          <p:nvPr>
            <p:ph type="pic" idx="13"/>
          </p:nvPr>
        </p:nvSpPr>
        <p:spPr>
          <a:xfrm>
            <a:off x="0" y="0"/>
            <a:ext cx="12192000" cy="5330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676655" y="5909735"/>
            <a:ext cx="9229345" cy="533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FontTx/>
              <a:buNone/>
              <a:defRPr sz="1400"/>
            </a:lvl1pPr>
            <a:lvl2pPr marL="0" indent="457200">
              <a:lnSpc>
                <a:spcPct val="90000"/>
              </a:lnSpc>
              <a:buSzTx/>
              <a:buFontTx/>
              <a:buNone/>
              <a:defRPr sz="1400"/>
            </a:lvl2pPr>
            <a:lvl3pPr marL="0" indent="914400">
              <a:lnSpc>
                <a:spcPct val="90000"/>
              </a:lnSpc>
              <a:buSzTx/>
              <a:buFontTx/>
              <a:buNone/>
              <a:defRPr sz="1400"/>
            </a:lvl3pPr>
            <a:lvl4pPr marL="0" indent="1371600">
              <a:lnSpc>
                <a:spcPct val="90000"/>
              </a:lnSpc>
              <a:buSzTx/>
              <a:buFontTx/>
              <a:buNone/>
              <a:defRPr sz="1400"/>
            </a:lvl4pPr>
            <a:lvl5pPr marL="0" indent="1828800">
              <a:lnSpc>
                <a:spcPct val="90000"/>
              </a:lnSpc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7779" y="6194438"/>
            <a:ext cx="1607280" cy="58069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676655" y="2011679"/>
            <a:ext cx="10753726" cy="37661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8743950" y="695325"/>
            <a:ext cx="2628900" cy="480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771525" y="714375"/>
            <a:ext cx="7734300" cy="54006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7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603504" y="770467"/>
            <a:ext cx="10782301" cy="33528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667512" y="4206876"/>
            <a:ext cx="9228202" cy="164592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7779" y="6194438"/>
            <a:ext cx="1607280" cy="58069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hape 36"/>
          <p:cNvSpPr/>
          <p:nvPr>
            <p:ph type="title"/>
          </p:nvPr>
        </p:nvSpPr>
        <p:spPr>
          <a:xfrm>
            <a:off x="603504" y="770467"/>
            <a:ext cx="10782301" cy="33528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667512" y="4206876"/>
            <a:ext cx="9228202" cy="164592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7779" y="6194438"/>
            <a:ext cx="1607280" cy="58069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603504" y="770467"/>
            <a:ext cx="10782301" cy="33528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667512" y="4206876"/>
            <a:ext cx="9228202" cy="164592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7779" y="6194438"/>
            <a:ext cx="1607280" cy="58069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hape 58"/>
          <p:cNvSpPr/>
          <p:nvPr>
            <p:ph type="title"/>
          </p:nvPr>
        </p:nvSpPr>
        <p:spPr>
          <a:xfrm>
            <a:off x="603504" y="770467"/>
            <a:ext cx="10782301" cy="33528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667512" y="4206876"/>
            <a:ext cx="9228202" cy="164592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7779" y="6194438"/>
            <a:ext cx="1607280" cy="58069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rot="16200000">
            <a:off x="9220198" y="2122148"/>
            <a:ext cx="4488208" cy="21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800">
                <a:solidFill>
                  <a:schemeClr val="accent1"/>
                </a:solidFill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xfrm>
            <a:off x="603504" y="770467"/>
            <a:ext cx="10782301" cy="33528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667512" y="4206876"/>
            <a:ext cx="9228202" cy="164592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buSzTx/>
              <a:buFontTx/>
              <a:buNone/>
              <a:defRPr sz="3200"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buSzTx/>
              <a:buFontTx/>
              <a:buNone/>
              <a:defRPr sz="3200"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buSzTx/>
              <a:buFontTx/>
              <a:buNone/>
              <a:defRPr sz="3200"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buSzTx/>
              <a:buFontTx/>
              <a:buNone/>
              <a:defRPr sz="32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676655" y="2011679"/>
            <a:ext cx="10753726" cy="37661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603504" y="767419"/>
            <a:ext cx="10780777" cy="33558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8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667512" y="4204208"/>
            <a:ext cx="9226296" cy="164592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"/>
          </p:nvPr>
        </p:nvSpPr>
        <p:spPr>
          <a:xfrm>
            <a:off x="676655" y="1998134"/>
            <a:ext cx="4663442" cy="3767329"/>
          </a:xfrm>
          <a:prstGeom prst="rect">
            <a:avLst/>
          </a:prstGeom>
        </p:spPr>
        <p:txBody>
          <a:bodyPr/>
          <a:lstStyle>
            <a:lvl2pPr marL="416052" indent="-411480"/>
            <a:lvl3pPr marL="731520" indent="-731520"/>
            <a:lvl4pPr marL="1234440" indent="-1234440"/>
            <a:lvl5pPr marL="1645920" indent="-164592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58450" y="6183503"/>
            <a:ext cx="1562100" cy="59979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-1" y="6602407"/>
            <a:ext cx="153529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solidFill>
                  <a:schemeClr val="accent4"/>
                </a:solidFill>
              </a:defRPr>
            </a:lvl1pPr>
          </a:lstStyle>
          <a:p>
            <a:pPr/>
            <a:r>
              <a:t>Copyright © 2014 JetBrains.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ln>
            <a:noFill/>
          </a:ln>
          <a:solidFill>
            <a:schemeClr val="accent1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ln>
            <a:noFill/>
          </a:ln>
          <a:solidFill>
            <a:schemeClr val="accent1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ln>
            <a:noFill/>
          </a:ln>
          <a:solidFill>
            <a:schemeClr val="accent1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ln>
            <a:noFill/>
          </a:ln>
          <a:solidFill>
            <a:schemeClr val="accent1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ln>
            <a:noFill/>
          </a:ln>
          <a:solidFill>
            <a:schemeClr val="accent1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ln>
            <a:noFill/>
          </a:ln>
          <a:solidFill>
            <a:schemeClr val="accent1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ln>
            <a:noFill/>
          </a:ln>
          <a:solidFill>
            <a:schemeClr val="accent1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ln>
            <a:noFill/>
          </a:ln>
          <a:solidFill>
            <a:schemeClr val="accent1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ln>
            <a:noFill/>
          </a:ln>
          <a:solidFill>
            <a:schemeClr val="accent1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91439" marR="0" indent="-91439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raublau Web"/>
          <a:ea typeface="Graublau Web"/>
          <a:cs typeface="Graublau Web"/>
          <a:sym typeface="Graublau Web"/>
        </a:defRPr>
      </a:lvl1pPr>
      <a:lvl2pPr marL="347472" marR="0" indent="-3429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raublau Web"/>
          <a:ea typeface="Graublau Web"/>
          <a:cs typeface="Graublau Web"/>
          <a:sym typeface="Graublau Web"/>
        </a:defRPr>
      </a:lvl2pPr>
      <a:lvl3pPr marL="658368" marR="0" indent="-658368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raublau Web"/>
          <a:ea typeface="Graublau Web"/>
          <a:cs typeface="Graublau Web"/>
          <a:sym typeface="Graublau Web"/>
        </a:defRPr>
      </a:lvl3pPr>
      <a:lvl4pPr marL="1097280" marR="0" indent="-109728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raublau Web"/>
          <a:ea typeface="Graublau Web"/>
          <a:cs typeface="Graublau Web"/>
          <a:sym typeface="Graublau Web"/>
        </a:defRPr>
      </a:lvl4pPr>
      <a:lvl5pPr marL="1463040" marR="0" indent="-146304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raublau Web"/>
          <a:ea typeface="Graublau Web"/>
          <a:cs typeface="Graublau Web"/>
          <a:sym typeface="Graublau Web"/>
        </a:defRPr>
      </a:lvl5pPr>
      <a:lvl6pPr marL="12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raublau Web"/>
          <a:ea typeface="Graublau Web"/>
          <a:cs typeface="Graublau Web"/>
          <a:sym typeface="Graublau Web"/>
        </a:defRPr>
      </a:lvl6pPr>
      <a:lvl7pPr marL="14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raublau Web"/>
          <a:ea typeface="Graublau Web"/>
          <a:cs typeface="Graublau Web"/>
          <a:sym typeface="Graublau Web"/>
        </a:defRPr>
      </a:lvl7pPr>
      <a:lvl8pPr marL="16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raublau Web"/>
          <a:ea typeface="Graublau Web"/>
          <a:cs typeface="Graublau Web"/>
          <a:sym typeface="Graublau Web"/>
        </a:defRPr>
      </a:lvl8pPr>
      <a:lvl9pPr marL="18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Graublau Web"/>
          <a:ea typeface="Graublau Web"/>
          <a:cs typeface="Graublau Web"/>
          <a:sym typeface="Graublau Web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ublau Web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ublau Web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ublau Web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ublau Web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ublau Web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ublau Web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ublau Web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ublau Web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ublau Web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arten.balliauw@jetbrains.com" TargetMode="External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png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5.png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96.png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97.png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98.png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99.png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0.png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01.png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3.png"/><Relationship Id="rId3" Type="http://schemas.openxmlformats.org/officeDocument/2006/relationships/hyperlink" Target="https://www.youtube.com/watch?v=OvgoBMVPyFc" TargetMode="External"/><Relationship Id="rId4" Type="http://schemas.openxmlformats.org/officeDocument/2006/relationships/hyperlink" Target="http://www.jetbrains.com/phpstorm/webhelp/version-control-with-phpstorm-2.html" TargetMode="External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4.png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05.png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06.png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9.png"/><Relationship Id="rId3" Type="http://schemas.openxmlformats.org/officeDocument/2006/relationships/image" Target="../media/image4.png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0.png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jetbrains/phpstorm-workshop.git" TargetMode="External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2.png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getcomposer.org/" TargetMode="External"/><Relationship Id="rId3" Type="http://schemas.openxmlformats.org/officeDocument/2006/relationships/image" Target="../media/image113.png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14.png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blog.jetbrains.com/phpstorm/2013/08/vagrant-support-in-phpstorm/" TargetMode="External"/><Relationship Id="rId3" Type="http://schemas.openxmlformats.org/officeDocument/2006/relationships/image" Target="../media/image115.png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6.png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3" Type="http://schemas.openxmlformats.org/officeDocument/2006/relationships/image" Target="../media/image117.png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18.png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lugins.jetbrains.com/?phpStorm" TargetMode="External"/><Relationship Id="rId3" Type="http://schemas.openxmlformats.org/officeDocument/2006/relationships/image" Target="../media/image11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it.ly/phpstorm-shortcuts" TargetMode="External"/><Relationship Id="rId3" Type="http://schemas.openxmlformats.org/officeDocument/2006/relationships/hyperlink" Target="http://blog.jetbrains.com/phpstorm/" TargetMode="External"/><Relationship Id="rId4" Type="http://schemas.openxmlformats.org/officeDocument/2006/relationships/hyperlink" Target="http://www.jetbrains.com/phpstorm/webhelp/" TargetMode="External"/><Relationship Id="rId5" Type="http://schemas.openxmlformats.org/officeDocument/2006/relationships/hyperlink" Target="http://confluence.jetbrains.com/display/PhpStorm/Tutorials" TargetMode="External"/><Relationship Id="rId6" Type="http://schemas.openxmlformats.org/officeDocument/2006/relationships/hyperlink" Target="http://bit.ly/phpstorm-videos" TargetMode="External"/><Relationship Id="rId7" Type="http://schemas.openxmlformats.org/officeDocument/2006/relationships/hyperlink" Target="http://blog.jetbrains.com/phpstorm/tag/webinar/" TargetMode="External"/><Relationship Id="rId8" Type="http://schemas.openxmlformats.org/officeDocument/2006/relationships/hyperlink" Target="https://twitter.com/phpstorm" TargetMode="External"/></Relationships>

</file>

<file path=ppt/slides/_rels/slide1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jetbrains.com/phpstor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3" Type="http://schemas.openxmlformats.org/officeDocument/2006/relationships/image" Target="../media/image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2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2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2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2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4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5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it.ly/phpstorm-shortcuts" TargetMode="External"/><Relationship Id="rId3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7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0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4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42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45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46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0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1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jetbrains.com/phpstorm/webhelp/edit-template-variables-dialog.html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2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3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jetbrains.com/phpstorm/webhelp/file-template-variables.html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4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martinfowler.com/books/refactoring.html" TargetMode="Externa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change-signature.html" TargetMode="External"/><Relationship Id="rId4" Type="http://schemas.openxmlformats.org/officeDocument/2006/relationships/image" Target="../media/image56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copy-clone.html" TargetMode="External"/><Relationship Id="rId4" Type="http://schemas.openxmlformats.org/officeDocument/2006/relationships/image" Target="../media/image57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extract-constant.html" TargetMode="External"/><Relationship Id="rId4" Type="http://schemas.openxmlformats.org/officeDocument/2006/relationships/image" Target="../media/image58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extract-field.html" TargetMode="External"/><Relationship Id="rId4" Type="http://schemas.openxmlformats.org/officeDocument/2006/relationships/image" Target="../media/image59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jetbrains.com/phpstorm/webhelp/extract.html" TargetMode="External"/><Relationship Id="rId3" Type="http://schemas.openxmlformats.org/officeDocument/2006/relationships/image" Target="../media/image60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extract-method.html" TargetMode="External"/><Relationship Id="rId4" Type="http://schemas.openxmlformats.org/officeDocument/2006/relationships/image" Target="../media/image61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change-signature.html" TargetMode="External"/><Relationship Id="rId4" Type="http://schemas.openxmlformats.org/officeDocument/2006/relationships/image" Target="../media/image62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extract-variable.html" TargetMode="External"/><Relationship Id="rId4" Type="http://schemas.openxmlformats.org/officeDocument/2006/relationships/image" Target="../media/image63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inline.html" TargetMode="External"/><Relationship Id="rId4" Type="http://schemas.openxmlformats.org/officeDocument/2006/relationships/image" Target="../media/image64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move-refactorings.html" TargetMode="External"/><Relationship Id="rId4" Type="http://schemas.openxmlformats.org/officeDocument/2006/relationships/image" Target="../media/image6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jetbrains.com/phpstorm/webhelp/pull-members-up.html" TargetMode="External"/><Relationship Id="rId3" Type="http://schemas.openxmlformats.org/officeDocument/2006/relationships/image" Target="../media/image66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rename-refactorings.html" TargetMode="External"/><Relationship Id="rId4" Type="http://schemas.openxmlformats.org/officeDocument/2006/relationships/image" Target="../media/image67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safe-delete.html" TargetMode="External"/><Relationship Id="rId4" Type="http://schemas.openxmlformats.org/officeDocument/2006/relationships/image" Target="../media/image68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hyperlink" Target="http://www.jetbrains.com/phpstorm/webhelp/move-refactorings.html#d705080e490" TargetMode="External"/><Relationship Id="rId4" Type="http://schemas.openxmlformats.org/officeDocument/2006/relationships/image" Target="../media/image69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onfluence.jetbrains.com/display/PhpStorm/Xdebug+Installation+Guide" TargetMode="External"/><Relationship Id="rId3" Type="http://schemas.openxmlformats.org/officeDocument/2006/relationships/hyperlink" Target="http://confluence.jetbrains.com/display/PhpStorm/Zend+Debugger+Installation+Guide" TargetMode="Externa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0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73.png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7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74.pn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75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76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jetbrains.com/phpstorm/marklets/" TargetMode="External"/><Relationship Id="rId3" Type="http://schemas.openxmlformats.org/officeDocument/2006/relationships/hyperlink" Target="http://confluence.jetbrains.com/display/PhpStorm/Browser+Debugging+Extensions" TargetMode="External"/><Relationship Id="rId4" Type="http://schemas.openxmlformats.org/officeDocument/2006/relationships/image" Target="../media/image77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8.png"/><Relationship Id="rId3" Type="http://schemas.openxmlformats.org/officeDocument/2006/relationships/hyperlink" Target="http://matthardy.net/blog/configuring-phpstorm-xdebug-dbgp-proxy-settings-remote-debugging-multiple-users/" TargetMode="Externa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9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0.png"/><Relationship Id="rId3" Type="http://schemas.openxmlformats.org/officeDocument/2006/relationships/image" Target="../media/image4.png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81.pn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8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3.png"/><Relationship Id="rId3" Type="http://schemas.openxmlformats.org/officeDocument/2006/relationships/image" Target="../media/image4.png"/><Relationship Id="rId4" Type="http://schemas.openxmlformats.org/officeDocument/2006/relationships/image" Target="../media/image84.png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jetbrains.com/phpstorm/webhelp/run-debug-configuration-phpunit-on-server.html" TargetMode="External"/><Relationship Id="rId3" Type="http://schemas.openxmlformats.org/officeDocument/2006/relationships/image" Target="../media/image85.png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86.png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jetbrains.com/phpstorm/webhelp/coverage.html" TargetMode="External"/><Relationship Id="rId3" Type="http://schemas.openxmlformats.org/officeDocument/2006/relationships/image" Target="../media/image87.png"/><Relationship Id="rId4" Type="http://schemas.openxmlformats.org/officeDocument/2006/relationships/image" Target="../media/image88.png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plugins.jetbrains.com/plugin/7287?pr=phpStorm" TargetMode="External"/><Relationship Id="rId3" Type="http://schemas.openxmlformats.org/officeDocument/2006/relationships/hyperlink" Target="https://www.jetbrains.com/phpstorm/webhelp/preparing-to-use-karma-test-runner.html" TargetMode="External"/><Relationship Id="rId4" Type="http://schemas.openxmlformats.org/officeDocument/2006/relationships/hyperlink" Target="https://www.jetbrains.com/phpstorm/webhelp/preparing-to-use-jstestdriver-test-runner.html" TargetMode="External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1.png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PhpStorm Workshop</a:t>
            </a:r>
          </a:p>
        </p:txBody>
      </p:sp>
      <p:sp>
        <p:nvSpPr>
          <p:cNvPr id="184" name="Shape 184"/>
          <p:cNvSpPr/>
          <p:nvPr>
            <p:ph type="subTitle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  <a:r>
              <a:t>Maarten Balliauw</a:t>
            </a:r>
            <a:br/>
            <a:r>
              <a:t>Technical Evangelist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maarten.balliauw@jetbrains.com</a:t>
            </a:r>
            <a:r>
              <a:t> </a:t>
            </a:r>
          </a:p>
        </p:txBody>
      </p:sp>
      <p:pic>
        <p:nvPicPr>
          <p:cNvPr id="185" name="image4.png"/>
          <p:cNvPicPr>
            <a:picLocks noChangeAspect="1"/>
          </p:cNvPicPr>
          <p:nvPr/>
        </p:nvPicPr>
        <p:blipFill>
          <a:blip r:embed="rId3">
            <a:extLst/>
          </a:blip>
          <a:srcRect l="0" t="0" r="73832" b="0"/>
          <a:stretch>
            <a:fillRect/>
          </a:stretch>
        </p:blipFill>
        <p:spPr>
          <a:xfrm>
            <a:off x="667511" y="1867209"/>
            <a:ext cx="1348314" cy="1159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Configuring PhpStorm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Project settings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Specific for current project</a:t>
            </a:r>
          </a:p>
          <a:p>
            <a:pPr/>
            <a:r>
              <a:t>IDE settings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Global for all projects</a:t>
            </a:r>
          </a:p>
        </p:txBody>
      </p:sp>
      <p:sp>
        <p:nvSpPr>
          <p:cNvPr id="223" name="Shape 223"/>
          <p:cNvSpPr/>
          <p:nvPr/>
        </p:nvSpPr>
        <p:spPr>
          <a:xfrm>
            <a:off x="1398094" y="5011199"/>
            <a:ext cx="10301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Ctrl+Alt+S</a:t>
            </a:r>
          </a:p>
        </p:txBody>
      </p:sp>
      <p:sp>
        <p:nvSpPr>
          <p:cNvPr id="224" name="Shape 224"/>
          <p:cNvSpPr/>
          <p:nvPr/>
        </p:nvSpPr>
        <p:spPr>
          <a:xfrm>
            <a:off x="1398095" y="5408376"/>
            <a:ext cx="12165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Command+,</a:t>
            </a:r>
          </a:p>
        </p:txBody>
      </p:sp>
      <p:pic>
        <p:nvPicPr>
          <p:cNvPr id="225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9392" y="1764153"/>
            <a:ext cx="6414625" cy="4261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Products all use different terms…</a:t>
            </a:r>
          </a:p>
        </p:txBody>
      </p:sp>
      <p:sp>
        <p:nvSpPr>
          <p:cNvPr id="847" name="Shape 847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 marL="90525" indent="-90525" defTabSz="905255">
              <a:spcBef>
                <a:spcPts val="1200"/>
              </a:spcBef>
              <a:defRPr sz="2376"/>
            </a:pPr>
            <a:r>
              <a:t>Checkout / Clone / Export</a:t>
            </a:r>
          </a:p>
          <a:p>
            <a:pPr marL="90525" indent="-90525" defTabSz="905255">
              <a:spcBef>
                <a:spcPts val="1200"/>
              </a:spcBef>
              <a:defRPr sz="2376"/>
            </a:pPr>
            <a:r>
              <a:t>Commit / Check In</a:t>
            </a:r>
          </a:p>
          <a:p>
            <a:pPr marL="90525" indent="-90525" defTabSz="905255">
              <a:spcBef>
                <a:spcPts val="1200"/>
              </a:spcBef>
              <a:defRPr sz="2376"/>
            </a:pPr>
            <a:r>
              <a:t>Push / Submit</a:t>
            </a:r>
          </a:p>
          <a:p>
            <a:pPr marL="90525" indent="-90525" defTabSz="905255">
              <a:spcBef>
                <a:spcPts val="1200"/>
              </a:spcBef>
              <a:defRPr sz="2376"/>
            </a:pPr>
            <a:r>
              <a:t>Revert / Roll back</a:t>
            </a:r>
          </a:p>
          <a:p>
            <a:pPr marL="90525" indent="-90525" defTabSz="905255">
              <a:spcBef>
                <a:spcPts val="1200"/>
              </a:spcBef>
              <a:defRPr sz="2376"/>
            </a:pPr>
            <a:r>
              <a:t>History / Log</a:t>
            </a:r>
          </a:p>
          <a:p>
            <a:pPr marL="90525" indent="-90525" defTabSz="905255">
              <a:spcBef>
                <a:spcPts val="1200"/>
              </a:spcBef>
              <a:defRPr sz="2376"/>
            </a:pPr>
            <a:r>
              <a:t>Annotate / Blame</a:t>
            </a:r>
          </a:p>
          <a:p>
            <a:pPr marL="90525" indent="-90525" defTabSz="905255">
              <a:spcBef>
                <a:spcPts val="1200"/>
              </a:spcBef>
              <a:defRPr sz="2376"/>
            </a:pPr>
            <a:r>
              <a:t>Compare / Diff</a:t>
            </a:r>
          </a:p>
          <a:p>
            <a:pPr marL="90525" indent="-90525" defTabSz="905255">
              <a:spcBef>
                <a:spcPts val="1200"/>
              </a:spcBef>
              <a:defRPr sz="2376"/>
            </a:pPr>
            <a:r>
              <a:t>…</a:t>
            </a:r>
          </a:p>
        </p:txBody>
      </p:sp>
      <p:pic>
        <p:nvPicPr>
          <p:cNvPr id="848" name="image9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3884" y="2205989"/>
            <a:ext cx="2010452" cy="3023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But they are similar in nature!</a:t>
            </a:r>
          </a:p>
        </p:txBody>
      </p:sp>
      <p:sp>
        <p:nvSpPr>
          <p:cNvPr id="851" name="Shape 851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Unified VCS functionality in the IDE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CVS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Git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Subversion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Mercurial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Perforce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TFS (via plugin)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(others through plugins)</a:t>
            </a:r>
          </a:p>
          <a:p>
            <a:pPr/>
            <a:r>
              <a:t>IDE enriched with specific functionality (e.g. push/pull)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Enabling VCS integration</a:t>
            </a:r>
          </a:p>
        </p:txBody>
      </p:sp>
      <p:sp>
        <p:nvSpPr>
          <p:cNvPr id="854" name="Shape 854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2pPr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lvl2pPr>
          </a:lstStyle>
          <a:p>
            <a:pPr/>
            <a:r>
              <a:t>Telling the IDE that the project is under a VCS system.</a:t>
            </a:r>
          </a:p>
          <a:p>
            <a:pPr lvl="1"/>
            <a:r>
              <a:t>Use the VCS menu.</a:t>
            </a:r>
          </a:p>
        </p:txBody>
      </p:sp>
      <p:pic>
        <p:nvPicPr>
          <p:cNvPr id="855" name="image9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3723" y="2745668"/>
            <a:ext cx="5438767" cy="2273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VCS operations</a:t>
            </a:r>
          </a:p>
        </p:txBody>
      </p:sp>
      <p:sp>
        <p:nvSpPr>
          <p:cNvPr id="858" name="Shape 858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Perform operations on the version control system such as adding files, deleting files, committing changes and so on.</a:t>
            </a:r>
          </a:p>
        </p:txBody>
      </p:sp>
      <p:sp>
        <p:nvSpPr>
          <p:cNvPr id="859" name="Shape 859"/>
          <p:cNvSpPr/>
          <p:nvPr/>
        </p:nvSpPr>
        <p:spPr>
          <a:xfrm>
            <a:off x="1398095" y="5011199"/>
            <a:ext cx="203543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Alt+Backquote (Alt+`)</a:t>
            </a:r>
          </a:p>
        </p:txBody>
      </p:sp>
      <p:sp>
        <p:nvSpPr>
          <p:cNvPr id="860" name="Shape 860"/>
          <p:cNvSpPr/>
          <p:nvPr/>
        </p:nvSpPr>
        <p:spPr>
          <a:xfrm>
            <a:off x="1398094" y="5408376"/>
            <a:ext cx="6743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Ctrl+V</a:t>
            </a:r>
          </a:p>
        </p:txBody>
      </p:sp>
      <p:pic>
        <p:nvPicPr>
          <p:cNvPr id="861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62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63" name="image9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4232" y="1588884"/>
            <a:ext cx="3957750" cy="4586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Committing Changes</a:t>
            </a:r>
          </a:p>
        </p:txBody>
      </p:sp>
      <p:sp>
        <p:nvSpPr>
          <p:cNvPr id="866" name="Shape 866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Persisting the current changeset as a logical operation in the VCS, with a comment, author, ...</a:t>
            </a:r>
          </a:p>
        </p:txBody>
      </p:sp>
      <p:sp>
        <p:nvSpPr>
          <p:cNvPr id="867" name="Shape 867"/>
          <p:cNvSpPr/>
          <p:nvPr/>
        </p:nvSpPr>
        <p:spPr>
          <a:xfrm>
            <a:off x="1398094" y="5011199"/>
            <a:ext cx="6743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Ctrl+K</a:t>
            </a:r>
          </a:p>
        </p:txBody>
      </p:sp>
      <p:sp>
        <p:nvSpPr>
          <p:cNvPr id="868" name="Shape 868"/>
          <p:cNvSpPr/>
          <p:nvPr/>
        </p:nvSpPr>
        <p:spPr>
          <a:xfrm>
            <a:off x="1398094" y="5408376"/>
            <a:ext cx="129565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Command+K</a:t>
            </a:r>
          </a:p>
        </p:txBody>
      </p:sp>
      <p:pic>
        <p:nvPicPr>
          <p:cNvPr id="869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9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1235" y="1675944"/>
            <a:ext cx="6205771" cy="4412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Viewing History</a:t>
            </a:r>
          </a:p>
        </p:txBody>
      </p:sp>
      <p:sp>
        <p:nvSpPr>
          <p:cNvPr id="874" name="Shape 874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View all information related to previous commits.</a:t>
            </a:r>
          </a:p>
        </p:txBody>
      </p:sp>
      <p:sp>
        <p:nvSpPr>
          <p:cNvPr id="875" name="Shape 875"/>
          <p:cNvSpPr/>
          <p:nvPr/>
        </p:nvSpPr>
        <p:spPr>
          <a:xfrm>
            <a:off x="1398094" y="5011199"/>
            <a:ext cx="5729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Alt+9</a:t>
            </a:r>
          </a:p>
        </p:txBody>
      </p:sp>
      <p:sp>
        <p:nvSpPr>
          <p:cNvPr id="876" name="Shape 876"/>
          <p:cNvSpPr/>
          <p:nvPr/>
        </p:nvSpPr>
        <p:spPr>
          <a:xfrm>
            <a:off x="1398094" y="5408376"/>
            <a:ext cx="127313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Command+9</a:t>
            </a:r>
          </a:p>
        </p:txBody>
      </p:sp>
      <p:pic>
        <p:nvPicPr>
          <p:cNvPr id="877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78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79" name="image9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8614" y="2553134"/>
            <a:ext cx="7508984" cy="2658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Viewing Diff</a:t>
            </a:r>
          </a:p>
        </p:txBody>
      </p:sp>
      <p:sp>
        <p:nvSpPr>
          <p:cNvPr id="882" name="Shape 882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Show changes made to a particular file.</a:t>
            </a:r>
          </a:p>
        </p:txBody>
      </p:sp>
      <p:sp>
        <p:nvSpPr>
          <p:cNvPr id="883" name="Shape 883"/>
          <p:cNvSpPr/>
          <p:nvPr/>
        </p:nvSpPr>
        <p:spPr>
          <a:xfrm>
            <a:off x="1398094" y="5011199"/>
            <a:ext cx="6855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Ctrl+D</a:t>
            </a:r>
          </a:p>
        </p:txBody>
      </p:sp>
      <p:sp>
        <p:nvSpPr>
          <p:cNvPr id="884" name="Shape 884"/>
          <p:cNvSpPr/>
          <p:nvPr/>
        </p:nvSpPr>
        <p:spPr>
          <a:xfrm>
            <a:off x="1398094" y="5408376"/>
            <a:ext cx="130687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Command+D</a:t>
            </a:r>
          </a:p>
        </p:txBody>
      </p:sp>
      <p:pic>
        <p:nvPicPr>
          <p:cNvPr id="885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86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87" name="image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3295" y="1975109"/>
            <a:ext cx="6205772" cy="3814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Git/Mercurial: Push/Pull</a:t>
            </a:r>
          </a:p>
        </p:txBody>
      </p:sp>
      <p:sp>
        <p:nvSpPr>
          <p:cNvPr id="890" name="Shape 890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Persist local copy of VCS repository to remote copy.</a:t>
            </a:r>
          </a:p>
        </p:txBody>
      </p:sp>
      <p:pic>
        <p:nvPicPr>
          <p:cNvPr id="891" name="image1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2300" y="1857543"/>
            <a:ext cx="5641611" cy="4049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Changelists</a:t>
            </a:r>
          </a:p>
        </p:txBody>
      </p:sp>
      <p:sp>
        <p:nvSpPr>
          <p:cNvPr id="894" name="Shape 894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Work on multiple logical changes at the same time.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Name changelist.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Can be committed / shelved.</a:t>
            </a:r>
          </a:p>
        </p:txBody>
      </p:sp>
      <p:sp>
        <p:nvSpPr>
          <p:cNvPr id="895" name="Shape 895"/>
          <p:cNvSpPr/>
          <p:nvPr/>
        </p:nvSpPr>
        <p:spPr>
          <a:xfrm>
            <a:off x="1398094" y="5011199"/>
            <a:ext cx="5729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Alt+9</a:t>
            </a:r>
          </a:p>
        </p:txBody>
      </p:sp>
      <p:sp>
        <p:nvSpPr>
          <p:cNvPr id="896" name="Shape 896"/>
          <p:cNvSpPr/>
          <p:nvPr/>
        </p:nvSpPr>
        <p:spPr>
          <a:xfrm>
            <a:off x="1398094" y="5408376"/>
            <a:ext cx="127313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Command+9</a:t>
            </a:r>
          </a:p>
        </p:txBody>
      </p:sp>
      <p:pic>
        <p:nvPicPr>
          <p:cNvPr id="897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image1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932" y="2552889"/>
            <a:ext cx="6826348" cy="2658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Local history</a:t>
            </a:r>
          </a:p>
        </p:txBody>
      </p:sp>
      <p:sp>
        <p:nvSpPr>
          <p:cNvPr id="902" name="Shape 902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Undo on steroids. Display changes made between commits, revert local changes, ...</a:t>
            </a:r>
          </a:p>
        </p:txBody>
      </p:sp>
      <p:pic>
        <p:nvPicPr>
          <p:cNvPr id="903" name="image1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Tabs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Open a document each</a:t>
            </a:r>
          </a:p>
          <a:p>
            <a:pPr/>
            <a:r>
              <a:t>Navigate between tabs </a:t>
            </a:r>
          </a:p>
          <a:p>
            <a:pPr/>
            <a:r>
              <a:t>Pin tab</a:t>
            </a:r>
          </a:p>
          <a:p>
            <a:pPr/>
            <a:r>
              <a:t>Split editor</a:t>
            </a:r>
          </a:p>
          <a:p>
            <a:pPr/>
            <a:r>
              <a:t>Tabs can be favorited</a:t>
            </a:r>
          </a:p>
        </p:txBody>
      </p:sp>
      <p:pic>
        <p:nvPicPr>
          <p:cNvPr id="231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3610" y="1594664"/>
            <a:ext cx="6048376" cy="441007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1398095" y="5011199"/>
            <a:ext cx="14426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Alt+Left / Right</a:t>
            </a:r>
          </a:p>
        </p:txBody>
      </p:sp>
      <p:sp>
        <p:nvSpPr>
          <p:cNvPr id="233" name="Shape 233"/>
          <p:cNvSpPr/>
          <p:nvPr/>
        </p:nvSpPr>
        <p:spPr>
          <a:xfrm>
            <a:off x="1398095" y="5408376"/>
            <a:ext cx="38139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Command+Shift+[ / ] (or Ctrl+Left / Right)</a:t>
            </a:r>
          </a:p>
        </p:txBody>
      </p:sp>
      <p:pic>
        <p:nvPicPr>
          <p:cNvPr id="234" name="image5.png"/>
          <p:cNvPicPr>
            <a:picLocks noChangeAspect="1"/>
          </p:cNvPicPr>
          <p:nvPr/>
        </p:nvPicPr>
        <p:blipFill>
          <a:blip r:embed="rId3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5.png"/>
          <p:cNvPicPr>
            <a:picLocks noChangeAspect="1"/>
          </p:cNvPicPr>
          <p:nvPr/>
        </p:nvPicPr>
        <p:blipFill>
          <a:blip r:embed="rId3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image1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051037">
            <a:off x="7112089" y="2255517"/>
            <a:ext cx="5517487" cy="49592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906" name="Shape 90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Resources</a:t>
            </a:r>
          </a:p>
        </p:txBody>
      </p:sp>
      <p:sp>
        <p:nvSpPr>
          <p:cNvPr id="907" name="Shape 907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Webinar recording</a:t>
            </a:r>
          </a:p>
          <a:p>
            <a:pPr lvl="1"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rPr u="sng"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://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www.youtube.com/watch?v=OvgoBMVPyFc</a:t>
            </a:r>
          </a:p>
          <a:p>
            <a:pPr/>
            <a:r>
              <a:t>Web help</a:t>
            </a:r>
          </a:p>
          <a:p>
            <a:pPr lvl="1"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rPr u="sng"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http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://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www.jetbrains.com/phpstorm/webhelp</a:t>
            </a:r>
            <a:br/>
            <a:r>
              <a:rPr u="sng"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/version-control-with-phpstorm-2.html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Databases</a:t>
            </a:r>
          </a:p>
        </p:txBody>
      </p:sp>
      <p:sp>
        <p:nvSpPr>
          <p:cNvPr id="910" name="Shape 910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Connecting to a database (server)</a:t>
            </a:r>
          </a:p>
        </p:txBody>
      </p:sp>
      <p:sp>
        <p:nvSpPr>
          <p:cNvPr id="913" name="Shape 913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Connecting to MySQL, DB2, Derby, SQL Server, Oracle, PostgreSQL, Sybase, H2, sqlite, Google, ...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Specify connection details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Download JDBC driver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Select schema / tables to work with</a:t>
            </a:r>
          </a:p>
        </p:txBody>
      </p:sp>
      <p:pic>
        <p:nvPicPr>
          <p:cNvPr id="914" name="image1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6115" y="1744688"/>
            <a:ext cx="6826348" cy="4275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Database Console</a:t>
            </a:r>
          </a:p>
        </p:txBody>
      </p:sp>
      <p:sp>
        <p:nvSpPr>
          <p:cNvPr id="917" name="Shape 91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SQL console with autocompletion, inspections, error highlighting, autocompletion on joins, ...</a:t>
            </a:r>
          </a:p>
        </p:txBody>
      </p:sp>
      <p:sp>
        <p:nvSpPr>
          <p:cNvPr id="918" name="Shape 918"/>
          <p:cNvSpPr/>
          <p:nvPr/>
        </p:nvSpPr>
        <p:spPr>
          <a:xfrm>
            <a:off x="1398094" y="5011199"/>
            <a:ext cx="14142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Ctrl+Shift+F10</a:t>
            </a:r>
          </a:p>
        </p:txBody>
      </p:sp>
      <p:sp>
        <p:nvSpPr>
          <p:cNvPr id="919" name="Shape 919"/>
          <p:cNvSpPr/>
          <p:nvPr/>
        </p:nvSpPr>
        <p:spPr>
          <a:xfrm>
            <a:off x="1398094" y="5408376"/>
            <a:ext cx="20355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Shift+Command+F10</a:t>
            </a:r>
          </a:p>
        </p:txBody>
      </p:sp>
      <p:pic>
        <p:nvPicPr>
          <p:cNvPr id="920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1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" name="image1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8614" y="2794644"/>
            <a:ext cx="7508984" cy="2175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Table Editor</a:t>
            </a:r>
          </a:p>
        </p:txBody>
      </p:sp>
      <p:sp>
        <p:nvSpPr>
          <p:cNvPr id="925" name="Shape 925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Edit records in a table: insert, update, delete, ...</a:t>
            </a:r>
          </a:p>
        </p:txBody>
      </p:sp>
      <p:sp>
        <p:nvSpPr>
          <p:cNvPr id="926" name="Shape 926"/>
          <p:cNvSpPr/>
          <p:nvPr/>
        </p:nvSpPr>
        <p:spPr>
          <a:xfrm>
            <a:off x="1398094" y="5011199"/>
            <a:ext cx="34127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F4</a:t>
            </a:r>
          </a:p>
        </p:txBody>
      </p:sp>
      <p:sp>
        <p:nvSpPr>
          <p:cNvPr id="927" name="Shape 927"/>
          <p:cNvSpPr/>
          <p:nvPr/>
        </p:nvSpPr>
        <p:spPr>
          <a:xfrm>
            <a:off x="1398094" y="5408376"/>
            <a:ext cx="34127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F4</a:t>
            </a:r>
          </a:p>
        </p:txBody>
      </p:sp>
      <p:pic>
        <p:nvPicPr>
          <p:cNvPr id="928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9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0" name="image1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8614" y="2203682"/>
            <a:ext cx="7508984" cy="3357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Create New Table</a:t>
            </a:r>
          </a:p>
        </p:txBody>
      </p:sp>
      <p:sp>
        <p:nvSpPr>
          <p:cNvPr id="933" name="Shape 933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Create a new table in the database. Specify column options, default values, primary key, ...</a:t>
            </a:r>
          </a:p>
        </p:txBody>
      </p:sp>
      <p:sp>
        <p:nvSpPr>
          <p:cNvPr id="934" name="Shape 934"/>
          <p:cNvSpPr/>
          <p:nvPr/>
        </p:nvSpPr>
        <p:spPr>
          <a:xfrm>
            <a:off x="1398094" y="5011199"/>
            <a:ext cx="9681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Alt+Insert</a:t>
            </a:r>
          </a:p>
        </p:txBody>
      </p:sp>
      <p:sp>
        <p:nvSpPr>
          <p:cNvPr id="935" name="Shape 935"/>
          <p:cNvSpPr/>
          <p:nvPr/>
        </p:nvSpPr>
        <p:spPr>
          <a:xfrm>
            <a:off x="1398094" y="5408376"/>
            <a:ext cx="130687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Command+N</a:t>
            </a:r>
          </a:p>
        </p:txBody>
      </p:sp>
      <p:pic>
        <p:nvPicPr>
          <p:cNvPr id="936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7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image1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6767" y="1058679"/>
            <a:ext cx="4572680" cy="5014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image1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9146" y="3212116"/>
            <a:ext cx="3148761" cy="21962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Database tools in PHP</a:t>
            </a:r>
          </a:p>
        </p:txBody>
      </p:sp>
      <p:sp>
        <p:nvSpPr>
          <p:cNvPr id="942" name="Shape 942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Strings can be identified as a query, will provide autocompletion, highlighting, ability to go to query editor, run query right from PHP file, …</a:t>
            </a:r>
          </a:p>
        </p:txBody>
      </p:sp>
      <p:pic>
        <p:nvPicPr>
          <p:cNvPr id="943" name="image1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2179" y="3265161"/>
            <a:ext cx="8259883" cy="1773398"/>
          </a:xfrm>
          <a:prstGeom prst="rect">
            <a:avLst/>
          </a:prstGeom>
          <a:ln w="12700">
            <a:miter lim="400000"/>
          </a:ln>
        </p:spPr>
      </p:pic>
      <p:sp>
        <p:nvSpPr>
          <p:cNvPr id="944" name="Shape 944"/>
          <p:cNvSpPr/>
          <p:nvPr/>
        </p:nvSpPr>
        <p:spPr>
          <a:xfrm>
            <a:off x="1398095" y="5011199"/>
            <a:ext cx="28204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Ctrl+Space / Ctrl+Shift+Space</a:t>
            </a:r>
          </a:p>
        </p:txBody>
      </p:sp>
      <p:sp>
        <p:nvSpPr>
          <p:cNvPr id="945" name="Shape 945"/>
          <p:cNvSpPr/>
          <p:nvPr/>
        </p:nvSpPr>
        <p:spPr>
          <a:xfrm>
            <a:off x="1398095" y="5408376"/>
            <a:ext cx="28204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Ctrl+Space / Ctrl+Shift+Space</a:t>
            </a:r>
          </a:p>
        </p:txBody>
      </p:sp>
      <p:pic>
        <p:nvPicPr>
          <p:cNvPr id="946" name="image5.png"/>
          <p:cNvPicPr>
            <a:picLocks noChangeAspect="1"/>
          </p:cNvPicPr>
          <p:nvPr/>
        </p:nvPicPr>
        <p:blipFill>
          <a:blip r:embed="rId3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7" name="image5.png"/>
          <p:cNvPicPr>
            <a:picLocks noChangeAspect="1"/>
          </p:cNvPicPr>
          <p:nvPr/>
        </p:nvPicPr>
        <p:blipFill>
          <a:blip r:embed="rId3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Deployment</a:t>
            </a:r>
          </a:p>
        </p:txBody>
      </p:sp>
      <p:sp>
        <p:nvSpPr>
          <p:cNvPr id="950" name="Shape 950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Remote Hosts</a:t>
            </a:r>
          </a:p>
        </p:txBody>
      </p:sp>
      <p:sp>
        <p:nvSpPr>
          <p:cNvPr id="953" name="Shape 953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2pPr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lvl2pPr>
          </a:lstStyle>
          <a:p>
            <a:pPr/>
            <a:r>
              <a:t>Copy files and folders back and forth between local project and server.</a:t>
            </a:r>
          </a:p>
          <a:p>
            <a:pPr lvl="1"/>
            <a:r>
              <a:t>Can be FTP, FTPS, SFTP, Local or Mounted Folder or In Place.</a:t>
            </a:r>
          </a:p>
        </p:txBody>
      </p:sp>
      <p:pic>
        <p:nvPicPr>
          <p:cNvPr id="954" name="image1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3059" y="1321760"/>
            <a:ext cx="4460093" cy="4558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Integration with VCS</a:t>
            </a:r>
          </a:p>
        </p:txBody>
      </p:sp>
      <p:sp>
        <p:nvSpPr>
          <p:cNvPr id="957" name="Shape 95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Upload files to server when committing to source control.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Useful for development servers.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For production servers better to use continuous integration server.</a:t>
            </a:r>
          </a:p>
        </p:txBody>
      </p:sp>
      <p:pic>
        <p:nvPicPr>
          <p:cNvPr id="958" name="image1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1165" y="1474160"/>
            <a:ext cx="4917667" cy="4558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Let’s fetch the workshop materials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Start PhpStorm and if a project is opened, close it</a:t>
            </a:r>
          </a:p>
          <a:p>
            <a:pPr/>
            <a:r>
              <a:t>Create a new project, name it “Workshop” and select the “Composer project” type</a:t>
            </a:r>
          </a:p>
          <a:p>
            <a:pPr/>
            <a:r>
              <a:t>Find the “jetbrains/phpstorm-workshop” package and click OK</a:t>
            </a:r>
          </a:p>
          <a:p>
            <a:pPr/>
          </a:p>
          <a:p>
            <a:pPr/>
          </a:p>
          <a:p>
            <a:pPr>
              <a:defRPr i="1" sz="2000"/>
            </a:pPr>
            <a:r>
              <a:t>Alternatively, use “Checkout from Version Control”</a:t>
            </a:r>
          </a:p>
          <a:p>
            <a:pPr lvl="1">
              <a:spcBef>
                <a:spcPts val="600"/>
              </a:spcBef>
              <a:defRPr i="1" sz="2000">
                <a:solidFill>
                  <a:schemeClr val="accent2"/>
                </a:solidFill>
              </a:defRPr>
            </a:pPr>
            <a:r>
              <a:t>Repository: 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://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github.com/jetbrains/phpstorm-workshop.git</a:t>
            </a:r>
            <a:r>
              <a:t> </a:t>
            </a:r>
          </a:p>
          <a:p>
            <a:pPr lvl="1">
              <a:spcBef>
                <a:spcPts val="600"/>
              </a:spcBef>
              <a:defRPr i="1" sz="2000">
                <a:solidFill>
                  <a:schemeClr val="accent2"/>
                </a:solidFill>
              </a:defRPr>
            </a:pPr>
            <a:r>
              <a:t>Project / directory name: Workshop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Tools</a:t>
            </a:r>
          </a:p>
        </p:txBody>
      </p:sp>
      <p:sp>
        <p:nvSpPr>
          <p:cNvPr id="961" name="Shape 961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REST Client</a:t>
            </a:r>
          </a:p>
        </p:txBody>
      </p:sp>
      <p:sp>
        <p:nvSpPr>
          <p:cNvPr id="964" name="Shape 964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The built-in REST client allows testing web API's. Build requests, inspect responses.</a:t>
            </a:r>
          </a:p>
        </p:txBody>
      </p:sp>
      <p:pic>
        <p:nvPicPr>
          <p:cNvPr id="965" name="image1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8614" y="2883613"/>
            <a:ext cx="7508984" cy="2348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Composer</a:t>
            </a:r>
          </a:p>
        </p:txBody>
      </p:sp>
      <p:sp>
        <p:nvSpPr>
          <p:cNvPr id="968" name="Shape 968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Work with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Composer</a:t>
            </a:r>
            <a:r>
              <a:t> dependency manager in the IDE.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Initialize Composer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Search and install Composer dependencies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Create new project using Composer project type.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Command Line Tools (see further)</a:t>
            </a:r>
          </a:p>
        </p:txBody>
      </p:sp>
      <p:pic>
        <p:nvPicPr>
          <p:cNvPr id="969" name="image1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897" y="2194088"/>
            <a:ext cx="6205771" cy="3376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Command Line Tools</a:t>
            </a:r>
          </a:p>
        </p:txBody>
      </p:sp>
      <p:sp>
        <p:nvSpPr>
          <p:cNvPr id="972" name="Shape 972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Invoke command line tools shipped with frameworks and libraries.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Composer, Zend Framework, Symfony, Symfony Console-based, Drush or roll your own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Autocompletion support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Not meant to be a full console/terminal!</a:t>
            </a:r>
          </a:p>
        </p:txBody>
      </p:sp>
      <p:sp>
        <p:nvSpPr>
          <p:cNvPr id="973" name="Shape 973"/>
          <p:cNvSpPr/>
          <p:nvPr/>
        </p:nvSpPr>
        <p:spPr>
          <a:xfrm>
            <a:off x="1398094" y="5011199"/>
            <a:ext cx="11996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Ctrl+Shift+X</a:t>
            </a:r>
          </a:p>
        </p:txBody>
      </p:sp>
      <p:sp>
        <p:nvSpPr>
          <p:cNvPr id="974" name="Shape 974"/>
          <p:cNvSpPr/>
          <p:nvPr/>
        </p:nvSpPr>
        <p:spPr>
          <a:xfrm>
            <a:off x="1398094" y="5408376"/>
            <a:ext cx="18209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Shift+Command+X</a:t>
            </a:r>
          </a:p>
        </p:txBody>
      </p:sp>
      <p:pic>
        <p:nvPicPr>
          <p:cNvPr id="975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76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77" name="image1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3869" y="2304501"/>
            <a:ext cx="5298474" cy="3155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Vagrant</a:t>
            </a:r>
          </a:p>
        </p:txBody>
      </p:sp>
      <p:sp>
        <p:nvSpPr>
          <p:cNvPr id="980" name="Shape 980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Vagrant is a tool which helps us create reproducible development environments by scripting a virtual machine.</a:t>
            </a:r>
          </a:p>
          <a:p>
            <a:pPr/>
            <a:r>
              <a:t>See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http://blog.jetbrains.com/phpstorm/2013/08/vagrant-support-in-phpstorm/</a:t>
            </a:r>
            <a:r>
              <a:t> </a:t>
            </a:r>
          </a:p>
        </p:txBody>
      </p:sp>
      <p:pic>
        <p:nvPicPr>
          <p:cNvPr id="981" name="image1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3285" y="953822"/>
            <a:ext cx="5679643" cy="4918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Remote SSH Terminal</a:t>
            </a:r>
          </a:p>
        </p:txBody>
      </p:sp>
      <p:sp>
        <p:nvSpPr>
          <p:cNvPr id="984" name="Shape 984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Connect to a remote SSH server. Provides a full SSH terminal in the IDE.</a:t>
            </a:r>
          </a:p>
        </p:txBody>
      </p:sp>
      <p:pic>
        <p:nvPicPr>
          <p:cNvPr id="985" name="image1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Remote SSH External Tools</a:t>
            </a:r>
          </a:p>
        </p:txBody>
      </p:sp>
      <p:sp>
        <p:nvSpPr>
          <p:cNvPr id="988" name="Shape 988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Invoke remote commands over SSH without having to manually log in to the remote server.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Add them to PhpStorm menus for easy access.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Assign keyboard shortcut.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</a:p>
          <a:p>
            <a:pPr lvl="1" marL="347472" indent="-342900">
              <a:spcBef>
                <a:spcPts val="600"/>
              </a:spcBef>
              <a:defRPr sz="1400">
                <a:solidFill>
                  <a:schemeClr val="accent2"/>
                </a:solidFill>
              </a:defRPr>
            </a:pP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t> </a:t>
            </a:r>
          </a:p>
        </p:txBody>
      </p:sp>
      <p:pic>
        <p:nvPicPr>
          <p:cNvPr id="989" name="image1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7164" y="1556220"/>
            <a:ext cx="4711885" cy="4558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Local Terminal</a:t>
            </a:r>
          </a:p>
        </p:txBody>
      </p:sp>
      <p:sp>
        <p:nvSpPr>
          <p:cNvPr id="992" name="Shape 992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Provide a local terminal. Works on any platform supported by PhpStorm.</a:t>
            </a:r>
          </a:p>
        </p:txBody>
      </p:sp>
      <p:sp>
        <p:nvSpPr>
          <p:cNvPr id="993" name="Shape 993"/>
          <p:cNvSpPr/>
          <p:nvPr/>
        </p:nvSpPr>
        <p:spPr>
          <a:xfrm>
            <a:off x="1398095" y="5011199"/>
            <a:ext cx="28204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Ctrl+Space / Ctrl+Shift+Space</a:t>
            </a:r>
          </a:p>
        </p:txBody>
      </p:sp>
      <p:sp>
        <p:nvSpPr>
          <p:cNvPr id="994" name="Shape 994"/>
          <p:cNvSpPr/>
          <p:nvPr/>
        </p:nvSpPr>
        <p:spPr>
          <a:xfrm>
            <a:off x="1398095" y="5408376"/>
            <a:ext cx="28204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Ctrl+Space / Ctrl+Shift+Space</a:t>
            </a:r>
          </a:p>
        </p:txBody>
      </p:sp>
      <p:pic>
        <p:nvPicPr>
          <p:cNvPr id="995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96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97" name="image1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Plugins</a:t>
            </a:r>
          </a:p>
        </p:txBody>
      </p:sp>
      <p:sp>
        <p:nvSpPr>
          <p:cNvPr id="1000" name="Shape 1000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 sz="4400"/>
            </a:lvl1pPr>
          </a:lstStyle>
          <a:p>
            <a:pPr/>
            <a:r>
              <a:t>PhpStorm = IntelliJ IDEA – JAVA + plugins</a:t>
            </a:r>
          </a:p>
        </p:txBody>
      </p:sp>
      <p:sp>
        <p:nvSpPr>
          <p:cNvPr id="1003" name="Shape 1003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Base IDE enriched with plugins</a:t>
            </a:r>
          </a:p>
          <a:p>
            <a:pPr/>
            <a:r>
              <a:t>Some plugins are for paid IDE only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Which is cool: WebStorm features can be installed in PhpStorm</a:t>
            </a:r>
          </a:p>
          <a:p>
            <a:pPr/>
            <a:r>
              <a:t>A lot of free / open source plugins at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http://plugins.jetbrains.com/?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phpStorm</a:t>
            </a:r>
          </a:p>
          <a:p>
            <a:pPr/>
            <a:r>
              <a:t>Install from </a:t>
            </a:r>
            <a:r>
              <a:rPr b="1"/>
              <a:t>IDE Settings | Plugins</a:t>
            </a:r>
          </a:p>
        </p:txBody>
      </p:sp>
      <p:pic>
        <p:nvPicPr>
          <p:cNvPr id="1004" name="image1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986544">
            <a:off x="5013121" y="4255475"/>
            <a:ext cx="7682970" cy="39481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Navigation</a:t>
            </a:r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Some interesting JetBrains plugins</a:t>
            </a:r>
          </a:p>
        </p:txBody>
      </p:sp>
      <p:sp>
        <p:nvSpPr>
          <p:cNvPr id="1007" name="Shape 1007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6500"/>
              </a:lnSpc>
            </a:pPr>
            <a:r>
              <a:t>LiveEdit </a:t>
            </a:r>
            <a:r>
              <a:rPr>
                <a:solidFill>
                  <a:schemeClr val="accent2"/>
                </a:solidFill>
              </a:rPr>
              <a:t>- view changes live in browser and vice-versa</a:t>
            </a:r>
            <a:endParaRPr>
              <a:solidFill>
                <a:schemeClr val="accent2"/>
              </a:solidFill>
            </a:endParaRPr>
          </a:p>
          <a:p>
            <a:pPr>
              <a:lnSpc>
                <a:spcPct val="76500"/>
              </a:lnSpc>
            </a:pPr>
            <a:r>
              <a:t>NodeJS </a:t>
            </a:r>
            <a:r>
              <a:rPr>
                <a:solidFill>
                  <a:schemeClr val="accent2"/>
                </a:solidFill>
              </a:rPr>
              <a:t>- install Node.js packages (NPM) in a similar way to Composer</a:t>
            </a:r>
            <a:endParaRPr>
              <a:solidFill>
                <a:schemeClr val="accent2"/>
              </a:solidFill>
            </a:endParaRPr>
          </a:p>
          <a:p>
            <a:pPr>
              <a:lnSpc>
                <a:spcPct val="76500"/>
              </a:lnSpc>
            </a:pPr>
            <a:r>
              <a:t>IdeaVim </a:t>
            </a:r>
            <a:r>
              <a:rPr>
                <a:solidFill>
                  <a:schemeClr val="accent2"/>
                </a:solidFill>
              </a:rPr>
              <a:t>- adds VIM capabilities to the IDE</a:t>
            </a:r>
            <a:endParaRPr>
              <a:solidFill>
                <a:schemeClr val="accent2"/>
              </a:solidFill>
            </a:endParaRPr>
          </a:p>
          <a:p>
            <a:pPr>
              <a:lnSpc>
                <a:spcPct val="76500"/>
              </a:lnSpc>
            </a:pPr>
            <a:r>
              <a:t>Handlebars/Mustache and EJS </a:t>
            </a:r>
            <a:r>
              <a:rPr>
                <a:solidFill>
                  <a:schemeClr val="accent2"/>
                </a:solidFill>
              </a:rPr>
              <a:t>- plugins for working with client-side template engines</a:t>
            </a:r>
            <a:endParaRPr>
              <a:solidFill>
                <a:schemeClr val="accent2"/>
              </a:solidFill>
            </a:endParaRPr>
          </a:p>
          <a:p>
            <a:pPr>
              <a:lnSpc>
                <a:spcPct val="76500"/>
              </a:lnSpc>
            </a:pPr>
            <a:r>
              <a:t>JSTestDriver and Karma </a:t>
            </a:r>
            <a:r>
              <a:rPr>
                <a:solidFill>
                  <a:schemeClr val="accent2"/>
                </a:solidFill>
              </a:rPr>
              <a:t>- run JavaScript unit tests</a:t>
            </a:r>
            <a:endParaRPr>
              <a:solidFill>
                <a:schemeClr val="accent2"/>
              </a:solidFill>
            </a:endParaRPr>
          </a:p>
          <a:p>
            <a:pPr>
              <a:lnSpc>
                <a:spcPct val="76500"/>
              </a:lnSpc>
            </a:pPr>
            <a:r>
              <a:t>Puppet Support </a:t>
            </a:r>
            <a:r>
              <a:rPr>
                <a:solidFill>
                  <a:schemeClr val="accent2"/>
                </a:solidFill>
              </a:rPr>
              <a:t>- provides editor support for puppet, very conventient with Vagrant</a:t>
            </a:r>
            <a:endParaRPr>
              <a:solidFill>
                <a:schemeClr val="accent2"/>
              </a:solidFill>
            </a:endParaRPr>
          </a:p>
          <a:p>
            <a:pPr>
              <a:lnSpc>
                <a:spcPct val="76500"/>
              </a:lnSpc>
            </a:pP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 sz="4800"/>
            </a:lvl1pPr>
          </a:lstStyle>
          <a:p>
            <a:pPr/>
            <a:r>
              <a:t>Some interesting open source plugins</a:t>
            </a:r>
          </a:p>
        </p:txBody>
      </p:sp>
      <p:sp>
        <p:nvSpPr>
          <p:cNvPr id="1010" name="Shape 1010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6500"/>
              </a:lnSpc>
              <a:defRPr sz="2200"/>
            </a:pPr>
            <a:r>
              <a:t>'Copy' on steroids </a:t>
            </a:r>
            <a:r>
              <a:rPr>
                <a:solidFill>
                  <a:schemeClr val="accent2"/>
                </a:solidFill>
              </a:rPr>
              <a:t>- copy rich text from the editor</a:t>
            </a:r>
          </a:p>
          <a:p>
            <a:pPr>
              <a:lnSpc>
                <a:spcPct val="76500"/>
              </a:lnSpc>
              <a:defRPr sz="2200"/>
            </a:pPr>
            <a:r>
              <a:t>Markdown </a:t>
            </a:r>
            <a:r>
              <a:rPr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pPr>
              <a:lnSpc>
                <a:spcPct val="76500"/>
              </a:lnSpc>
              <a:defRPr sz="2200"/>
            </a:pPr>
            <a:r>
              <a:t>BashSupport </a:t>
            </a:r>
            <a:r>
              <a:rPr>
                <a:solidFill>
                  <a:schemeClr val="accent2"/>
                </a:solidFill>
              </a:rPr>
              <a:t>- support bash files in editor</a:t>
            </a:r>
          </a:p>
          <a:p>
            <a:pPr>
              <a:lnSpc>
                <a:spcPct val="76500"/>
              </a:lnSpc>
              <a:defRPr sz="2200"/>
            </a:pPr>
            <a:r>
              <a:t>AngularJS </a:t>
            </a:r>
            <a:r>
              <a:rPr>
                <a:solidFill>
                  <a:schemeClr val="accent2"/>
                </a:solidFill>
              </a:rPr>
              <a:t>- support for AngularJS</a:t>
            </a:r>
          </a:p>
          <a:p>
            <a:pPr>
              <a:lnSpc>
                <a:spcPct val="76500"/>
              </a:lnSpc>
              <a:defRPr sz="2200"/>
            </a:pPr>
            <a:r>
              <a:t>Symfony, Yii, CakeStorm, ...</a:t>
            </a:r>
            <a:r>
              <a:rPr>
                <a:solidFill>
                  <a:schemeClr val="accent2"/>
                </a:solidFill>
              </a:rPr>
              <a:t> - framework-specific plugins</a:t>
            </a:r>
          </a:p>
          <a:p>
            <a:pPr>
              <a:lnSpc>
                <a:spcPct val="76500"/>
              </a:lnSpc>
              <a:defRPr sz="2200"/>
            </a:pPr>
            <a:r>
              <a:t>CodeGlance </a:t>
            </a:r>
            <a:r>
              <a:rPr>
                <a:solidFill>
                  <a:schemeClr val="accent2"/>
                </a:solidFill>
              </a:rPr>
              <a:t>- the editor scrollbar on steroids</a:t>
            </a:r>
          </a:p>
          <a:p>
            <a:pPr>
              <a:lnSpc>
                <a:spcPct val="76500"/>
              </a:lnSpc>
              <a:defRPr sz="2200"/>
            </a:pPr>
            <a:r>
              <a:t>EditorConfig </a:t>
            </a:r>
            <a:r>
              <a:rPr>
                <a:solidFill>
                  <a:schemeClr val="accent2"/>
                </a:solidFill>
              </a:rPr>
              <a:t>- support for EditorConfig settings</a:t>
            </a:r>
          </a:p>
          <a:p>
            <a:pPr>
              <a:lnSpc>
                <a:spcPct val="76500"/>
              </a:lnSpc>
              <a:defRPr sz="2200"/>
            </a:pPr>
            <a:r>
              <a:t>Get Gist </a:t>
            </a:r>
            <a:r>
              <a:rPr>
                <a:solidFill>
                  <a:schemeClr val="accent2"/>
                </a:solidFill>
              </a:rPr>
              <a:t>- fetch a Gist from GitHub and insert it into code</a:t>
            </a:r>
          </a:p>
          <a:p>
            <a:pPr>
              <a:lnSpc>
                <a:spcPct val="76500"/>
              </a:lnSpc>
              <a:defRPr sz="2200"/>
            </a:pP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There is much more...</a:t>
            </a:r>
          </a:p>
        </p:txBody>
      </p:sp>
      <p:sp>
        <p:nvSpPr>
          <p:cNvPr id="1013" name="Shape 1013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What we did not cover...</a:t>
            </a:r>
          </a:p>
        </p:txBody>
      </p:sp>
      <p:sp>
        <p:nvSpPr>
          <p:cNvPr id="1016" name="Shape 1016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6500"/>
              </a:lnSpc>
            </a:pPr>
            <a:r>
              <a:t>Be sure to try these afterwards!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File Watchers – monitor a file and run command when it changes (e.g. LESS to CSS)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Google App Engine – work with GAE development environment and deploy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Drupal Support – project support, code style, hooks, ...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Live Edit – view changes live in browser and vice-versa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Issue Tracker – open and browse issues from YouTrack, JIRA, GitHub, ...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HTML, CSS, JS tools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Framework Integration – integrate with Symfony, Yii, ...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GitHub support – pull requests, gists,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Resources</a:t>
            </a:r>
          </a:p>
        </p:txBody>
      </p:sp>
      <p:sp>
        <p:nvSpPr>
          <p:cNvPr id="1019" name="Shape 1019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Resources</a:t>
            </a:r>
          </a:p>
        </p:txBody>
      </p:sp>
      <p:sp>
        <p:nvSpPr>
          <p:cNvPr id="1022" name="Shape 1022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Keyboard reference -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bit.ly/phpstorm-shortcuts</a:t>
            </a:r>
          </a:p>
          <a:p>
            <a:pPr/>
            <a:r>
              <a:t>Blog -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://blog.jetbrains.com/phpstorm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/</a:t>
            </a:r>
            <a:r>
              <a:t> </a:t>
            </a:r>
          </a:p>
          <a:p>
            <a:pPr/>
            <a:r>
              <a:t>Web Help -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http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://www.jetbrains.com/phpstorm/webhelp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/</a:t>
            </a:r>
          </a:p>
          <a:p>
            <a:pPr/>
            <a:r>
              <a:t>Tutorials -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http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confluence.jetbrains.com/display/PhpStorm/Tutorials</a:t>
            </a:r>
          </a:p>
          <a:p>
            <a:pPr/>
            <a:r>
              <a:t>Courseware (videos) –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6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6" invalidUrl="" action="" tgtFrame="" tooltip="" history="1" highlightClick="0" endSnd="0"/>
              </a:rPr>
              <a:t>bit.ly/phpstorm-videos</a:t>
            </a:r>
            <a:r>
              <a:t> </a:t>
            </a:r>
          </a:p>
          <a:p>
            <a:pPr/>
            <a:r>
              <a:t>Webinars -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7" invalidUrl="" action="" tgtFrame="" tooltip="" history="1" highlightClick="0" endSnd="0"/>
              </a:rPr>
              <a:t>http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7" invalidUrl="" action="" tgtFrame="" tooltip="" history="1" highlightClick="0" endSnd="0"/>
              </a:rPr>
              <a:t>://blog.jetbrains.com/phpstorm/tag/webinar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7" invalidUrl="" action="" tgtFrame="" tooltip="" history="1" highlightClick="0" endSnd="0"/>
              </a:rPr>
              <a:t>/</a:t>
            </a:r>
          </a:p>
          <a:p>
            <a:pPr/>
            <a:r>
              <a:t>Twitter -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8" invalidUrl="" action="" tgtFrame="" tooltip="" history="1" highlightClick="0" endSnd="0"/>
              </a:rPr>
              <a:t>https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8" invalidUrl="" action="" tgtFrame="" tooltip="" history="1" highlightClick="0" endSnd="0"/>
              </a:rPr>
              <a:t>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8" invalidUrl="" action="" tgtFrame="" tooltip="" history="1" highlightClick="0" endSnd="0"/>
              </a:rPr>
              <a:t>twitter.com/phpstorm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Project Tool Window</a:t>
            </a:r>
          </a:p>
        </p:txBody>
      </p:sp>
      <p:sp>
        <p:nvSpPr>
          <p:cNvPr id="244" name="Shape 244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Shows all files in project.</a:t>
            </a:r>
          </a:p>
        </p:txBody>
      </p:sp>
      <p:sp>
        <p:nvSpPr>
          <p:cNvPr id="245" name="Shape 245"/>
          <p:cNvSpPr/>
          <p:nvPr/>
        </p:nvSpPr>
        <p:spPr>
          <a:xfrm>
            <a:off x="1398094" y="5011199"/>
            <a:ext cx="5729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Alt+1</a:t>
            </a:r>
          </a:p>
        </p:txBody>
      </p:sp>
      <p:sp>
        <p:nvSpPr>
          <p:cNvPr id="246" name="Shape 246"/>
          <p:cNvSpPr/>
          <p:nvPr/>
        </p:nvSpPr>
        <p:spPr>
          <a:xfrm>
            <a:off x="1398095" y="5408376"/>
            <a:ext cx="127313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Command+1</a:t>
            </a:r>
          </a:p>
        </p:txBody>
      </p:sp>
      <p:pic>
        <p:nvPicPr>
          <p:cNvPr id="247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3653" y="1706725"/>
            <a:ext cx="4378905" cy="4351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Navigation Bar</a:t>
            </a:r>
          </a:p>
        </p:txBody>
      </p:sp>
      <p:sp>
        <p:nvSpPr>
          <p:cNvPr id="252" name="Shape 252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Navigate through files in project.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Left/Right navigates path.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Up/Down opens other node in path.</a:t>
            </a:r>
          </a:p>
        </p:txBody>
      </p:sp>
      <p:sp>
        <p:nvSpPr>
          <p:cNvPr id="253" name="Shape 253"/>
          <p:cNvSpPr/>
          <p:nvPr/>
        </p:nvSpPr>
        <p:spPr>
          <a:xfrm>
            <a:off x="1398095" y="5011199"/>
            <a:ext cx="100197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Alt+Home</a:t>
            </a:r>
          </a:p>
        </p:txBody>
      </p:sp>
      <p:sp>
        <p:nvSpPr>
          <p:cNvPr id="254" name="Shape 254"/>
          <p:cNvSpPr/>
          <p:nvPr/>
        </p:nvSpPr>
        <p:spPr>
          <a:xfrm>
            <a:off x="1398094" y="5408376"/>
            <a:ext cx="14198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Command+Up</a:t>
            </a:r>
          </a:p>
        </p:txBody>
      </p:sp>
      <p:pic>
        <p:nvPicPr>
          <p:cNvPr id="255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065" y="3569706"/>
            <a:ext cx="11033433" cy="625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Navigate to Class</a:t>
            </a:r>
          </a:p>
        </p:txBody>
      </p:sp>
      <p:sp>
        <p:nvSpPr>
          <p:cNvPr id="260" name="Shape 260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Navigates to a given class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can be in PHP or any other language supported by PhpStorm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use CamelHumps / wildcards</a:t>
            </a:r>
          </a:p>
        </p:txBody>
      </p:sp>
      <p:sp>
        <p:nvSpPr>
          <p:cNvPr id="261" name="Shape 261"/>
          <p:cNvSpPr/>
          <p:nvPr/>
        </p:nvSpPr>
        <p:spPr>
          <a:xfrm>
            <a:off x="1398094" y="5011199"/>
            <a:ext cx="6855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Ctrl+N</a:t>
            </a:r>
          </a:p>
        </p:txBody>
      </p:sp>
      <p:sp>
        <p:nvSpPr>
          <p:cNvPr id="262" name="Shape 262"/>
          <p:cNvSpPr/>
          <p:nvPr/>
        </p:nvSpPr>
        <p:spPr>
          <a:xfrm>
            <a:off x="1398094" y="5408376"/>
            <a:ext cx="131818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Command+O</a:t>
            </a:r>
          </a:p>
        </p:txBody>
      </p:sp>
      <p:pic>
        <p:nvPicPr>
          <p:cNvPr id="263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8614" y="3198401"/>
            <a:ext cx="7508984" cy="1367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Navigate to File</a:t>
            </a:r>
          </a:p>
        </p:txBody>
      </p:sp>
      <p:sp>
        <p:nvSpPr>
          <p:cNvPr id="268" name="Shape 268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Navigates to a given file</a:t>
            </a:r>
          </a:p>
          <a:p>
            <a:pPr lvl="1" marL="347472" indent="-342900">
              <a:spcBef>
                <a:spcPts val="600"/>
              </a:spcBef>
              <a:defRPr b="1" sz="2000">
                <a:solidFill>
                  <a:schemeClr val="accent2"/>
                </a:solidFill>
              </a:defRPr>
            </a:pPr>
            <a:r>
              <a:t>any</a:t>
            </a:r>
            <a:r>
              <a:rPr b="0"/>
              <a:t> file type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use CamelHumps / wildcards</a:t>
            </a:r>
          </a:p>
        </p:txBody>
      </p:sp>
      <p:sp>
        <p:nvSpPr>
          <p:cNvPr id="269" name="Shape 269"/>
          <p:cNvSpPr/>
          <p:nvPr/>
        </p:nvSpPr>
        <p:spPr>
          <a:xfrm>
            <a:off x="1398094" y="5011199"/>
            <a:ext cx="121082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Ctrl+Shift+N</a:t>
            </a:r>
          </a:p>
        </p:txBody>
      </p:sp>
      <p:sp>
        <p:nvSpPr>
          <p:cNvPr id="270" name="Shape 270"/>
          <p:cNvSpPr/>
          <p:nvPr/>
        </p:nvSpPr>
        <p:spPr>
          <a:xfrm>
            <a:off x="1398094" y="5408376"/>
            <a:ext cx="18434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Shift+Command+O</a:t>
            </a:r>
          </a:p>
        </p:txBody>
      </p:sp>
      <p:pic>
        <p:nvPicPr>
          <p:cNvPr id="271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6819" y="3245616"/>
            <a:ext cx="7332575" cy="1273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Navigate to Symbol</a:t>
            </a:r>
          </a:p>
        </p:txBody>
      </p:sp>
      <p:sp>
        <p:nvSpPr>
          <p:cNvPr id="276" name="Shape 276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Navigates to a given symbol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can be in PHP or any other language supported by PhpStorm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use CamelHumps / wildcards</a:t>
            </a:r>
          </a:p>
        </p:txBody>
      </p:sp>
      <p:sp>
        <p:nvSpPr>
          <p:cNvPr id="277" name="Shape 277"/>
          <p:cNvSpPr/>
          <p:nvPr/>
        </p:nvSpPr>
        <p:spPr>
          <a:xfrm>
            <a:off x="1398094" y="5011199"/>
            <a:ext cx="15666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Ctrl+Shift+Alt+N</a:t>
            </a:r>
          </a:p>
        </p:txBody>
      </p:sp>
      <p:sp>
        <p:nvSpPr>
          <p:cNvPr id="278" name="Shape 278"/>
          <p:cNvSpPr/>
          <p:nvPr/>
        </p:nvSpPr>
        <p:spPr>
          <a:xfrm>
            <a:off x="1398094" y="5408376"/>
            <a:ext cx="167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Alt+Command+O</a:t>
            </a:r>
          </a:p>
        </p:txBody>
      </p:sp>
      <p:pic>
        <p:nvPicPr>
          <p:cNvPr id="279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3521" y="3245616"/>
            <a:ext cx="7179172" cy="1273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Search Everywhere</a:t>
            </a:r>
          </a:p>
        </p:txBody>
      </p:sp>
      <p:sp>
        <p:nvSpPr>
          <p:cNvPr id="284" name="Shape 284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2pPr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lvl2pPr>
          </a:lstStyle>
          <a:p>
            <a:pPr/>
            <a:r>
              <a:t>Search classes, file, symbols and menu actions all at once</a:t>
            </a:r>
          </a:p>
          <a:p>
            <a:pPr lvl="1"/>
            <a:r>
              <a:t>use CamelHumps / wildcards</a:t>
            </a:r>
          </a:p>
        </p:txBody>
      </p:sp>
      <p:sp>
        <p:nvSpPr>
          <p:cNvPr id="285" name="Shape 285"/>
          <p:cNvSpPr/>
          <p:nvPr/>
        </p:nvSpPr>
        <p:spPr>
          <a:xfrm>
            <a:off x="1398094" y="5011199"/>
            <a:ext cx="117719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Double shift</a:t>
            </a:r>
          </a:p>
        </p:txBody>
      </p:sp>
      <p:sp>
        <p:nvSpPr>
          <p:cNvPr id="286" name="Shape 286"/>
          <p:cNvSpPr/>
          <p:nvPr/>
        </p:nvSpPr>
        <p:spPr>
          <a:xfrm>
            <a:off x="1398094" y="5408376"/>
            <a:ext cx="117719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Double shift</a:t>
            </a:r>
          </a:p>
        </p:txBody>
      </p:sp>
      <p:pic>
        <p:nvPicPr>
          <p:cNvPr id="287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932" y="2295364"/>
            <a:ext cx="6826348" cy="3173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Before we start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Make sure you have PhpStorm 2016.3+ installed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either full or free trial from 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jetbrains.com/phpstorm</a:t>
            </a:r>
            <a:r>
              <a:t> </a:t>
            </a:r>
          </a:p>
          <a:p>
            <a:pPr/>
            <a:r>
              <a:t>Make sure you have a Docker 1.13+</a:t>
            </a:r>
          </a:p>
          <a:p>
            <a:pPr/>
            <a:r>
              <a:t>Make sure you have git command line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Navigate to Declaration</a:t>
            </a:r>
          </a:p>
        </p:txBody>
      </p:sp>
      <p:sp>
        <p:nvSpPr>
          <p:cNvPr id="292" name="Shape 292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2pPr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lvl2pPr>
          </a:lstStyle>
          <a:p>
            <a:pPr/>
            <a:r>
              <a:t>Ctrl-click (or Command+Click) on hyperlink</a:t>
            </a:r>
          </a:p>
          <a:p>
            <a:pPr lvl="1"/>
            <a:r>
              <a:t>or use shortcut</a:t>
            </a:r>
          </a:p>
        </p:txBody>
      </p:sp>
      <p:sp>
        <p:nvSpPr>
          <p:cNvPr id="293" name="Shape 293"/>
          <p:cNvSpPr/>
          <p:nvPr/>
        </p:nvSpPr>
        <p:spPr>
          <a:xfrm>
            <a:off x="1398094" y="5011199"/>
            <a:ext cx="18428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Ctrl+Click or Ctrl+B</a:t>
            </a:r>
          </a:p>
        </p:txBody>
      </p:sp>
      <p:sp>
        <p:nvSpPr>
          <p:cNvPr id="294" name="Shape 294"/>
          <p:cNvSpPr/>
          <p:nvPr/>
        </p:nvSpPr>
        <p:spPr>
          <a:xfrm>
            <a:off x="1398094" y="5408376"/>
            <a:ext cx="308546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Command+Click or Command+B</a:t>
            </a:r>
          </a:p>
        </p:txBody>
      </p:sp>
      <p:pic>
        <p:nvPicPr>
          <p:cNvPr id="295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1329" y="1998134"/>
            <a:ext cx="4817557" cy="81137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298" name="image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329" y="3178547"/>
            <a:ext cx="4817557" cy="17241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Navigate Back / Forward</a:t>
            </a:r>
          </a:p>
        </p:txBody>
      </p:sp>
      <p:sp>
        <p:nvSpPr>
          <p:cNvPr id="301" name="Shape 301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Use the keyboard shortcut</a:t>
            </a:r>
          </a:p>
        </p:txBody>
      </p:sp>
      <p:sp>
        <p:nvSpPr>
          <p:cNvPr id="302" name="Shape 302"/>
          <p:cNvSpPr/>
          <p:nvPr/>
        </p:nvSpPr>
        <p:spPr>
          <a:xfrm>
            <a:off x="1398095" y="5011199"/>
            <a:ext cx="18772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Ctrl+Alt+Left / Right</a:t>
            </a:r>
          </a:p>
        </p:txBody>
      </p:sp>
      <p:sp>
        <p:nvSpPr>
          <p:cNvPr id="303" name="Shape 303"/>
          <p:cNvSpPr/>
          <p:nvPr/>
        </p:nvSpPr>
        <p:spPr>
          <a:xfrm>
            <a:off x="1398095" y="5408376"/>
            <a:ext cx="24985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Alt+Command+Left / Right</a:t>
            </a:r>
          </a:p>
        </p:txBody>
      </p:sp>
      <p:pic>
        <p:nvPicPr>
          <p:cNvPr id="304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5959" y="2833655"/>
            <a:ext cx="4194296" cy="2097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Next / Previous Method</a:t>
            </a:r>
          </a:p>
        </p:txBody>
      </p:sp>
      <p:sp>
        <p:nvSpPr>
          <p:cNvPr id="309" name="Shape 309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2pPr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lvl2pPr>
          </a:lstStyle>
          <a:p>
            <a:pPr/>
            <a:r>
              <a:t>Use the keyboard shortcut to navigate through methods in a file/class.</a:t>
            </a:r>
          </a:p>
          <a:p>
            <a:pPr lvl="1"/>
            <a:r>
              <a:t>Navigates between tags in HTML. Also works in other file types.</a:t>
            </a:r>
          </a:p>
        </p:txBody>
      </p:sp>
      <p:sp>
        <p:nvSpPr>
          <p:cNvPr id="310" name="Shape 310"/>
          <p:cNvSpPr/>
          <p:nvPr/>
        </p:nvSpPr>
        <p:spPr>
          <a:xfrm>
            <a:off x="1398094" y="5011199"/>
            <a:ext cx="17532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Alt+Down / Alt+Up</a:t>
            </a:r>
          </a:p>
        </p:txBody>
      </p:sp>
      <p:sp>
        <p:nvSpPr>
          <p:cNvPr id="311" name="Shape 311"/>
          <p:cNvSpPr/>
          <p:nvPr/>
        </p:nvSpPr>
        <p:spPr>
          <a:xfrm>
            <a:off x="1398094" y="5408376"/>
            <a:ext cx="26001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Control+Down / Control+Up</a:t>
            </a:r>
          </a:p>
        </p:txBody>
      </p:sp>
      <p:pic>
        <p:nvPicPr>
          <p:cNvPr id="312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Recent Files</a:t>
            </a:r>
          </a:p>
        </p:txBody>
      </p:sp>
      <p:sp>
        <p:nvSpPr>
          <p:cNvPr id="317" name="Shape 31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2pPr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lvl2pPr>
          </a:lstStyle>
          <a:p>
            <a:pPr/>
            <a:r>
              <a:t>List of recent files</a:t>
            </a:r>
          </a:p>
          <a:p>
            <a:pPr lvl="1"/>
            <a:r>
              <a:t>use CamelHumps / wildcards</a:t>
            </a:r>
          </a:p>
        </p:txBody>
      </p:sp>
      <p:sp>
        <p:nvSpPr>
          <p:cNvPr id="318" name="Shape 318"/>
          <p:cNvSpPr/>
          <p:nvPr/>
        </p:nvSpPr>
        <p:spPr>
          <a:xfrm>
            <a:off x="1398094" y="5011199"/>
            <a:ext cx="6743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Ctrl+E</a:t>
            </a:r>
          </a:p>
        </p:txBody>
      </p:sp>
      <p:sp>
        <p:nvSpPr>
          <p:cNvPr id="319" name="Shape 319"/>
          <p:cNvSpPr/>
          <p:nvPr/>
        </p:nvSpPr>
        <p:spPr>
          <a:xfrm>
            <a:off x="1398094" y="5408376"/>
            <a:ext cx="129565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Command+E</a:t>
            </a:r>
          </a:p>
        </p:txBody>
      </p:sp>
      <p:pic>
        <p:nvPicPr>
          <p:cNvPr id="320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3240" y="1663619"/>
            <a:ext cx="4259732" cy="4437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Navigate to Last Edit Location</a:t>
            </a:r>
          </a:p>
        </p:txBody>
      </p:sp>
      <p:sp>
        <p:nvSpPr>
          <p:cNvPr id="325" name="Shape 325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Use the keyboard shortcut to navigate back to the last edit location.</a:t>
            </a:r>
          </a:p>
        </p:txBody>
      </p:sp>
      <p:sp>
        <p:nvSpPr>
          <p:cNvPr id="326" name="Shape 326"/>
          <p:cNvSpPr/>
          <p:nvPr/>
        </p:nvSpPr>
        <p:spPr>
          <a:xfrm>
            <a:off x="1398095" y="5011199"/>
            <a:ext cx="20580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Ctrl+Shift+Backspace</a:t>
            </a:r>
          </a:p>
        </p:txBody>
      </p:sp>
      <p:sp>
        <p:nvSpPr>
          <p:cNvPr id="327" name="Shape 327"/>
          <p:cNvSpPr/>
          <p:nvPr/>
        </p:nvSpPr>
        <p:spPr>
          <a:xfrm>
            <a:off x="1398094" y="5408376"/>
            <a:ext cx="227276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Shift+Command+Delete</a:t>
            </a:r>
          </a:p>
        </p:txBody>
      </p:sp>
      <p:pic>
        <p:nvPicPr>
          <p:cNvPr id="328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3056" y="3524134"/>
            <a:ext cx="3740100" cy="716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Bookmarks</a:t>
            </a:r>
          </a:p>
        </p:txBody>
      </p:sp>
      <p:sp>
        <p:nvSpPr>
          <p:cNvPr id="333" name="Shape 333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68000"/>
              </a:lnSpc>
              <a:defRPr sz="2200"/>
            </a:pPr>
            <a:r>
              <a:t>Navigate between “bookmarked” locations.</a:t>
            </a:r>
          </a:p>
          <a:p>
            <a:pPr>
              <a:lnSpc>
                <a:spcPct val="68000"/>
              </a:lnSpc>
              <a:defRPr sz="2200"/>
            </a:pPr>
          </a:p>
          <a:p>
            <a:pPr lvl="1" marL="347472" indent="-342900">
              <a:lnSpc>
                <a:spcPct val="68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F11 Toggle Bookmark</a:t>
            </a:r>
          </a:p>
          <a:p>
            <a:pPr lvl="1" marL="347472" indent="-342900">
              <a:lnSpc>
                <a:spcPct val="68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Ctrl+F11 Toggle Numbered Bookmark</a:t>
            </a:r>
          </a:p>
          <a:p>
            <a:pPr lvl="1" marL="347472" indent="-342900">
              <a:lnSpc>
                <a:spcPct val="68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Shift+F11 Show bookmarks</a:t>
            </a:r>
          </a:p>
          <a:p>
            <a:pPr lvl="1" marL="347472" indent="-342900">
              <a:lnSpc>
                <a:spcPct val="68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Ctrl+0..9 Navigate to numbered bookmark</a:t>
            </a:r>
            <a:br/>
          </a:p>
          <a:p>
            <a:pPr lvl="1" marL="347472" indent="-342900">
              <a:lnSpc>
                <a:spcPct val="68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F3 Toggle Bookmark</a:t>
            </a:r>
          </a:p>
          <a:p>
            <a:pPr lvl="1" marL="347472" indent="-342900">
              <a:lnSpc>
                <a:spcPct val="68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Alt+F3 Toggle Numbered Bookmark</a:t>
            </a:r>
          </a:p>
          <a:p>
            <a:pPr lvl="1" marL="347472" indent="-342900">
              <a:lnSpc>
                <a:spcPct val="68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Command+F3 Show bookmarks</a:t>
            </a:r>
          </a:p>
          <a:p>
            <a:pPr lvl="1" marL="347472" indent="-342900">
              <a:lnSpc>
                <a:spcPct val="68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Ctrl+0..9 Navigate to numbered bookmark</a:t>
            </a:r>
          </a:p>
        </p:txBody>
      </p:sp>
      <p:pic>
        <p:nvPicPr>
          <p:cNvPr id="334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2669337"/>
            <a:ext cx="4662488" cy="2425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5.png"/>
          <p:cNvPicPr>
            <a:picLocks noChangeAspect="1"/>
          </p:cNvPicPr>
          <p:nvPr/>
        </p:nvPicPr>
        <p:blipFill>
          <a:blip r:embed="rId3">
            <a:extLst/>
          </a:blip>
          <a:srcRect l="0" t="0" r="38380" b="0"/>
          <a:stretch>
            <a:fillRect/>
          </a:stretch>
        </p:blipFill>
        <p:spPr>
          <a:xfrm>
            <a:off x="340748" y="2935219"/>
            <a:ext cx="671815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age5.png"/>
          <p:cNvPicPr>
            <a:picLocks noChangeAspect="1"/>
          </p:cNvPicPr>
          <p:nvPr/>
        </p:nvPicPr>
        <p:blipFill>
          <a:blip r:embed="rId3">
            <a:extLst/>
          </a:blip>
          <a:srcRect l="67484" t="0" r="0" b="0"/>
          <a:stretch>
            <a:fillRect/>
          </a:stretch>
        </p:blipFill>
        <p:spPr>
          <a:xfrm>
            <a:off x="657223" y="4330788"/>
            <a:ext cx="354507" cy="355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Go to Implementation</a:t>
            </a:r>
          </a:p>
        </p:txBody>
      </p:sp>
      <p:sp>
        <p:nvSpPr>
          <p:cNvPr id="339" name="Shape 339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Navigates to the implementation of a given class.</a:t>
            </a:r>
          </a:p>
        </p:txBody>
      </p:sp>
      <p:sp>
        <p:nvSpPr>
          <p:cNvPr id="340" name="Shape 340"/>
          <p:cNvSpPr/>
          <p:nvPr/>
        </p:nvSpPr>
        <p:spPr>
          <a:xfrm>
            <a:off x="1398094" y="5011199"/>
            <a:ext cx="10301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Ctrl+Alt+B</a:t>
            </a:r>
          </a:p>
        </p:txBody>
      </p:sp>
      <p:sp>
        <p:nvSpPr>
          <p:cNvPr id="341" name="Shape 341"/>
          <p:cNvSpPr/>
          <p:nvPr/>
        </p:nvSpPr>
        <p:spPr>
          <a:xfrm>
            <a:off x="1398094" y="5408376"/>
            <a:ext cx="16514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Alt+Command+B</a:t>
            </a:r>
          </a:p>
        </p:txBody>
      </p:sp>
      <p:pic>
        <p:nvPicPr>
          <p:cNvPr id="342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8614" y="3301393"/>
            <a:ext cx="7508984" cy="1161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Go to Derived</a:t>
            </a:r>
          </a:p>
        </p:txBody>
      </p:sp>
      <p:sp>
        <p:nvSpPr>
          <p:cNvPr id="347" name="Shape 34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Navigates to the implementation of a given interface or to a subclass.</a:t>
            </a:r>
          </a:p>
        </p:txBody>
      </p:sp>
      <p:sp>
        <p:nvSpPr>
          <p:cNvPr id="348" name="Shape 348"/>
          <p:cNvSpPr/>
          <p:nvPr/>
        </p:nvSpPr>
        <p:spPr>
          <a:xfrm>
            <a:off x="1398095" y="5011199"/>
            <a:ext cx="17080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Use the left gutter</a:t>
            </a:r>
          </a:p>
        </p:txBody>
      </p:sp>
      <p:sp>
        <p:nvSpPr>
          <p:cNvPr id="349" name="Shape 349"/>
          <p:cNvSpPr/>
          <p:nvPr/>
        </p:nvSpPr>
        <p:spPr>
          <a:xfrm>
            <a:off x="1398095" y="5408376"/>
            <a:ext cx="17080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Use the left gutter</a:t>
            </a:r>
          </a:p>
        </p:txBody>
      </p:sp>
      <p:pic>
        <p:nvPicPr>
          <p:cNvPr id="350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8614" y="3080968"/>
            <a:ext cx="7508984" cy="1602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Go to Super class/method</a:t>
            </a:r>
          </a:p>
        </p:txBody>
      </p:sp>
      <p:sp>
        <p:nvSpPr>
          <p:cNvPr id="355" name="Shape 355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Navigates to the super class or method.</a:t>
            </a:r>
          </a:p>
        </p:txBody>
      </p:sp>
      <p:sp>
        <p:nvSpPr>
          <p:cNvPr id="356" name="Shape 356"/>
          <p:cNvSpPr/>
          <p:nvPr/>
        </p:nvSpPr>
        <p:spPr>
          <a:xfrm>
            <a:off x="1398094" y="5011199"/>
            <a:ext cx="26445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Ctrl+U (Ctrl+H for hierarchy)</a:t>
            </a:r>
          </a:p>
        </p:txBody>
      </p:sp>
      <p:sp>
        <p:nvSpPr>
          <p:cNvPr id="357" name="Shape 357"/>
          <p:cNvSpPr/>
          <p:nvPr/>
        </p:nvSpPr>
        <p:spPr>
          <a:xfrm>
            <a:off x="1398094" y="5408376"/>
            <a:ext cx="32658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Command+U (Ctrl+H for hierarchy)</a:t>
            </a:r>
          </a:p>
        </p:txBody>
      </p:sp>
      <p:pic>
        <p:nvPicPr>
          <p:cNvPr id="358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8614" y="3138473"/>
            <a:ext cx="7508984" cy="1487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Highlight Usages in File</a:t>
            </a:r>
          </a:p>
        </p:txBody>
      </p:sp>
      <p:sp>
        <p:nvSpPr>
          <p:cNvPr id="363" name="Shape 363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2pPr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lvl2pPr>
          </a:lstStyle>
          <a:p>
            <a:pPr/>
            <a:r>
              <a:t>Highlights usages of a symbol in the current file. Different colors for read/write.</a:t>
            </a:r>
          </a:p>
          <a:p>
            <a:pPr lvl="1"/>
            <a:r>
              <a:t>Esc to clear highlighting.</a:t>
            </a:r>
          </a:p>
        </p:txBody>
      </p:sp>
      <p:sp>
        <p:nvSpPr>
          <p:cNvPr id="364" name="Shape 364"/>
          <p:cNvSpPr/>
          <p:nvPr/>
        </p:nvSpPr>
        <p:spPr>
          <a:xfrm>
            <a:off x="1398094" y="5011199"/>
            <a:ext cx="1301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Ctrl+Shift+F7</a:t>
            </a:r>
          </a:p>
        </p:txBody>
      </p:sp>
      <p:sp>
        <p:nvSpPr>
          <p:cNvPr id="365" name="Shape 365"/>
          <p:cNvSpPr/>
          <p:nvPr/>
        </p:nvSpPr>
        <p:spPr>
          <a:xfrm>
            <a:off x="1398094" y="5408376"/>
            <a:ext cx="19225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Shift+Command+F7</a:t>
            </a:r>
          </a:p>
        </p:txBody>
      </p:sp>
      <p:pic>
        <p:nvPicPr>
          <p:cNvPr id="366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image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4491" y="2177944"/>
            <a:ext cx="5197230" cy="3408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How it all works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This course covers PhpStorm 2016.3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But most is applicable to earlier versions</a:t>
            </a:r>
          </a:p>
          <a:p>
            <a:pPr/>
            <a:r>
              <a:t>There will be some theory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And some practice</a:t>
            </a:r>
          </a:p>
          <a:p>
            <a:pPr/>
            <a:r>
              <a:t>We will not cover every knob and bolt</a:t>
            </a:r>
          </a:p>
          <a:p>
            <a:pPr/>
            <a:r>
              <a:t>Do ask questions!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Find Usages</a:t>
            </a:r>
          </a:p>
        </p:txBody>
      </p:sp>
      <p:sp>
        <p:nvSpPr>
          <p:cNvPr id="371" name="Shape 371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Find usages of a symbol in the current project. Use tool window or popup.</a:t>
            </a:r>
          </a:p>
        </p:txBody>
      </p:sp>
      <p:sp>
        <p:nvSpPr>
          <p:cNvPr id="372" name="Shape 372"/>
          <p:cNvSpPr/>
          <p:nvPr/>
        </p:nvSpPr>
        <p:spPr>
          <a:xfrm>
            <a:off x="1398094" y="5011199"/>
            <a:ext cx="283156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Alt+F7 (Ctrl+Alt+F7 for popup)</a:t>
            </a:r>
          </a:p>
        </p:txBody>
      </p:sp>
      <p:sp>
        <p:nvSpPr>
          <p:cNvPr id="373" name="Shape 373"/>
          <p:cNvSpPr/>
          <p:nvPr/>
        </p:nvSpPr>
        <p:spPr>
          <a:xfrm>
            <a:off x="1398094" y="5408376"/>
            <a:ext cx="3452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Alt+F7 (Alt+Command+F7 for popup)</a:t>
            </a:r>
          </a:p>
        </p:txBody>
      </p:sp>
      <p:pic>
        <p:nvPicPr>
          <p:cNvPr id="374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image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8614" y="3302542"/>
            <a:ext cx="7508984" cy="1159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File Structure Tool Window</a:t>
            </a:r>
          </a:p>
        </p:txBody>
      </p:sp>
      <p:sp>
        <p:nvSpPr>
          <p:cNvPr id="379" name="Shape 379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2pPr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lvl2pPr>
          </a:lstStyle>
          <a:p>
            <a:pPr/>
            <a:r>
              <a:t>Displays outline of file: classes, functions (with icons displaying accessibility).</a:t>
            </a:r>
          </a:p>
          <a:p>
            <a:pPr lvl="1"/>
            <a:r>
              <a:t>Also shows HTML, JavaScript, CSS, …</a:t>
            </a:r>
          </a:p>
        </p:txBody>
      </p:sp>
      <p:sp>
        <p:nvSpPr>
          <p:cNvPr id="380" name="Shape 380"/>
          <p:cNvSpPr/>
          <p:nvPr/>
        </p:nvSpPr>
        <p:spPr>
          <a:xfrm>
            <a:off x="1398094" y="5011199"/>
            <a:ext cx="24646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Alt+7 (Ctrl+F12 for popup)</a:t>
            </a:r>
          </a:p>
        </p:txBody>
      </p:sp>
      <p:sp>
        <p:nvSpPr>
          <p:cNvPr id="381" name="Shape 381"/>
          <p:cNvSpPr/>
          <p:nvPr/>
        </p:nvSpPr>
        <p:spPr>
          <a:xfrm>
            <a:off x="1398094" y="5408376"/>
            <a:ext cx="37861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Command+7 (Command+F12 for popup)</a:t>
            </a:r>
          </a:p>
        </p:txBody>
      </p:sp>
      <p:pic>
        <p:nvPicPr>
          <p:cNvPr id="382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8667" y="2016797"/>
            <a:ext cx="4788877" cy="3730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26169" y="3207957"/>
            <a:ext cx="3019948" cy="279810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Editing</a:t>
            </a:r>
          </a:p>
        </p:txBody>
      </p:sp>
      <p:sp>
        <p:nvSpPr>
          <p:cNvPr id="388" name="Shape 388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Basic Completion</a:t>
            </a:r>
          </a:p>
        </p:txBody>
      </p:sp>
      <p:sp>
        <p:nvSpPr>
          <p:cNvPr id="391" name="Shape 391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Basic code completion for the name of any class, method or variable.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Hit Ctrl+Space twice for more variants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Also allows path completion</a:t>
            </a:r>
          </a:p>
        </p:txBody>
      </p:sp>
      <p:sp>
        <p:nvSpPr>
          <p:cNvPr id="392" name="Shape 392"/>
          <p:cNvSpPr/>
          <p:nvPr/>
        </p:nvSpPr>
        <p:spPr>
          <a:xfrm>
            <a:off x="1398095" y="5011199"/>
            <a:ext cx="48080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Ctrl+Space (Ctrl+Shift+Enter to complete statement)</a:t>
            </a:r>
          </a:p>
        </p:txBody>
      </p:sp>
      <p:sp>
        <p:nvSpPr>
          <p:cNvPr id="393" name="Shape 393"/>
          <p:cNvSpPr/>
          <p:nvPr/>
        </p:nvSpPr>
        <p:spPr>
          <a:xfrm>
            <a:off x="1398094" y="5408376"/>
            <a:ext cx="54293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Ctrl+Space (Shift+Command+Enter to complete statement)</a:t>
            </a:r>
          </a:p>
        </p:txBody>
      </p:sp>
      <p:pic>
        <p:nvPicPr>
          <p:cNvPr id="394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image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6751" y="3064154"/>
            <a:ext cx="6903051" cy="1917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Import Completion</a:t>
            </a:r>
          </a:p>
        </p:txBody>
      </p:sp>
      <p:sp>
        <p:nvSpPr>
          <p:cNvPr id="399" name="Shape 399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Basic code completion when using classes or functions from other namespaces. Automatically adds import when selected.</a:t>
            </a:r>
          </a:p>
        </p:txBody>
      </p:sp>
      <p:sp>
        <p:nvSpPr>
          <p:cNvPr id="400" name="Shape 400"/>
          <p:cNvSpPr/>
          <p:nvPr/>
        </p:nvSpPr>
        <p:spPr>
          <a:xfrm>
            <a:off x="1398095" y="5011199"/>
            <a:ext cx="48080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Ctrl+Space (Ctrl+Shift+Enter to complete statement)</a:t>
            </a:r>
          </a:p>
        </p:txBody>
      </p:sp>
      <p:sp>
        <p:nvSpPr>
          <p:cNvPr id="401" name="Shape 401"/>
          <p:cNvSpPr/>
          <p:nvPr/>
        </p:nvSpPr>
        <p:spPr>
          <a:xfrm>
            <a:off x="1398094" y="5408376"/>
            <a:ext cx="54293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Ctrl+Space (Shift+Command+Enter to complete statement)</a:t>
            </a:r>
          </a:p>
        </p:txBody>
      </p:sp>
      <p:pic>
        <p:nvPicPr>
          <p:cNvPr id="402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0119" y="3391346"/>
            <a:ext cx="7485973" cy="981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Selecting Code</a:t>
            </a:r>
          </a:p>
        </p:txBody>
      </p:sp>
      <p:sp>
        <p:nvSpPr>
          <p:cNvPr id="407" name="Shape 40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Various ways of selecting code.</a:t>
            </a:r>
          </a:p>
        </p:txBody>
      </p:sp>
      <p:sp>
        <p:nvSpPr>
          <p:cNvPr id="408" name="Shape 408"/>
          <p:cNvSpPr/>
          <p:nvPr/>
        </p:nvSpPr>
        <p:spPr>
          <a:xfrm>
            <a:off x="1398094" y="5011199"/>
            <a:ext cx="382514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Ctrl+W  to expand, Ctrl+Shift+W to shrink</a:t>
            </a:r>
          </a:p>
        </p:txBody>
      </p:sp>
      <p:sp>
        <p:nvSpPr>
          <p:cNvPr id="409" name="Shape 409"/>
          <p:cNvSpPr/>
          <p:nvPr/>
        </p:nvSpPr>
        <p:spPr>
          <a:xfrm>
            <a:off x="1398094" y="5408376"/>
            <a:ext cx="14085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Alt+Up / Down</a:t>
            </a:r>
          </a:p>
        </p:txBody>
      </p:sp>
      <p:pic>
        <p:nvPicPr>
          <p:cNvPr id="410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image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4912" y="2571349"/>
            <a:ext cx="5536387" cy="2621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Column Selection</a:t>
            </a:r>
          </a:p>
        </p:txBody>
      </p:sp>
      <p:sp>
        <p:nvSpPr>
          <p:cNvPr id="415" name="Shape 415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Toggle column selection. Allows editing multiple lines in one go.</a:t>
            </a:r>
          </a:p>
        </p:txBody>
      </p:sp>
      <p:sp>
        <p:nvSpPr>
          <p:cNvPr id="416" name="Shape 416"/>
          <p:cNvSpPr/>
          <p:nvPr/>
        </p:nvSpPr>
        <p:spPr>
          <a:xfrm>
            <a:off x="1398094" y="5011199"/>
            <a:ext cx="14934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Alt+Shift+Insert</a:t>
            </a:r>
          </a:p>
        </p:txBody>
      </p:sp>
      <p:sp>
        <p:nvSpPr>
          <p:cNvPr id="417" name="Shape 417"/>
          <p:cNvSpPr/>
          <p:nvPr/>
        </p:nvSpPr>
        <p:spPr>
          <a:xfrm>
            <a:off x="1398095" y="5408376"/>
            <a:ext cx="17984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Shift+Command+8</a:t>
            </a:r>
          </a:p>
        </p:txBody>
      </p:sp>
      <p:pic>
        <p:nvPicPr>
          <p:cNvPr id="418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image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5790" y="2620047"/>
            <a:ext cx="4714631" cy="2524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Moving Code</a:t>
            </a:r>
          </a:p>
        </p:txBody>
      </p:sp>
      <p:sp>
        <p:nvSpPr>
          <p:cNvPr id="423" name="Shape 423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Move code or entire statement up/down.</a:t>
            </a:r>
          </a:p>
        </p:txBody>
      </p:sp>
      <p:sp>
        <p:nvSpPr>
          <p:cNvPr id="424" name="Shape 424"/>
          <p:cNvSpPr/>
          <p:nvPr/>
        </p:nvSpPr>
        <p:spPr>
          <a:xfrm>
            <a:off x="1398094" y="5011199"/>
            <a:ext cx="81483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Shift+Alt+Up / Down (or Shift+Ctrl+Up / Down for statement)</a:t>
            </a:r>
          </a:p>
        </p:txBody>
      </p:sp>
      <p:sp>
        <p:nvSpPr>
          <p:cNvPr id="425" name="Shape 425"/>
          <p:cNvSpPr/>
          <p:nvPr/>
        </p:nvSpPr>
        <p:spPr>
          <a:xfrm>
            <a:off x="1398094" y="5408376"/>
            <a:ext cx="92766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Shift+Alt+Up / Down (or Shift+Command+Up / Down for statement)</a:t>
            </a:r>
          </a:p>
        </p:txBody>
      </p:sp>
      <p:pic>
        <p:nvPicPr>
          <p:cNvPr id="426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image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9442" y="2743227"/>
            <a:ext cx="3307328" cy="2278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Surround With</a:t>
            </a:r>
          </a:p>
        </p:txBody>
      </p:sp>
      <p:sp>
        <p:nvSpPr>
          <p:cNvPr id="431" name="Shape 431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Wraps selected text with new content, e.g. try/catch or if statement.</a:t>
            </a:r>
          </a:p>
        </p:txBody>
      </p:sp>
      <p:sp>
        <p:nvSpPr>
          <p:cNvPr id="432" name="Shape 432"/>
          <p:cNvSpPr/>
          <p:nvPr/>
        </p:nvSpPr>
        <p:spPr>
          <a:xfrm>
            <a:off x="1398095" y="5011199"/>
            <a:ext cx="22974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Ctrl+Alt+T and Alt+Enter</a:t>
            </a:r>
          </a:p>
        </p:txBody>
      </p:sp>
      <p:sp>
        <p:nvSpPr>
          <p:cNvPr id="433" name="Shape 433"/>
          <p:cNvSpPr/>
          <p:nvPr/>
        </p:nvSpPr>
        <p:spPr>
          <a:xfrm>
            <a:off x="1398095" y="5408376"/>
            <a:ext cx="29187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Alt+Command+T and Alt+Enter</a:t>
            </a:r>
          </a:p>
        </p:txBody>
      </p:sp>
      <p:pic>
        <p:nvPicPr>
          <p:cNvPr id="434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image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3995" y="1748560"/>
            <a:ext cx="5578223" cy="4267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Intentions</a:t>
            </a:r>
          </a:p>
        </p:txBody>
      </p:sp>
      <p:sp>
        <p:nvSpPr>
          <p:cNvPr id="439" name="Shape 439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Let the IDE figure out possible actions from context and execute them.</a:t>
            </a:r>
          </a:p>
        </p:txBody>
      </p:sp>
      <p:sp>
        <p:nvSpPr>
          <p:cNvPr id="440" name="Shape 440"/>
          <p:cNvSpPr/>
          <p:nvPr/>
        </p:nvSpPr>
        <p:spPr>
          <a:xfrm>
            <a:off x="1398094" y="5011199"/>
            <a:ext cx="9456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Alt+Enter</a:t>
            </a:r>
          </a:p>
        </p:txBody>
      </p:sp>
      <p:sp>
        <p:nvSpPr>
          <p:cNvPr id="441" name="Shape 441"/>
          <p:cNvSpPr/>
          <p:nvPr/>
        </p:nvSpPr>
        <p:spPr>
          <a:xfrm>
            <a:off x="1398094" y="5408376"/>
            <a:ext cx="9456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Alt+Enter</a:t>
            </a:r>
          </a:p>
        </p:txBody>
      </p:sp>
      <p:pic>
        <p:nvPicPr>
          <p:cNvPr id="442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image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7551" y="3197217"/>
            <a:ext cx="6311110" cy="1370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Keyboard shortcuts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PhpStorm features multiple keymaps</a:t>
            </a:r>
          </a:p>
          <a:p>
            <a:pPr/>
            <a:r>
              <a:t>Defaults per platform</a:t>
            </a:r>
          </a:p>
          <a:p>
            <a:pPr/>
            <a:r>
              <a:t>Other IDEA-based IDE’s use a similar keymap</a:t>
            </a:r>
          </a:p>
          <a:p>
            <a:pPr/>
            <a:r>
              <a:t>Cheat sheet: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http://bit.ly/phpstorm-shortcuts</a:t>
            </a:r>
          </a:p>
        </p:txBody>
      </p:sp>
      <p:pic>
        <p:nvPicPr>
          <p:cNvPr id="195" name="image5.png"/>
          <p:cNvPicPr>
            <a:picLocks noChangeAspect="1"/>
          </p:cNvPicPr>
          <p:nvPr/>
        </p:nvPicPr>
        <p:blipFill>
          <a:blip r:embed="rId3">
            <a:extLst/>
          </a:blip>
          <a:srcRect l="0" t="0" r="38380" b="0"/>
          <a:stretch>
            <a:fillRect/>
          </a:stretch>
        </p:blipFill>
        <p:spPr>
          <a:xfrm>
            <a:off x="3658749" y="2469513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5.png"/>
          <p:cNvPicPr>
            <a:picLocks noChangeAspect="1"/>
          </p:cNvPicPr>
          <p:nvPr/>
        </p:nvPicPr>
        <p:blipFill>
          <a:blip r:embed="rId3">
            <a:extLst/>
          </a:blip>
          <a:srcRect l="67484" t="0" r="0" b="0"/>
          <a:stretch>
            <a:fillRect/>
          </a:stretch>
        </p:blipFill>
        <p:spPr>
          <a:xfrm>
            <a:off x="4355276" y="2469511"/>
            <a:ext cx="354507" cy="355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Generate Code</a:t>
            </a:r>
          </a:p>
        </p:txBody>
      </p:sp>
      <p:sp>
        <p:nvSpPr>
          <p:cNvPr id="447" name="Shape 44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2pPr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lvl2pPr>
          </a:lstStyle>
          <a:p>
            <a:pPr/>
            <a:r>
              <a:t>Generate code, e.g. class members, constructor, docblock comments, fields, ...</a:t>
            </a:r>
          </a:p>
          <a:p>
            <a:pPr lvl="1"/>
            <a:r>
              <a:t>When used in navigation bar / project tool window, generates a new file.</a:t>
            </a:r>
          </a:p>
        </p:txBody>
      </p:sp>
      <p:sp>
        <p:nvSpPr>
          <p:cNvPr id="448" name="Shape 448"/>
          <p:cNvSpPr/>
          <p:nvPr/>
        </p:nvSpPr>
        <p:spPr>
          <a:xfrm>
            <a:off x="1398094" y="5011199"/>
            <a:ext cx="9681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Alt+Insert</a:t>
            </a:r>
          </a:p>
        </p:txBody>
      </p:sp>
      <p:sp>
        <p:nvSpPr>
          <p:cNvPr id="449" name="Shape 449"/>
          <p:cNvSpPr/>
          <p:nvPr/>
        </p:nvSpPr>
        <p:spPr>
          <a:xfrm>
            <a:off x="1398094" y="5408376"/>
            <a:ext cx="130687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Command+N</a:t>
            </a:r>
          </a:p>
        </p:txBody>
      </p:sp>
      <p:pic>
        <p:nvPicPr>
          <p:cNvPr id="450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image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7022" y="1756935"/>
            <a:ext cx="3972168" cy="4250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Rearrange/Reformat Code</a:t>
            </a:r>
          </a:p>
        </p:txBody>
      </p:sp>
      <p:sp>
        <p:nvSpPr>
          <p:cNvPr id="455" name="Shape 455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Rearranges entries in code according to settings. Reformats all code according to code style.</a:t>
            </a:r>
          </a:p>
        </p:txBody>
      </p:sp>
      <p:sp>
        <p:nvSpPr>
          <p:cNvPr id="456" name="Shape 456"/>
          <p:cNvSpPr/>
          <p:nvPr/>
        </p:nvSpPr>
        <p:spPr>
          <a:xfrm>
            <a:off x="1398094" y="5011199"/>
            <a:ext cx="19485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Ctrl+Alt+L (reformat)</a:t>
            </a:r>
          </a:p>
        </p:txBody>
      </p:sp>
      <p:sp>
        <p:nvSpPr>
          <p:cNvPr id="457" name="Shape 457"/>
          <p:cNvSpPr/>
          <p:nvPr/>
        </p:nvSpPr>
        <p:spPr>
          <a:xfrm>
            <a:off x="1398094" y="5408376"/>
            <a:ext cx="256982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Alt+Command+L (reformat)</a:t>
            </a:r>
          </a:p>
        </p:txBody>
      </p:sp>
      <p:pic>
        <p:nvPicPr>
          <p:cNvPr id="458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8994" y="2558755"/>
            <a:ext cx="4701673" cy="396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4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30204" y="1405520"/>
            <a:ext cx="3699795" cy="2306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Inspections</a:t>
            </a:r>
          </a:p>
        </p:txBody>
      </p:sp>
      <p:sp>
        <p:nvSpPr>
          <p:cNvPr id="464" name="Shape 464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Highlights</a:t>
            </a:r>
          </a:p>
        </p:txBody>
      </p:sp>
      <p:sp>
        <p:nvSpPr>
          <p:cNvPr id="467" name="Shape 46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6500"/>
              </a:lnSpc>
            </a:pPr>
            <a:r>
              <a:t>In-editor highlighting of code issues.</a:t>
            </a:r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Errors</a:t>
            </a:r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Warnings</a:t>
            </a:r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Suggestions</a:t>
            </a:r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Hints</a:t>
            </a:r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Dead Code</a:t>
            </a:r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</a:p>
          <a:p>
            <a:pPr>
              <a:lnSpc>
                <a:spcPct val="76500"/>
              </a:lnSpc>
            </a:pPr>
            <a:r>
              <a:t>Can be suppressed.</a:t>
            </a:r>
          </a:p>
          <a:p>
            <a:pPr>
              <a:lnSpc>
                <a:spcPct val="76500"/>
              </a:lnSpc>
            </a:pPr>
            <a:r>
              <a:t>Support for PHP Code Sniffer / PHP Mess Detector.</a:t>
            </a:r>
          </a:p>
        </p:txBody>
      </p:sp>
      <p:pic>
        <p:nvPicPr>
          <p:cNvPr id="468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6719" y="2406588"/>
            <a:ext cx="5512776" cy="2951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Quick Fixes</a:t>
            </a:r>
          </a:p>
        </p:txBody>
      </p:sp>
      <p:sp>
        <p:nvSpPr>
          <p:cNvPr id="471" name="Shape 471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Highlights provide a Quick Fix action to help remove the warning.</a:t>
            </a:r>
          </a:p>
        </p:txBody>
      </p:sp>
      <p:sp>
        <p:nvSpPr>
          <p:cNvPr id="472" name="Shape 472"/>
          <p:cNvSpPr/>
          <p:nvPr/>
        </p:nvSpPr>
        <p:spPr>
          <a:xfrm>
            <a:off x="1398094" y="5011199"/>
            <a:ext cx="9456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Alt+Enter</a:t>
            </a:r>
          </a:p>
        </p:txBody>
      </p:sp>
      <p:sp>
        <p:nvSpPr>
          <p:cNvPr id="473" name="Shape 473"/>
          <p:cNvSpPr/>
          <p:nvPr/>
        </p:nvSpPr>
        <p:spPr>
          <a:xfrm>
            <a:off x="1398094" y="5408376"/>
            <a:ext cx="9456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Alt+Enter</a:t>
            </a:r>
          </a:p>
        </p:txBody>
      </p:sp>
      <p:pic>
        <p:nvPicPr>
          <p:cNvPr id="474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image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1229" y="3338712"/>
            <a:ext cx="6603755" cy="1087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Navigation</a:t>
            </a:r>
          </a:p>
        </p:txBody>
      </p:sp>
      <p:sp>
        <p:nvSpPr>
          <p:cNvPr id="479" name="Shape 479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Navigate back and forth between code issues.</a:t>
            </a:r>
          </a:p>
        </p:txBody>
      </p:sp>
      <p:sp>
        <p:nvSpPr>
          <p:cNvPr id="480" name="Shape 480"/>
          <p:cNvSpPr/>
          <p:nvPr/>
        </p:nvSpPr>
        <p:spPr>
          <a:xfrm>
            <a:off x="1398094" y="5011199"/>
            <a:ext cx="12730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F2 / Shift+F2</a:t>
            </a:r>
          </a:p>
        </p:txBody>
      </p:sp>
      <p:sp>
        <p:nvSpPr>
          <p:cNvPr id="481" name="Shape 481"/>
          <p:cNvSpPr/>
          <p:nvPr/>
        </p:nvSpPr>
        <p:spPr>
          <a:xfrm>
            <a:off x="1398094" y="5408376"/>
            <a:ext cx="12730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F2 / Shift+F2</a:t>
            </a:r>
          </a:p>
        </p:txBody>
      </p:sp>
      <p:pic>
        <p:nvPicPr>
          <p:cNvPr id="482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9682" y="2943424"/>
            <a:ext cx="6306848" cy="1877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Gutter and Lens</a:t>
            </a:r>
          </a:p>
        </p:txBody>
      </p:sp>
      <p:sp>
        <p:nvSpPr>
          <p:cNvPr id="487" name="Shape 48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Right gutter displays error information. Use Lens mode for preview.</a:t>
            </a:r>
          </a:p>
        </p:txBody>
      </p:sp>
      <p:pic>
        <p:nvPicPr>
          <p:cNvPr id="488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8777" y="1375201"/>
            <a:ext cx="3508658" cy="5014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image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655" y="4279562"/>
            <a:ext cx="5448301" cy="1485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Settings</a:t>
            </a:r>
          </a:p>
        </p:txBody>
      </p:sp>
      <p:sp>
        <p:nvSpPr>
          <p:cNvPr id="492" name="Shape 492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>
            <a:lvl2pPr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lvl2pPr>
          </a:lstStyle>
          <a:p>
            <a:pPr/>
            <a:r>
              <a:t>Enable/disable inspections, see examples and documentation.</a:t>
            </a:r>
          </a:p>
          <a:p>
            <a:pPr lvl="1"/>
            <a:r>
              <a:t>Configure severity.</a:t>
            </a:r>
          </a:p>
        </p:txBody>
      </p:sp>
      <p:sp>
        <p:nvSpPr>
          <p:cNvPr id="493" name="Shape 493"/>
          <p:cNvSpPr/>
          <p:nvPr/>
        </p:nvSpPr>
        <p:spPr>
          <a:xfrm>
            <a:off x="1398094" y="5011199"/>
            <a:ext cx="10301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Ctrl+Alt+S</a:t>
            </a:r>
          </a:p>
        </p:txBody>
      </p:sp>
      <p:sp>
        <p:nvSpPr>
          <p:cNvPr id="494" name="Shape 494"/>
          <p:cNvSpPr/>
          <p:nvPr/>
        </p:nvSpPr>
        <p:spPr>
          <a:xfrm>
            <a:off x="1398095" y="5408376"/>
            <a:ext cx="12165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Command+,</a:t>
            </a:r>
          </a:p>
        </p:txBody>
      </p:sp>
      <p:pic>
        <p:nvPicPr>
          <p:cNvPr id="495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image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2300" y="1684015"/>
            <a:ext cx="5641611" cy="4396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PHPMD / PHPCS</a:t>
            </a:r>
          </a:p>
        </p:txBody>
      </p:sp>
      <p:sp>
        <p:nvSpPr>
          <p:cNvPr id="500" name="Shape 500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PHP Mess Detector and PHP Code Sniffer can be plugged in for inspections as well.</a:t>
            </a:r>
          </a:p>
        </p:txBody>
      </p:sp>
      <p:sp>
        <p:nvSpPr>
          <p:cNvPr id="501" name="Shape 501"/>
          <p:cNvSpPr/>
          <p:nvPr/>
        </p:nvSpPr>
        <p:spPr>
          <a:xfrm>
            <a:off x="1398094" y="5011199"/>
            <a:ext cx="10301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Ctrl+Alt+S</a:t>
            </a:r>
          </a:p>
        </p:txBody>
      </p:sp>
      <p:sp>
        <p:nvSpPr>
          <p:cNvPr id="502" name="Shape 502"/>
          <p:cNvSpPr/>
          <p:nvPr/>
        </p:nvSpPr>
        <p:spPr>
          <a:xfrm>
            <a:off x="1398095" y="5408376"/>
            <a:ext cx="12165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Command+,</a:t>
            </a:r>
          </a:p>
        </p:txBody>
      </p:sp>
      <p:pic>
        <p:nvPicPr>
          <p:cNvPr id="503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image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7500" y="1754445"/>
            <a:ext cx="6826348" cy="4255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Find Issues</a:t>
            </a:r>
          </a:p>
        </p:txBody>
      </p:sp>
      <p:sp>
        <p:nvSpPr>
          <p:cNvPr id="508" name="Shape 508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Quick fix menu allows finding all similar issues.</a:t>
            </a:r>
          </a:p>
        </p:txBody>
      </p:sp>
      <p:sp>
        <p:nvSpPr>
          <p:cNvPr id="509" name="Shape 509"/>
          <p:cNvSpPr/>
          <p:nvPr/>
        </p:nvSpPr>
        <p:spPr>
          <a:xfrm>
            <a:off x="1398094" y="5011199"/>
            <a:ext cx="9456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Alt+Enter</a:t>
            </a:r>
          </a:p>
        </p:txBody>
      </p:sp>
      <p:sp>
        <p:nvSpPr>
          <p:cNvPr id="510" name="Shape 510"/>
          <p:cNvSpPr/>
          <p:nvPr/>
        </p:nvSpPr>
        <p:spPr>
          <a:xfrm>
            <a:off x="1398094" y="5408376"/>
            <a:ext cx="9456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Alt+Enter</a:t>
            </a:r>
          </a:p>
        </p:txBody>
      </p:sp>
      <p:pic>
        <p:nvPicPr>
          <p:cNvPr id="511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image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1637" y="142485"/>
            <a:ext cx="5641611" cy="1578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image4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64698" y="3447650"/>
            <a:ext cx="5975489" cy="2669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image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766" y="1525463"/>
            <a:ext cx="2590572" cy="2375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Agenda</a:t>
            </a:r>
          </a:p>
        </p:txBody>
      </p:sp>
      <p:sp>
        <p:nvSpPr>
          <p:cNvPr id="199" name="Shape 199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Look at the IDE</a:t>
            </a:r>
          </a:p>
          <a:p>
            <a:pPr/>
            <a:r>
              <a:t>Navigation</a:t>
            </a:r>
          </a:p>
          <a:p>
            <a:pPr/>
            <a:r>
              <a:t>Editing</a:t>
            </a:r>
          </a:p>
          <a:p>
            <a:pPr/>
            <a:r>
              <a:t>Inspections</a:t>
            </a:r>
          </a:p>
          <a:p>
            <a:pPr/>
            <a:r>
              <a:t>Live Templates</a:t>
            </a:r>
          </a:p>
          <a:p>
            <a:pPr/>
            <a:r>
              <a:t>Refactoring</a:t>
            </a:r>
          </a:p>
          <a:p>
            <a:pPr/>
            <a:r>
              <a:t>Debugging</a:t>
            </a:r>
          </a:p>
        </p:txBody>
      </p:sp>
      <p:sp>
        <p:nvSpPr>
          <p:cNvPr id="200" name="Shape 200"/>
          <p:cNvSpPr/>
          <p:nvPr/>
        </p:nvSpPr>
        <p:spPr>
          <a:xfrm>
            <a:off x="6011329" y="1998133"/>
            <a:ext cx="4663442" cy="332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400">
                <a:solidFill>
                  <a:srgbClr val="262626"/>
                </a:solidFill>
              </a:defRPr>
            </a:pPr>
            <a:r>
              <a:t>Todo Explorer</a:t>
            </a: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400">
                <a:solidFill>
                  <a:srgbClr val="262626"/>
                </a:solidFill>
              </a:defRPr>
            </a:pPr>
            <a:r>
              <a:t>Unit Testing</a:t>
            </a: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400">
                <a:solidFill>
                  <a:srgbClr val="262626"/>
                </a:solidFill>
              </a:defRPr>
            </a:pPr>
            <a:r>
              <a:t>Version Control</a:t>
            </a: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400">
                <a:solidFill>
                  <a:srgbClr val="262626"/>
                </a:solidFill>
              </a:defRPr>
            </a:pPr>
            <a:r>
              <a:t>Databases</a:t>
            </a: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400">
                <a:solidFill>
                  <a:srgbClr val="262626"/>
                </a:solidFill>
              </a:defRPr>
            </a:pPr>
            <a:r>
              <a:t>Deployment</a:t>
            </a: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400">
                <a:solidFill>
                  <a:srgbClr val="262626"/>
                </a:solidFill>
              </a:defRPr>
            </a:pPr>
            <a:r>
              <a:t>Tools</a:t>
            </a: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400">
                <a:solidFill>
                  <a:srgbClr val="262626"/>
                </a:solidFill>
              </a:defRPr>
            </a:pPr>
            <a:r>
              <a:t>Plugins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Run Inspections</a:t>
            </a:r>
          </a:p>
        </p:txBody>
      </p:sp>
      <p:sp>
        <p:nvSpPr>
          <p:cNvPr id="518" name="Shape 518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Run an inspection profile and get results for the entire project (or scope).</a:t>
            </a:r>
          </a:p>
        </p:txBody>
      </p:sp>
      <p:sp>
        <p:nvSpPr>
          <p:cNvPr id="519" name="Shape 519"/>
          <p:cNvSpPr/>
          <p:nvPr/>
        </p:nvSpPr>
        <p:spPr>
          <a:xfrm>
            <a:off x="1398095" y="5011199"/>
            <a:ext cx="18432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Ctrl+Alt+Up / Down</a:t>
            </a:r>
          </a:p>
        </p:txBody>
      </p:sp>
      <p:sp>
        <p:nvSpPr>
          <p:cNvPr id="520" name="Shape 520"/>
          <p:cNvSpPr/>
          <p:nvPr/>
        </p:nvSpPr>
        <p:spPr>
          <a:xfrm>
            <a:off x="1398094" y="5408376"/>
            <a:ext cx="24645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Alt+Command+Up / Down</a:t>
            </a:r>
          </a:p>
        </p:txBody>
      </p:sp>
      <p:pic>
        <p:nvPicPr>
          <p:cNvPr id="521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image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220" y="1986671"/>
            <a:ext cx="6205772" cy="3791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Live templates (snippets)</a:t>
            </a:r>
          </a:p>
        </p:txBody>
      </p:sp>
      <p:sp>
        <p:nvSpPr>
          <p:cNvPr id="526" name="Shape 526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Code Expansion</a:t>
            </a:r>
          </a:p>
        </p:txBody>
      </p:sp>
      <p:sp>
        <p:nvSpPr>
          <p:cNvPr id="529" name="Shape 529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Expand text shortcut using template.</a:t>
            </a:r>
          </a:p>
          <a:p>
            <a:pPr lvl="1" marL="347472" indent="-342900"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Expands into code with variable “hotspots”</a:t>
            </a:r>
            <a:endParaRPr sz="2000"/>
          </a:p>
          <a:p>
            <a:pPr lvl="1" marL="347472" indent="-342900"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Hotspot can be linked to an expression, such as “current user”, “autocomplete”, …</a:t>
            </a:r>
          </a:p>
          <a:p>
            <a:pPr lvl="1" marL="347472" indent="-342900"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Tab to move between hotspots.</a:t>
            </a:r>
          </a:p>
          <a:p>
            <a:pPr lvl="1" marL="347472" indent="-342900"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Template can define end point for caret.</a:t>
            </a:r>
          </a:p>
        </p:txBody>
      </p:sp>
      <p:sp>
        <p:nvSpPr>
          <p:cNvPr id="530" name="Shape 530"/>
          <p:cNvSpPr/>
          <p:nvPr/>
        </p:nvSpPr>
        <p:spPr>
          <a:xfrm>
            <a:off x="1398094" y="5011199"/>
            <a:ext cx="4317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Tab</a:t>
            </a:r>
          </a:p>
        </p:txBody>
      </p:sp>
      <p:sp>
        <p:nvSpPr>
          <p:cNvPr id="531" name="Shape 531"/>
          <p:cNvSpPr/>
          <p:nvPr/>
        </p:nvSpPr>
        <p:spPr>
          <a:xfrm>
            <a:off x="1398094" y="5408376"/>
            <a:ext cx="4317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Tab</a:t>
            </a:r>
          </a:p>
        </p:txBody>
      </p:sp>
      <p:pic>
        <p:nvPicPr>
          <p:cNvPr id="532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image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9223" y="2963435"/>
            <a:ext cx="5267766" cy="1837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Creating Live Templates</a:t>
            </a:r>
          </a:p>
        </p:txBody>
      </p:sp>
      <p:sp>
        <p:nvSpPr>
          <p:cNvPr id="537" name="Shape 53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Create your own live templates.</a:t>
            </a:r>
          </a:p>
          <a:p>
            <a:pPr lvl="1" marL="347472" indent="-342900"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Use variables and expressions.</a:t>
            </a:r>
            <a:endParaRPr sz="2000"/>
          </a:p>
          <a:p>
            <a:pPr lvl="1" marL="347472" indent="-342900"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Can be created from settings or straight from within the editor.</a:t>
            </a:r>
            <a:endParaRPr sz="2000"/>
          </a:p>
          <a:p>
            <a:pPr lvl="1" marL="347472" indent="-342900"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$END$ variable denotes where caret should be after expansion.</a:t>
            </a:r>
            <a:endParaRPr sz="2000"/>
          </a:p>
          <a:p>
            <a:pPr lvl="1" marL="347472" indent="-342900"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Expressions: 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www.jetbrains.com/phpstorm/webhelp/edit-template-variables-dialog.html</a:t>
            </a:r>
            <a:r>
              <a:t> </a:t>
            </a:r>
          </a:p>
        </p:txBody>
      </p:sp>
      <p:sp>
        <p:nvSpPr>
          <p:cNvPr id="538" name="Shape 538"/>
          <p:cNvSpPr/>
          <p:nvPr/>
        </p:nvSpPr>
        <p:spPr>
          <a:xfrm>
            <a:off x="1398094" y="5011199"/>
            <a:ext cx="4317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Tab</a:t>
            </a:r>
          </a:p>
        </p:txBody>
      </p:sp>
      <p:sp>
        <p:nvSpPr>
          <p:cNvPr id="539" name="Shape 539"/>
          <p:cNvSpPr/>
          <p:nvPr/>
        </p:nvSpPr>
        <p:spPr>
          <a:xfrm>
            <a:off x="1398094" y="5408376"/>
            <a:ext cx="4317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Tab</a:t>
            </a:r>
          </a:p>
        </p:txBody>
      </p:sp>
      <p:pic>
        <p:nvPicPr>
          <p:cNvPr id="540" name="image5.png"/>
          <p:cNvPicPr>
            <a:picLocks noChangeAspect="1"/>
          </p:cNvPicPr>
          <p:nvPr/>
        </p:nvPicPr>
        <p:blipFill>
          <a:blip r:embed="rId3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image5.png"/>
          <p:cNvPicPr>
            <a:picLocks noChangeAspect="1"/>
          </p:cNvPicPr>
          <p:nvPr/>
        </p:nvPicPr>
        <p:blipFill>
          <a:blip r:embed="rId3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image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0202" y="1603113"/>
            <a:ext cx="5085810" cy="4558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Surround Templates</a:t>
            </a:r>
          </a:p>
        </p:txBody>
      </p:sp>
      <p:sp>
        <p:nvSpPr>
          <p:cNvPr id="545" name="Shape 545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Surround code with a template.</a:t>
            </a:r>
          </a:p>
          <a:p>
            <a:pPr/>
            <a:r>
              <a:t>Extra predefined variable:</a:t>
            </a:r>
          </a:p>
          <a:p>
            <a:pPr lvl="1" marL="0" indent="256031">
              <a:spcBef>
                <a:spcPts val="600"/>
              </a:spcBef>
              <a:buSzTx/>
              <a:buNone/>
              <a:defRPr sz="1800">
                <a:solidFill>
                  <a:schemeClr val="accent2"/>
                </a:solidFill>
              </a:defRPr>
            </a:pPr>
            <a:r>
              <a:t>$SELECTION$ is the currently selected text</a:t>
            </a:r>
            <a:endParaRPr sz="2000"/>
          </a:p>
          <a:p>
            <a:pPr lvl="1" marL="0" indent="256031">
              <a:spcBef>
                <a:spcPts val="600"/>
              </a:spcBef>
              <a:buSzTx/>
              <a:buNone/>
              <a:defRPr sz="1800">
                <a:solidFill>
                  <a:schemeClr val="accent2"/>
                </a:solidFill>
              </a:defRPr>
            </a:pPr>
            <a:r>
              <a:t>Only considered a surround template when this macro is used.</a:t>
            </a:r>
          </a:p>
        </p:txBody>
      </p:sp>
      <p:sp>
        <p:nvSpPr>
          <p:cNvPr id="546" name="Shape 546"/>
          <p:cNvSpPr/>
          <p:nvPr/>
        </p:nvSpPr>
        <p:spPr>
          <a:xfrm>
            <a:off x="1398094" y="5011199"/>
            <a:ext cx="22008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Ctrl+Alt+T or Ctrl+Alt+J</a:t>
            </a:r>
          </a:p>
        </p:txBody>
      </p:sp>
      <p:sp>
        <p:nvSpPr>
          <p:cNvPr id="547" name="Shape 547"/>
          <p:cNvSpPr/>
          <p:nvPr/>
        </p:nvSpPr>
        <p:spPr>
          <a:xfrm>
            <a:off x="1398094" y="5408376"/>
            <a:ext cx="343233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Alt+Command+T or Alt+Command+J</a:t>
            </a:r>
          </a:p>
        </p:txBody>
      </p:sp>
      <p:pic>
        <p:nvPicPr>
          <p:cNvPr id="548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image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4629" y="3269700"/>
            <a:ext cx="5716953" cy="1225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File Templates</a:t>
            </a:r>
          </a:p>
        </p:txBody>
      </p:sp>
      <p:sp>
        <p:nvSpPr>
          <p:cNvPr id="553" name="Shape 553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Applied when creating a new file or generating code.</a:t>
            </a:r>
          </a:p>
          <a:p>
            <a:pPr/>
            <a:r>
              <a:t>Can contain includes.</a:t>
            </a:r>
          </a:p>
          <a:p>
            <a:pPr/>
            <a:r>
              <a:t>Customize code generation.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Variables: 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www.jetbrains.com/phpstorm/webhelp/file-template-variables.html</a:t>
            </a:r>
            <a:r>
              <a:t> </a:t>
            </a:r>
          </a:p>
        </p:txBody>
      </p:sp>
      <p:sp>
        <p:nvSpPr>
          <p:cNvPr id="554" name="Shape 554"/>
          <p:cNvSpPr/>
          <p:nvPr/>
        </p:nvSpPr>
        <p:spPr>
          <a:xfrm>
            <a:off x="1398094" y="5011199"/>
            <a:ext cx="10301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Ctrl+Alt+S</a:t>
            </a:r>
          </a:p>
        </p:txBody>
      </p:sp>
      <p:sp>
        <p:nvSpPr>
          <p:cNvPr id="555" name="Shape 555"/>
          <p:cNvSpPr/>
          <p:nvPr/>
        </p:nvSpPr>
        <p:spPr>
          <a:xfrm>
            <a:off x="1398095" y="5408376"/>
            <a:ext cx="12165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Command+,</a:t>
            </a:r>
          </a:p>
        </p:txBody>
      </p:sp>
      <p:pic>
        <p:nvPicPr>
          <p:cNvPr id="556" name="image5.png"/>
          <p:cNvPicPr>
            <a:picLocks noChangeAspect="1"/>
          </p:cNvPicPr>
          <p:nvPr/>
        </p:nvPicPr>
        <p:blipFill>
          <a:blip r:embed="rId3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image5.png"/>
          <p:cNvPicPr>
            <a:picLocks noChangeAspect="1"/>
          </p:cNvPicPr>
          <p:nvPr/>
        </p:nvPicPr>
        <p:blipFill>
          <a:blip r:embed="rId3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image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0253" y="1603113"/>
            <a:ext cx="5405707" cy="4558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Refactoring</a:t>
            </a:r>
          </a:p>
        </p:txBody>
      </p:sp>
      <p:sp>
        <p:nvSpPr>
          <p:cNvPr id="561" name="Shape 561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type="title"/>
          </p:nvPr>
        </p:nvSpPr>
        <p:spPr>
          <a:xfrm>
            <a:off x="603503" y="767419"/>
            <a:ext cx="10780778" cy="3355848"/>
          </a:xfrm>
          <a:prstGeom prst="rect">
            <a:avLst/>
          </a:prstGeom>
        </p:spPr>
        <p:txBody>
          <a:bodyPr/>
          <a:lstStyle/>
          <a:p>
            <a:pPr algn="ctr">
              <a:defRPr spc="-200" sz="5400"/>
            </a:pPr>
            <a:r>
              <a:t>“</a:t>
            </a:r>
            <a:r>
              <a:t>Refactoring is a controlled technique for improving the design of an existing code base.”</a:t>
            </a:r>
          </a:p>
        </p:txBody>
      </p:sp>
      <p:sp>
        <p:nvSpPr>
          <p:cNvPr id="564" name="Shape 564"/>
          <p:cNvSpPr/>
          <p:nvPr>
            <p:ph type="body" sz="quarter" idx="1"/>
          </p:nvPr>
        </p:nvSpPr>
        <p:spPr>
          <a:xfrm>
            <a:off x="667512" y="4204208"/>
            <a:ext cx="9226296" cy="1645921"/>
          </a:xfrm>
          <a:prstGeom prst="rect">
            <a:avLst/>
          </a:prstGeom>
        </p:spPr>
        <p:txBody>
          <a:bodyPr/>
          <a:lstStyle/>
          <a:p>
            <a:pPr algn="r">
              <a:defRPr sz="2800"/>
            </a:pPr>
            <a:r>
              <a:t>Martin Fowler</a:t>
            </a:r>
            <a:br/>
            <a:r>
              <a:rPr sz="20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</a:t>
            </a:r>
            <a:r>
              <a:rPr sz="20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://</a:t>
            </a:r>
            <a:r>
              <a:rPr sz="20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martinfowler.com/books/refactoring.html</a:t>
            </a:r>
            <a:r>
              <a:rPr sz="20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Refactoring in PhpStorm</a:t>
            </a:r>
          </a:p>
        </p:txBody>
      </p:sp>
      <p:sp>
        <p:nvSpPr>
          <p:cNvPr id="567" name="Shape 56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68000"/>
              </a:lnSpc>
              <a:defRPr sz="1900"/>
            </a:pPr>
            <a:r>
              <a:t>The IDE will:</a:t>
            </a:r>
            <a:endParaRPr sz="1600"/>
          </a:p>
          <a:p>
            <a:pPr lvl="1" marL="347471" indent="-342899">
              <a:lnSpc>
                <a:spcPct val="68000"/>
              </a:lnSpc>
              <a:spcBef>
                <a:spcPts val="600"/>
              </a:spcBef>
              <a:defRPr sz="1900">
                <a:solidFill>
                  <a:schemeClr val="accent2"/>
                </a:solidFill>
              </a:defRPr>
            </a:pPr>
            <a:r>
              <a:t>Perform the refactoring</a:t>
            </a:r>
            <a:endParaRPr sz="1400"/>
          </a:p>
          <a:p>
            <a:pPr lvl="1" marL="347471" indent="-342899">
              <a:lnSpc>
                <a:spcPct val="68000"/>
              </a:lnSpc>
              <a:spcBef>
                <a:spcPts val="600"/>
              </a:spcBef>
              <a:defRPr sz="1900">
                <a:solidFill>
                  <a:schemeClr val="accent2"/>
                </a:solidFill>
              </a:defRPr>
            </a:pPr>
            <a:r>
              <a:t>Track down and correct the affected code references automatically</a:t>
            </a:r>
            <a:endParaRPr sz="1400"/>
          </a:p>
          <a:p>
            <a:pPr lvl="1" marL="347471" indent="-342899">
              <a:lnSpc>
                <a:spcPct val="68000"/>
              </a:lnSpc>
              <a:spcBef>
                <a:spcPts val="600"/>
              </a:spcBef>
              <a:defRPr sz="1900">
                <a:solidFill>
                  <a:schemeClr val="accent2"/>
                </a:solidFill>
              </a:defRPr>
            </a:pPr>
            <a:r>
              <a:t>Warn about occurrences it can not update automatically</a:t>
            </a:r>
          </a:p>
        </p:txBody>
      </p:sp>
      <p:sp>
        <p:nvSpPr>
          <p:cNvPr id="568" name="Shape 568"/>
          <p:cNvSpPr/>
          <p:nvPr/>
        </p:nvSpPr>
        <p:spPr>
          <a:xfrm>
            <a:off x="6011329" y="1998133"/>
            <a:ext cx="4663442" cy="3669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91439" indent="-91439" defTabSz="914400">
              <a:lnSpc>
                <a:spcPct val="68000"/>
              </a:lnSpc>
              <a:spcBef>
                <a:spcPts val="1300"/>
              </a:spcBef>
              <a:buSzPct val="100000"/>
              <a:buFont typeface="Arial"/>
              <a:buChar char=" "/>
              <a:defRPr sz="1600">
                <a:solidFill>
                  <a:srgbClr val="262626"/>
                </a:solidFill>
              </a:defRPr>
            </a:pPr>
            <a:r>
              <a:t>Available refactorings: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Change Signature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Copy/Clone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Extract Constant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Extract Field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Extract Interface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Extract Method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Extract Parameter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Extract Variable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Inline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Move Refactorings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Pull Members up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Push Members down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Rename Refactorings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Safe Delete</a:t>
            </a:r>
          </a:p>
          <a:p>
            <a:pPr lvl="1" marL="347472" indent="-342900" defTabSz="914400">
              <a:lnSpc>
                <a:spcPct val="68000"/>
              </a:lnSpc>
              <a:spcBef>
                <a:spcPts val="600"/>
              </a:spcBef>
              <a:buSzPct val="100000"/>
              <a:buFont typeface="Arial"/>
              <a:buChar char=" "/>
              <a:defRPr sz="1400">
                <a:solidFill>
                  <a:schemeClr val="accent2"/>
                </a:solidFill>
              </a:defRPr>
            </a:pPr>
            <a:r>
              <a:t>Move Static Member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Refactor This</a:t>
            </a:r>
          </a:p>
        </p:txBody>
      </p:sp>
      <p:sp>
        <p:nvSpPr>
          <p:cNvPr id="571" name="Shape 571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Refactor symbol or code fragment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In Project View, Structure Tool Window, Editor or UML Class Diagram.</a:t>
            </a:r>
          </a:p>
          <a:p>
            <a:pPr/>
            <a:r>
              <a:t>Use menu item </a:t>
            </a:r>
            <a:r>
              <a:rPr b="1"/>
              <a:t>Refactor | Refactor This</a:t>
            </a:r>
            <a:r>
              <a:t> or keyboard shortcut.</a:t>
            </a:r>
          </a:p>
        </p:txBody>
      </p:sp>
      <p:sp>
        <p:nvSpPr>
          <p:cNvPr id="572" name="Shape 572"/>
          <p:cNvSpPr/>
          <p:nvPr/>
        </p:nvSpPr>
        <p:spPr>
          <a:xfrm>
            <a:off x="1398094" y="5011199"/>
            <a:ext cx="15440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Ctrl+Shift+Alt+T</a:t>
            </a:r>
          </a:p>
        </p:txBody>
      </p:sp>
      <p:sp>
        <p:nvSpPr>
          <p:cNvPr id="573" name="Shape 573"/>
          <p:cNvSpPr/>
          <p:nvPr/>
        </p:nvSpPr>
        <p:spPr>
          <a:xfrm>
            <a:off x="1398095" y="5408376"/>
            <a:ext cx="6629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Ctrl+T</a:t>
            </a:r>
          </a:p>
        </p:txBody>
      </p:sp>
      <p:pic>
        <p:nvPicPr>
          <p:cNvPr id="574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" name="image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2871" y="1903357"/>
            <a:ext cx="4080471" cy="3957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Look at the IDE</a:t>
            </a:r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Change Signature</a:t>
            </a:r>
          </a:p>
        </p:txBody>
      </p:sp>
      <p:sp>
        <p:nvSpPr>
          <p:cNvPr id="579" name="Shape 579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You can use this refactoring to: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Change the function name.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Add new parameters and remove the existing ones.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Assign default values to the parameters.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Reorder parameters.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Change parameter names.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Propagate new parameters through the function call hierarchy.</a:t>
            </a:r>
          </a:p>
        </p:txBody>
      </p:sp>
      <p:sp>
        <p:nvSpPr>
          <p:cNvPr id="580" name="Shape 580"/>
          <p:cNvSpPr/>
          <p:nvPr/>
        </p:nvSpPr>
        <p:spPr>
          <a:xfrm>
            <a:off x="1398094" y="5011199"/>
            <a:ext cx="7759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Ctrl+F6</a:t>
            </a:r>
          </a:p>
        </p:txBody>
      </p:sp>
      <p:sp>
        <p:nvSpPr>
          <p:cNvPr id="581" name="Shape 581"/>
          <p:cNvSpPr/>
          <p:nvPr/>
        </p:nvSpPr>
        <p:spPr>
          <a:xfrm>
            <a:off x="1398094" y="5408376"/>
            <a:ext cx="139725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Command+F6</a:t>
            </a:r>
          </a:p>
        </p:txBody>
      </p:sp>
      <p:pic>
        <p:nvPicPr>
          <p:cNvPr id="582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Shape 584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www.jetbrains.com/phpstorm/webhelp/change-signature.html</a:t>
            </a:r>
            <a:r>
              <a:t> </a:t>
            </a:r>
          </a:p>
        </p:txBody>
      </p:sp>
      <p:pic>
        <p:nvPicPr>
          <p:cNvPr id="585" name="image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8856" y="1998663"/>
            <a:ext cx="4048500" cy="3767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Copy/Clone</a:t>
            </a:r>
          </a:p>
        </p:txBody>
      </p:sp>
      <p:sp>
        <p:nvSpPr>
          <p:cNvPr id="588" name="Shape 588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Copy a class, file or directory to another directory or clone it within the same directory.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Using keyboard shortcut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Using drag/drop with Ctrl key pressed)</a:t>
            </a:r>
          </a:p>
        </p:txBody>
      </p:sp>
      <p:sp>
        <p:nvSpPr>
          <p:cNvPr id="589" name="Shape 589"/>
          <p:cNvSpPr/>
          <p:nvPr/>
        </p:nvSpPr>
        <p:spPr>
          <a:xfrm>
            <a:off x="1398094" y="5011199"/>
            <a:ext cx="251515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F5 (copy), Shift+F5 (clone)</a:t>
            </a:r>
          </a:p>
        </p:txBody>
      </p:sp>
      <p:sp>
        <p:nvSpPr>
          <p:cNvPr id="590" name="Shape 590"/>
          <p:cNvSpPr/>
          <p:nvPr/>
        </p:nvSpPr>
        <p:spPr>
          <a:xfrm>
            <a:off x="1398094" y="5408376"/>
            <a:ext cx="251515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F5 (copy), Shift+F5 (clone)</a:t>
            </a:r>
          </a:p>
        </p:txBody>
      </p:sp>
      <p:pic>
        <p:nvPicPr>
          <p:cNvPr id="591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hape 593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www.jetbrains.com/phpstorm/webhelp/copy-clone.html</a:t>
            </a:r>
            <a:r>
              <a:t> </a:t>
            </a:r>
          </a:p>
        </p:txBody>
      </p:sp>
      <p:pic>
        <p:nvPicPr>
          <p:cNvPr id="594" name="image5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1862" y="3054868"/>
            <a:ext cx="4662488" cy="1654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Extract Constant</a:t>
            </a:r>
          </a:p>
        </p:txBody>
      </p:sp>
      <p:sp>
        <p:nvSpPr>
          <p:cNvPr id="597" name="Shape 59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Extract a constant to make code cleaner and more maintainable.</a:t>
            </a:r>
          </a:p>
        </p:txBody>
      </p:sp>
      <p:sp>
        <p:nvSpPr>
          <p:cNvPr id="598" name="Shape 598"/>
          <p:cNvSpPr/>
          <p:nvPr/>
        </p:nvSpPr>
        <p:spPr>
          <a:xfrm>
            <a:off x="1398094" y="5011199"/>
            <a:ext cx="10413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Ctrl+Alt+C</a:t>
            </a:r>
          </a:p>
        </p:txBody>
      </p:sp>
      <p:sp>
        <p:nvSpPr>
          <p:cNvPr id="599" name="Shape 599"/>
          <p:cNvSpPr/>
          <p:nvPr/>
        </p:nvSpPr>
        <p:spPr>
          <a:xfrm>
            <a:off x="1398094" y="5408376"/>
            <a:ext cx="16626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Alt+Command+C</a:t>
            </a:r>
          </a:p>
        </p:txBody>
      </p:sp>
      <p:pic>
        <p:nvPicPr>
          <p:cNvPr id="600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Shape 602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www.jetbrains.com/phpstorm/webhelp/extract-constant.html</a:t>
            </a:r>
            <a:r>
              <a:t> </a:t>
            </a:r>
          </a:p>
        </p:txBody>
      </p:sp>
      <p:pic>
        <p:nvPicPr>
          <p:cNvPr id="603" name="image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43825" y="2133458"/>
            <a:ext cx="5798563" cy="3497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Extract Field</a:t>
            </a:r>
          </a:p>
        </p:txBody>
      </p:sp>
      <p:sp>
        <p:nvSpPr>
          <p:cNvPr id="606" name="Shape 606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Extract an expression into a field.</a:t>
            </a:r>
          </a:p>
        </p:txBody>
      </p:sp>
      <p:sp>
        <p:nvSpPr>
          <p:cNvPr id="607" name="Shape 607"/>
          <p:cNvSpPr/>
          <p:nvPr/>
        </p:nvSpPr>
        <p:spPr>
          <a:xfrm>
            <a:off x="1398094" y="5011199"/>
            <a:ext cx="10187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Ctrl+Alt+F</a:t>
            </a:r>
          </a:p>
        </p:txBody>
      </p:sp>
      <p:sp>
        <p:nvSpPr>
          <p:cNvPr id="608" name="Shape 608"/>
          <p:cNvSpPr/>
          <p:nvPr/>
        </p:nvSpPr>
        <p:spPr>
          <a:xfrm>
            <a:off x="1398094" y="5408376"/>
            <a:ext cx="16400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Alt+Command+F</a:t>
            </a:r>
          </a:p>
        </p:txBody>
      </p:sp>
      <p:pic>
        <p:nvPicPr>
          <p:cNvPr id="609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Shape 611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www.jetbrains.com/phpstorm/webhelp/extract-field.html</a:t>
            </a:r>
            <a:r>
              <a:t> </a:t>
            </a:r>
          </a:p>
        </p:txBody>
      </p:sp>
      <p:pic>
        <p:nvPicPr>
          <p:cNvPr id="612" name="image6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62837" y="2006554"/>
            <a:ext cx="3960538" cy="3751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Extract Interface</a:t>
            </a:r>
          </a:p>
        </p:txBody>
      </p:sp>
      <p:sp>
        <p:nvSpPr>
          <p:cNvPr id="615" name="Shape 615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Extract an interface from a class.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Specify a Name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Optionally change namespace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Pick members to extract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Copy PHPDoc</a:t>
            </a:r>
          </a:p>
          <a:p>
            <a:pPr/>
            <a:r>
              <a:t>Use the menu or Refactor This.</a:t>
            </a:r>
          </a:p>
        </p:txBody>
      </p:sp>
      <p:sp>
        <p:nvSpPr>
          <p:cNvPr id="616" name="Shape 616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www.jetbrains.com/phpstorm/webhelp/extract.html</a:t>
            </a:r>
            <a:r>
              <a:t> </a:t>
            </a:r>
          </a:p>
        </p:txBody>
      </p:sp>
      <p:pic>
        <p:nvPicPr>
          <p:cNvPr id="617" name="image6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6188" y="1603113"/>
            <a:ext cx="4233836" cy="4558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Extract Method</a:t>
            </a:r>
          </a:p>
        </p:txBody>
      </p:sp>
      <p:sp>
        <p:nvSpPr>
          <p:cNvPr id="620" name="Shape 620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Extracts a block of code into a method, detecting parameters and return values.</a:t>
            </a:r>
          </a:p>
        </p:txBody>
      </p:sp>
      <p:sp>
        <p:nvSpPr>
          <p:cNvPr id="621" name="Shape 621"/>
          <p:cNvSpPr/>
          <p:nvPr/>
        </p:nvSpPr>
        <p:spPr>
          <a:xfrm>
            <a:off x="1398094" y="5011199"/>
            <a:ext cx="10638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Ctrl+Alt+M</a:t>
            </a:r>
          </a:p>
        </p:txBody>
      </p:sp>
      <p:sp>
        <p:nvSpPr>
          <p:cNvPr id="622" name="Shape 622"/>
          <p:cNvSpPr/>
          <p:nvPr/>
        </p:nvSpPr>
        <p:spPr>
          <a:xfrm>
            <a:off x="1398094" y="5408376"/>
            <a:ext cx="168519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Alt+Command+M</a:t>
            </a:r>
          </a:p>
        </p:txBody>
      </p:sp>
      <p:pic>
        <p:nvPicPr>
          <p:cNvPr id="623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4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625" name="Shape 625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www.jetbrains.com/phpstorm/webhelp/extract-method.html</a:t>
            </a:r>
            <a:r>
              <a:t> </a:t>
            </a:r>
          </a:p>
        </p:txBody>
      </p:sp>
      <p:pic>
        <p:nvPicPr>
          <p:cNvPr id="626" name="image6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0404" y="1810305"/>
            <a:ext cx="4845406" cy="4143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Extract Parameter</a:t>
            </a:r>
          </a:p>
        </p:txBody>
      </p:sp>
      <p:sp>
        <p:nvSpPr>
          <p:cNvPr id="629" name="Shape 629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Adds a new parameter to a function declaration. Determines the default. Can generate JSDoc.</a:t>
            </a:r>
          </a:p>
        </p:txBody>
      </p:sp>
      <p:sp>
        <p:nvSpPr>
          <p:cNvPr id="630" name="Shape 630"/>
          <p:cNvSpPr/>
          <p:nvPr/>
        </p:nvSpPr>
        <p:spPr>
          <a:xfrm>
            <a:off x="1398094" y="5011199"/>
            <a:ext cx="10301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Ctrl+Alt+P</a:t>
            </a:r>
          </a:p>
        </p:txBody>
      </p:sp>
      <p:sp>
        <p:nvSpPr>
          <p:cNvPr id="631" name="Shape 631"/>
          <p:cNvSpPr/>
          <p:nvPr/>
        </p:nvSpPr>
        <p:spPr>
          <a:xfrm>
            <a:off x="1398094" y="5408376"/>
            <a:ext cx="16514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Alt+Command+P</a:t>
            </a:r>
          </a:p>
        </p:txBody>
      </p:sp>
      <p:pic>
        <p:nvPicPr>
          <p:cNvPr id="632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Shape 634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www.jetbrains.com/phpstorm/webhelp/change-signature.html</a:t>
            </a:r>
            <a:r>
              <a:t> </a:t>
            </a:r>
          </a:p>
        </p:txBody>
      </p:sp>
      <p:pic>
        <p:nvPicPr>
          <p:cNvPr id="635" name="image6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5736" y="2380433"/>
            <a:ext cx="4994740" cy="300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Extract Variable</a:t>
            </a:r>
          </a:p>
        </p:txBody>
      </p:sp>
      <p:sp>
        <p:nvSpPr>
          <p:cNvPr id="638" name="Shape 638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Puts the result of a selected expression into a variable. The original expression is replaced with the new variable.</a:t>
            </a:r>
          </a:p>
        </p:txBody>
      </p:sp>
      <p:sp>
        <p:nvSpPr>
          <p:cNvPr id="639" name="Shape 639"/>
          <p:cNvSpPr/>
          <p:nvPr/>
        </p:nvSpPr>
        <p:spPr>
          <a:xfrm>
            <a:off x="1398094" y="5011199"/>
            <a:ext cx="10301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Ctrl+Alt+V</a:t>
            </a:r>
          </a:p>
        </p:txBody>
      </p:sp>
      <p:sp>
        <p:nvSpPr>
          <p:cNvPr id="640" name="Shape 640"/>
          <p:cNvSpPr/>
          <p:nvPr/>
        </p:nvSpPr>
        <p:spPr>
          <a:xfrm>
            <a:off x="1398094" y="5408376"/>
            <a:ext cx="16514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Alt+Command+V</a:t>
            </a:r>
          </a:p>
        </p:txBody>
      </p:sp>
      <p:pic>
        <p:nvPicPr>
          <p:cNvPr id="641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Shape 643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www.jetbrains.com/phpstorm/webhelp/extract-variable.html</a:t>
            </a:r>
            <a:r>
              <a:t> </a:t>
            </a:r>
          </a:p>
        </p:txBody>
      </p:sp>
      <p:pic>
        <p:nvPicPr>
          <p:cNvPr id="644" name="image6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72191" y="2717776"/>
            <a:ext cx="4141831" cy="2328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Inline</a:t>
            </a:r>
          </a:p>
        </p:txBody>
      </p:sp>
      <p:sp>
        <p:nvSpPr>
          <p:cNvPr id="647" name="Shape 64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Replace redundant variables or functions with the full expression. It is the opposite of </a:t>
            </a:r>
            <a:r>
              <a:rPr b="1"/>
              <a:t>Extract Variable / Method</a:t>
            </a:r>
            <a:r>
              <a:t>.</a:t>
            </a:r>
          </a:p>
        </p:txBody>
      </p:sp>
      <p:sp>
        <p:nvSpPr>
          <p:cNvPr id="648" name="Shape 648"/>
          <p:cNvSpPr/>
          <p:nvPr/>
        </p:nvSpPr>
        <p:spPr>
          <a:xfrm>
            <a:off x="1398094" y="5011199"/>
            <a:ext cx="10413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Ctrl+Alt+N</a:t>
            </a:r>
          </a:p>
        </p:txBody>
      </p:sp>
      <p:sp>
        <p:nvSpPr>
          <p:cNvPr id="649" name="Shape 649"/>
          <p:cNvSpPr/>
          <p:nvPr/>
        </p:nvSpPr>
        <p:spPr>
          <a:xfrm>
            <a:off x="1398094" y="5408376"/>
            <a:ext cx="16626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Alt+Command+N</a:t>
            </a:r>
          </a:p>
        </p:txBody>
      </p:sp>
      <p:pic>
        <p:nvPicPr>
          <p:cNvPr id="650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1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Shape 652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www.jetbrains.com/phpstorm/webhelp/inline.html</a:t>
            </a:r>
            <a:r>
              <a:t> </a:t>
            </a:r>
          </a:p>
        </p:txBody>
      </p:sp>
      <p:pic>
        <p:nvPicPr>
          <p:cNvPr id="653" name="image6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9233" y="2724749"/>
            <a:ext cx="5187746" cy="2314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Move</a:t>
            </a:r>
          </a:p>
        </p:txBody>
      </p:sp>
      <p:sp>
        <p:nvSpPr>
          <p:cNvPr id="656" name="Shape 656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Changes the location of a file, directory, class or static member.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Move File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Move Directory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Move Class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Move Static Member</a:t>
            </a:r>
          </a:p>
        </p:txBody>
      </p:sp>
      <p:sp>
        <p:nvSpPr>
          <p:cNvPr id="657" name="Shape 657"/>
          <p:cNvSpPr/>
          <p:nvPr/>
        </p:nvSpPr>
        <p:spPr>
          <a:xfrm>
            <a:off x="1398094" y="5011199"/>
            <a:ext cx="34127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F6</a:t>
            </a:r>
          </a:p>
        </p:txBody>
      </p:sp>
      <p:sp>
        <p:nvSpPr>
          <p:cNvPr id="658" name="Shape 658"/>
          <p:cNvSpPr/>
          <p:nvPr/>
        </p:nvSpPr>
        <p:spPr>
          <a:xfrm>
            <a:off x="1398094" y="5408376"/>
            <a:ext cx="34127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F6</a:t>
            </a:r>
          </a:p>
        </p:txBody>
      </p:sp>
      <p:pic>
        <p:nvPicPr>
          <p:cNvPr id="659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Shape 661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www.jetbrains.com/phpstorm/webhelp/move-refactorings.html</a:t>
            </a:r>
            <a:r>
              <a:t> </a:t>
            </a:r>
          </a:p>
        </p:txBody>
      </p:sp>
      <p:pic>
        <p:nvPicPr>
          <p:cNvPr id="662" name="image6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56206" y="2257574"/>
            <a:ext cx="5173801" cy="3249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Newly installed IDE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Welcome screen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Create project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Open project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Checkout from version control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Configuration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</a:p>
          <a:p>
            <a:pPr/>
            <a:r>
              <a:t>Project? </a:t>
            </a:r>
            <a:r>
              <a:t>The basis for coding assistance, </a:t>
            </a:r>
            <a:br/>
            <a:r>
              <a:t>bulk refactoring, coding style consistency, </a:t>
            </a:r>
            <a:br/>
            <a:r>
              <a:t>etc.</a:t>
            </a:r>
          </a:p>
        </p:txBody>
      </p:sp>
      <p:pic>
        <p:nvPicPr>
          <p:cNvPr id="207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9748" y="1634215"/>
            <a:ext cx="5834533" cy="4358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 sz="4800"/>
            </a:lvl1pPr>
          </a:lstStyle>
          <a:p>
            <a:pPr/>
            <a:r>
              <a:t>Pull Members Up / Push Members Down</a:t>
            </a:r>
          </a:p>
        </p:txBody>
      </p:sp>
      <p:sp>
        <p:nvSpPr>
          <p:cNvPr id="665" name="Shape 665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Move members from subclass to superclass or from superclass to subclass.</a:t>
            </a:r>
          </a:p>
        </p:txBody>
      </p:sp>
      <p:sp>
        <p:nvSpPr>
          <p:cNvPr id="666" name="Shape 666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www.jetbrains.com/phpstorm/webhelp/pull-members-up.html</a:t>
            </a:r>
            <a:r>
              <a:t> </a:t>
            </a:r>
          </a:p>
        </p:txBody>
      </p:sp>
      <p:pic>
        <p:nvPicPr>
          <p:cNvPr id="667" name="image6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6026" y="2360897"/>
            <a:ext cx="5094162" cy="3042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Rename</a:t>
            </a:r>
          </a:p>
        </p:txBody>
      </p:sp>
      <p:sp>
        <p:nvSpPr>
          <p:cNvPr id="670" name="Shape 670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Allow you to rename symbols, automatically correcting all references in the code. </a:t>
            </a:r>
          </a:p>
          <a:p>
            <a:pPr lvl="1" marL="347472" indent="-342900">
              <a:spcBef>
                <a:spcPts val="600"/>
              </a:spcBef>
              <a:defRPr sz="1200">
                <a:solidFill>
                  <a:schemeClr val="accent2"/>
                </a:solidFill>
              </a:defRPr>
            </a:pPr>
            <a:r>
              <a:t>Rename Class</a:t>
            </a:r>
            <a:endParaRPr sz="2000"/>
          </a:p>
          <a:p>
            <a:pPr lvl="1" marL="347472" indent="-342900">
              <a:spcBef>
                <a:spcPts val="600"/>
              </a:spcBef>
              <a:defRPr sz="1200">
                <a:solidFill>
                  <a:schemeClr val="accent2"/>
                </a:solidFill>
              </a:defRPr>
            </a:pPr>
            <a:r>
              <a:t>Rename Method</a:t>
            </a:r>
            <a:endParaRPr sz="2000"/>
          </a:p>
          <a:p>
            <a:pPr lvl="1" marL="347472" indent="-342900">
              <a:spcBef>
                <a:spcPts val="600"/>
              </a:spcBef>
              <a:defRPr sz="1200">
                <a:solidFill>
                  <a:schemeClr val="accent2"/>
                </a:solidFill>
              </a:defRPr>
            </a:pPr>
            <a:r>
              <a:t>Rename Field</a:t>
            </a:r>
            <a:endParaRPr sz="2000"/>
          </a:p>
          <a:p>
            <a:pPr lvl="1" marL="347472" indent="-342900">
              <a:spcBef>
                <a:spcPts val="600"/>
              </a:spcBef>
              <a:defRPr sz="1200">
                <a:solidFill>
                  <a:schemeClr val="accent2"/>
                </a:solidFill>
              </a:defRPr>
            </a:pPr>
            <a:r>
              <a:t>Rename Function</a:t>
            </a:r>
            <a:endParaRPr sz="2000"/>
          </a:p>
          <a:p>
            <a:pPr lvl="1" marL="347472" indent="-342900">
              <a:spcBef>
                <a:spcPts val="600"/>
              </a:spcBef>
              <a:defRPr sz="1200">
                <a:solidFill>
                  <a:schemeClr val="accent2"/>
                </a:solidFill>
              </a:defRPr>
            </a:pPr>
            <a:r>
              <a:t>Rename Variable</a:t>
            </a:r>
            <a:endParaRPr sz="2000"/>
          </a:p>
          <a:p>
            <a:pPr lvl="1" marL="347472" indent="-342900">
              <a:spcBef>
                <a:spcPts val="600"/>
              </a:spcBef>
              <a:defRPr sz="1200">
                <a:solidFill>
                  <a:schemeClr val="accent2"/>
                </a:solidFill>
              </a:defRPr>
            </a:pPr>
            <a:r>
              <a:t>Rename Parameter</a:t>
            </a:r>
            <a:endParaRPr sz="2000"/>
          </a:p>
          <a:p>
            <a:pPr lvl="1" marL="347472" indent="-342900">
              <a:spcBef>
                <a:spcPts val="600"/>
              </a:spcBef>
              <a:defRPr sz="1200">
                <a:solidFill>
                  <a:schemeClr val="accent2"/>
                </a:solidFill>
              </a:defRPr>
            </a:pPr>
            <a:r>
              <a:t>Rename CSS color value</a:t>
            </a:r>
            <a:endParaRPr sz="2000"/>
          </a:p>
          <a:p>
            <a:pPr lvl="1" marL="347472" indent="-342900">
              <a:spcBef>
                <a:spcPts val="600"/>
              </a:spcBef>
              <a:defRPr sz="1200">
                <a:solidFill>
                  <a:schemeClr val="accent2"/>
                </a:solidFill>
              </a:defRPr>
            </a:pPr>
            <a:r>
              <a:t>Rename File</a:t>
            </a:r>
            <a:endParaRPr sz="2000"/>
          </a:p>
          <a:p>
            <a:pPr lvl="1" marL="347472" indent="-342900">
              <a:spcBef>
                <a:spcPts val="600"/>
              </a:spcBef>
              <a:defRPr sz="1200">
                <a:solidFill>
                  <a:schemeClr val="accent2"/>
                </a:solidFill>
              </a:defRPr>
            </a:pPr>
            <a:r>
              <a:t>Rename Directory</a:t>
            </a:r>
          </a:p>
        </p:txBody>
      </p:sp>
      <p:sp>
        <p:nvSpPr>
          <p:cNvPr id="671" name="Shape 671"/>
          <p:cNvSpPr/>
          <p:nvPr/>
        </p:nvSpPr>
        <p:spPr>
          <a:xfrm>
            <a:off x="1398094" y="5011199"/>
            <a:ext cx="8665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Shift+F6</a:t>
            </a:r>
          </a:p>
        </p:txBody>
      </p:sp>
      <p:sp>
        <p:nvSpPr>
          <p:cNvPr id="672" name="Shape 672"/>
          <p:cNvSpPr/>
          <p:nvPr/>
        </p:nvSpPr>
        <p:spPr>
          <a:xfrm>
            <a:off x="1398094" y="5408376"/>
            <a:ext cx="8665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Shift+F6</a:t>
            </a:r>
          </a:p>
        </p:txBody>
      </p:sp>
      <p:pic>
        <p:nvPicPr>
          <p:cNvPr id="673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Shape 675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www.jetbrains.com/phpstorm/webhelp/rename-refactorings.html</a:t>
            </a:r>
            <a:r>
              <a:t> </a:t>
            </a:r>
          </a:p>
        </p:txBody>
      </p:sp>
      <p:pic>
        <p:nvPicPr>
          <p:cNvPr id="676" name="image6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0814" y="2463270"/>
            <a:ext cx="5844583" cy="2837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Safe Delete</a:t>
            </a:r>
          </a:p>
        </p:txBody>
      </p:sp>
      <p:sp>
        <p:nvSpPr>
          <p:cNvPr id="679" name="Shape 679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Safely remove code or symbols.</a:t>
            </a:r>
          </a:p>
        </p:txBody>
      </p:sp>
      <p:sp>
        <p:nvSpPr>
          <p:cNvPr id="680" name="Shape 680"/>
          <p:cNvSpPr/>
          <p:nvPr/>
        </p:nvSpPr>
        <p:spPr>
          <a:xfrm>
            <a:off x="1398094" y="5011199"/>
            <a:ext cx="10473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Alt+Delete</a:t>
            </a:r>
          </a:p>
        </p:txBody>
      </p:sp>
      <p:sp>
        <p:nvSpPr>
          <p:cNvPr id="681" name="Shape 681"/>
          <p:cNvSpPr/>
          <p:nvPr/>
        </p:nvSpPr>
        <p:spPr>
          <a:xfrm>
            <a:off x="1398095" y="5408376"/>
            <a:ext cx="17475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Command+Delete</a:t>
            </a:r>
          </a:p>
        </p:txBody>
      </p:sp>
      <p:pic>
        <p:nvPicPr>
          <p:cNvPr id="682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Shape 684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www.jetbrains.com/phpstorm/webhelp/safe-delete.html</a:t>
            </a:r>
            <a:r>
              <a:t> </a:t>
            </a:r>
          </a:p>
        </p:txBody>
      </p:sp>
      <p:pic>
        <p:nvPicPr>
          <p:cNvPr id="685" name="image6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9698" y="1810305"/>
            <a:ext cx="4506817" cy="4143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Move Static Member</a:t>
            </a:r>
          </a:p>
        </p:txBody>
      </p:sp>
      <p:sp>
        <p:nvSpPr>
          <p:cNvPr id="688" name="Shape 688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ove static fields and methods to another type.</a:t>
            </a:r>
          </a:p>
        </p:txBody>
      </p:sp>
      <p:sp>
        <p:nvSpPr>
          <p:cNvPr id="689" name="Shape 689"/>
          <p:cNvSpPr/>
          <p:nvPr/>
        </p:nvSpPr>
        <p:spPr>
          <a:xfrm>
            <a:off x="1398094" y="5011199"/>
            <a:ext cx="34127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F6</a:t>
            </a:r>
          </a:p>
        </p:txBody>
      </p:sp>
      <p:sp>
        <p:nvSpPr>
          <p:cNvPr id="690" name="Shape 690"/>
          <p:cNvSpPr/>
          <p:nvPr/>
        </p:nvSpPr>
        <p:spPr>
          <a:xfrm>
            <a:off x="1398094" y="5408376"/>
            <a:ext cx="34127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F6</a:t>
            </a:r>
          </a:p>
        </p:txBody>
      </p:sp>
      <p:pic>
        <p:nvPicPr>
          <p:cNvPr id="691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sp>
        <p:nvSpPr>
          <p:cNvPr id="693" name="Shape 693"/>
          <p:cNvSpPr/>
          <p:nvPr/>
        </p:nvSpPr>
        <p:spPr>
          <a:xfrm>
            <a:off x="657223" y="1459071"/>
            <a:ext cx="110075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www.jetbrains.com/phpstorm/webhelp/move-refactorings.html#d705080e490</a:t>
            </a:r>
            <a:r>
              <a:t> </a:t>
            </a:r>
          </a:p>
        </p:txBody>
      </p:sp>
      <p:pic>
        <p:nvPicPr>
          <p:cNvPr id="694" name="image7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1317" y="2139037"/>
            <a:ext cx="5603578" cy="3486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Debugging</a:t>
            </a:r>
          </a:p>
        </p:txBody>
      </p:sp>
      <p:sp>
        <p:nvSpPr>
          <p:cNvPr id="697" name="Shape 697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Debugging</a:t>
            </a:r>
          </a:p>
        </p:txBody>
      </p:sp>
      <p:sp>
        <p:nvSpPr>
          <p:cNvPr id="700" name="Shape 700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“Finding and reducing bugs”</a:t>
            </a:r>
          </a:p>
          <a:p>
            <a:pPr/>
            <a:r>
              <a:t>In an IDE typically stepping through code &amp; inspecting values in memory</a:t>
            </a:r>
          </a:p>
          <a:p>
            <a:pPr/>
            <a:r>
              <a:t>PhpStorm needs one of these configured:</a:t>
            </a:r>
          </a:p>
          <a:p>
            <a:pPr/>
            <a:r>
              <a:t>We provide a preconfigured Apache Image with XDebug for this tutorial.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Xdebug </a:t>
            </a:r>
            <a:r>
              <a:rPr sz="1800"/>
              <a:t>- </a:t>
            </a:r>
            <a:r>
              <a:rPr sz="1800"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</a:t>
            </a:r>
            <a:r>
              <a:rPr sz="1800"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://confluence.jetbrains.com/display/PhpStorm/Xdebug+Installation+Guide</a:t>
            </a:r>
            <a:endParaRPr sz="1800"/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Zend Debugger</a:t>
            </a:r>
            <a:r>
              <a:rPr sz="1800"/>
              <a:t> - </a:t>
            </a:r>
            <a:r>
              <a:rPr sz="1800" u="sng"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http://confluence.jetbrains.com/display/PhpStorm/Zend+Debugger+Installation+Guide</a:t>
            </a:r>
            <a:r>
              <a:rPr sz="1800"/>
              <a:t> 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Most features supported by both debuggers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Settings</a:t>
            </a:r>
          </a:p>
        </p:txBody>
      </p:sp>
      <p:sp>
        <p:nvSpPr>
          <p:cNvPr id="703" name="Shape 703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Debugger is configured through php.ini</a:t>
            </a:r>
          </a:p>
          <a:p>
            <a:pPr/>
            <a:r>
              <a:t>Project Settings | PHP | Debug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How debug info is displayed in IDE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Xdebug / Zend Debugger port number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DBGp Proxy</a:t>
            </a:r>
          </a:p>
        </p:txBody>
      </p:sp>
      <p:pic>
        <p:nvPicPr>
          <p:cNvPr id="704" name="image7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0368" y="1603113"/>
            <a:ext cx="5165476" cy="4558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Debugger Configuration Validation</a:t>
            </a:r>
          </a:p>
        </p:txBody>
      </p:sp>
      <p:sp>
        <p:nvSpPr>
          <p:cNvPr id="707" name="Shape 707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PhpStorm analyzes configuration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Reports active debugger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When a server is configured, reports configuration issues</a:t>
            </a:r>
          </a:p>
        </p:txBody>
      </p:sp>
      <p:pic>
        <p:nvPicPr>
          <p:cNvPr id="708" name="image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2300" y="1653465"/>
            <a:ext cx="5641611" cy="3090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image7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4094" y="3426168"/>
            <a:ext cx="5238751" cy="2724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Breakpoints</a:t>
            </a:r>
          </a:p>
        </p:txBody>
      </p:sp>
      <p:sp>
        <p:nvSpPr>
          <p:cNvPr id="712" name="Shape 712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Tell the interpreter to pause execution and inspect variables.</a:t>
            </a:r>
          </a:p>
        </p:txBody>
      </p:sp>
      <p:sp>
        <p:nvSpPr>
          <p:cNvPr id="713" name="Shape 713"/>
          <p:cNvSpPr/>
          <p:nvPr/>
        </p:nvSpPr>
        <p:spPr>
          <a:xfrm>
            <a:off x="1398094" y="5011199"/>
            <a:ext cx="7759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Ctrl+F8</a:t>
            </a:r>
          </a:p>
        </p:txBody>
      </p:sp>
      <p:sp>
        <p:nvSpPr>
          <p:cNvPr id="714" name="Shape 714"/>
          <p:cNvSpPr/>
          <p:nvPr/>
        </p:nvSpPr>
        <p:spPr>
          <a:xfrm>
            <a:off x="1398094" y="5408376"/>
            <a:ext cx="139725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Command+F8</a:t>
            </a:r>
          </a:p>
        </p:txBody>
      </p:sp>
      <p:pic>
        <p:nvPicPr>
          <p:cNvPr id="715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3882" y="3097583"/>
            <a:ext cx="5838447" cy="1569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Conditional Breakpoints</a:t>
            </a:r>
          </a:p>
        </p:txBody>
      </p:sp>
      <p:sp>
        <p:nvSpPr>
          <p:cNvPr id="720" name="Shape 720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Tell the interpreter to pause execution and inspect variables, only when a specific condition is true.</a:t>
            </a:r>
          </a:p>
        </p:txBody>
      </p:sp>
      <p:sp>
        <p:nvSpPr>
          <p:cNvPr id="721" name="Shape 721"/>
          <p:cNvSpPr/>
          <p:nvPr/>
        </p:nvSpPr>
        <p:spPr>
          <a:xfrm>
            <a:off x="1398094" y="5011199"/>
            <a:ext cx="1301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Ctrl+Shift+F8</a:t>
            </a:r>
          </a:p>
        </p:txBody>
      </p:sp>
      <p:sp>
        <p:nvSpPr>
          <p:cNvPr id="722" name="Shape 722"/>
          <p:cNvSpPr/>
          <p:nvPr/>
        </p:nvSpPr>
        <p:spPr>
          <a:xfrm>
            <a:off x="1398095" y="5408376"/>
            <a:ext cx="19225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Shift+Command+F8</a:t>
            </a:r>
          </a:p>
        </p:txBody>
      </p:sp>
      <p:pic>
        <p:nvPicPr>
          <p:cNvPr id="723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4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3882" y="3097583"/>
            <a:ext cx="5838447" cy="1569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Opened project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6500"/>
              </a:lnSpc>
              <a:defRPr sz="2200"/>
            </a:pPr>
            <a:r>
              <a:t>Menus and toolbars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 sz="2200">
                <a:solidFill>
                  <a:schemeClr val="accent2"/>
                </a:solidFill>
              </a:defRPr>
            </a:pPr>
            <a:r>
              <a:t>Execute various commands</a:t>
            </a:r>
          </a:p>
          <a:p>
            <a:pPr>
              <a:lnSpc>
                <a:spcPct val="76500"/>
              </a:lnSpc>
              <a:defRPr sz="2200"/>
            </a:pPr>
            <a:r>
              <a:t>Navigation bar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 sz="2200">
                <a:solidFill>
                  <a:schemeClr val="accent2"/>
                </a:solidFill>
              </a:defRPr>
            </a:pPr>
            <a:r>
              <a:t>Navigate through project</a:t>
            </a:r>
          </a:p>
          <a:p>
            <a:pPr>
              <a:lnSpc>
                <a:spcPct val="76500"/>
              </a:lnSpc>
              <a:defRPr sz="2200"/>
            </a:pPr>
            <a:r>
              <a:t>Status bar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 sz="2200">
                <a:solidFill>
                  <a:schemeClr val="accent2"/>
                </a:solidFill>
              </a:defRPr>
            </a:pPr>
            <a:r>
              <a:t>Information about IDE and project</a:t>
            </a:r>
          </a:p>
          <a:p>
            <a:pPr>
              <a:lnSpc>
                <a:spcPct val="76500"/>
              </a:lnSpc>
              <a:defRPr sz="2200"/>
            </a:pPr>
            <a:r>
              <a:t>Editor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 sz="2200">
                <a:solidFill>
                  <a:schemeClr val="accent2"/>
                </a:solidFill>
              </a:defRPr>
            </a:pPr>
            <a:r>
              <a:t>Where coding happens</a:t>
            </a:r>
          </a:p>
          <a:p>
            <a:pPr>
              <a:lnSpc>
                <a:spcPct val="76500"/>
              </a:lnSpc>
              <a:defRPr sz="2200"/>
            </a:pPr>
            <a:r>
              <a:t>Tool windows</a:t>
            </a:r>
          </a:p>
          <a:p>
            <a:pPr lvl="1">
              <a:lnSpc>
                <a:spcPct val="76500"/>
              </a:lnSpc>
              <a:spcBef>
                <a:spcPts val="600"/>
              </a:spcBef>
              <a:defRPr sz="2200">
                <a:solidFill>
                  <a:schemeClr val="accent2"/>
                </a:solidFill>
              </a:defRPr>
            </a:pPr>
            <a:r>
              <a:t>Numerous helpers (e.g. database, TODO, ...)</a:t>
            </a:r>
          </a:p>
        </p:txBody>
      </p:sp>
      <p:pic>
        <p:nvPicPr>
          <p:cNvPr id="211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9748" y="1945133"/>
            <a:ext cx="5834533" cy="4047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Breakpoints</a:t>
            </a:r>
          </a:p>
        </p:txBody>
      </p:sp>
      <p:sp>
        <p:nvSpPr>
          <p:cNvPr id="728" name="Shape 728"/>
          <p:cNvSpPr/>
          <p:nvPr>
            <p:ph type="body" sz="half" idx="1"/>
          </p:nvPr>
        </p:nvSpPr>
        <p:spPr>
          <a:xfrm>
            <a:off x="676655" y="1998133"/>
            <a:ext cx="5262825" cy="3767330"/>
          </a:xfrm>
          <a:prstGeom prst="rect">
            <a:avLst/>
          </a:prstGeom>
        </p:spPr>
        <p:txBody>
          <a:bodyPr/>
          <a:lstStyle/>
          <a:p>
            <a:pPr/>
            <a:r>
              <a:t>See breakpoints that are specified and configure additional options.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Log a message to console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Remove the breakpoint after it has been hit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Disable breakpoint until another breakpoint has been hit</a:t>
            </a:r>
          </a:p>
        </p:txBody>
      </p:sp>
      <p:sp>
        <p:nvSpPr>
          <p:cNvPr id="729" name="Shape 729"/>
          <p:cNvSpPr/>
          <p:nvPr/>
        </p:nvSpPr>
        <p:spPr>
          <a:xfrm>
            <a:off x="1398094" y="5011199"/>
            <a:ext cx="1301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Ctrl+Shift+F8</a:t>
            </a:r>
          </a:p>
        </p:txBody>
      </p:sp>
      <p:sp>
        <p:nvSpPr>
          <p:cNvPr id="730" name="Shape 730"/>
          <p:cNvSpPr/>
          <p:nvPr/>
        </p:nvSpPr>
        <p:spPr>
          <a:xfrm>
            <a:off x="1398095" y="5408376"/>
            <a:ext cx="19225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Shift+Command+F8</a:t>
            </a:r>
          </a:p>
        </p:txBody>
      </p:sp>
      <p:pic>
        <p:nvPicPr>
          <p:cNvPr id="731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image7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4537" y="1738920"/>
            <a:ext cx="6205771" cy="4286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Exception Breakpoints</a:t>
            </a:r>
          </a:p>
        </p:txBody>
      </p:sp>
      <p:sp>
        <p:nvSpPr>
          <p:cNvPr id="736" name="Shape 736"/>
          <p:cNvSpPr/>
          <p:nvPr>
            <p:ph type="body" sz="half" idx="1"/>
          </p:nvPr>
        </p:nvSpPr>
        <p:spPr>
          <a:xfrm>
            <a:off x="676655" y="1998133"/>
            <a:ext cx="5262825" cy="376733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Xdebug only!</a:t>
            </a:r>
          </a:p>
          <a:p>
            <a:pPr/>
            <a:r>
              <a:t>Break when error, warning, notice or Exception occurs.</a:t>
            </a:r>
          </a:p>
        </p:txBody>
      </p:sp>
      <p:sp>
        <p:nvSpPr>
          <p:cNvPr id="737" name="Shape 737"/>
          <p:cNvSpPr/>
          <p:nvPr/>
        </p:nvSpPr>
        <p:spPr>
          <a:xfrm>
            <a:off x="1398094" y="5011199"/>
            <a:ext cx="1301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Ctrl+Shift+F8</a:t>
            </a:r>
          </a:p>
        </p:txBody>
      </p:sp>
      <p:sp>
        <p:nvSpPr>
          <p:cNvPr id="738" name="Shape 738"/>
          <p:cNvSpPr/>
          <p:nvPr/>
        </p:nvSpPr>
        <p:spPr>
          <a:xfrm>
            <a:off x="1398095" y="5408376"/>
            <a:ext cx="19225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Shift+Command+F8</a:t>
            </a:r>
          </a:p>
        </p:txBody>
      </p:sp>
      <p:pic>
        <p:nvPicPr>
          <p:cNvPr id="739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image7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2311" y="3005267"/>
            <a:ext cx="6826349" cy="1918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Debug Tool Window</a:t>
            </a:r>
          </a:p>
        </p:txBody>
      </p:sp>
      <p:sp>
        <p:nvSpPr>
          <p:cNvPr id="744" name="Shape 744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Available during a debug session.</a:t>
            </a:r>
          </a:p>
          <a:p>
            <a:pPr/>
            <a:r>
              <a:t>Showing execution details, variables, watches.</a:t>
            </a:r>
          </a:p>
          <a:p>
            <a:pPr/>
            <a:r>
              <a:t>Allows running code / modifying variable value.</a:t>
            </a:r>
          </a:p>
        </p:txBody>
      </p:sp>
      <p:sp>
        <p:nvSpPr>
          <p:cNvPr id="745" name="Shape 745"/>
          <p:cNvSpPr/>
          <p:nvPr/>
        </p:nvSpPr>
        <p:spPr>
          <a:xfrm>
            <a:off x="1398094" y="5011199"/>
            <a:ext cx="31315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Alt+5, Alt+F8 evaluate expression</a:t>
            </a:r>
          </a:p>
        </p:txBody>
      </p:sp>
      <p:sp>
        <p:nvSpPr>
          <p:cNvPr id="746" name="Shape 746"/>
          <p:cNvSpPr/>
          <p:nvPr/>
        </p:nvSpPr>
        <p:spPr>
          <a:xfrm>
            <a:off x="1398094" y="5408376"/>
            <a:ext cx="38316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Command+5, Alt+F8 evaluate expression</a:t>
            </a:r>
          </a:p>
        </p:txBody>
      </p:sp>
      <p:pic>
        <p:nvPicPr>
          <p:cNvPr id="747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8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9" name="image7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3548" y="2462930"/>
            <a:ext cx="6826348" cy="2838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Debugging a Web Application</a:t>
            </a:r>
          </a:p>
        </p:txBody>
      </p:sp>
      <p:sp>
        <p:nvSpPr>
          <p:cNvPr id="752" name="Shape 752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Use a Run Configuration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PHP HTTP Request – automate the request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PHP Web Application – start with debugging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Listen for incoming connections and use 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bookmarklets</a:t>
            </a:r>
            <a:r>
              <a:t> or 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plugin</a:t>
            </a:r>
          </a:p>
        </p:txBody>
      </p:sp>
      <p:pic>
        <p:nvPicPr>
          <p:cNvPr id="753" name="image7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1829" y="1810305"/>
            <a:ext cx="3362553" cy="4143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DBGp Proxy</a:t>
            </a:r>
          </a:p>
        </p:txBody>
      </p:sp>
      <p:sp>
        <p:nvSpPr>
          <p:cNvPr id="756" name="Shape 756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Debug on remote server.</a:t>
            </a:r>
          </a:p>
          <a:p>
            <a:pPr/>
            <a:r>
              <a:t>Every developer can use different IDE key and debug independent from each other.</a:t>
            </a:r>
          </a:p>
        </p:txBody>
      </p:sp>
      <p:pic>
        <p:nvPicPr>
          <p:cNvPr id="757" name="image7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2334566"/>
            <a:ext cx="4662488" cy="3095331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Shape 758"/>
          <p:cNvSpPr/>
          <p:nvPr/>
        </p:nvSpPr>
        <p:spPr>
          <a:xfrm>
            <a:off x="6011862" y="5429896"/>
            <a:ext cx="531461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From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http://matthardy.net/blog/configuring-phpstorm-xdebug-dbgp-proxy-settings-remote-debugging-multiple-users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Profiling</a:t>
            </a:r>
          </a:p>
        </p:txBody>
      </p:sp>
      <p:sp>
        <p:nvSpPr>
          <p:cNvPr id="761" name="Shape 761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Insight into # of calls, execution times per function, …</a:t>
            </a:r>
          </a:p>
        </p:txBody>
      </p:sp>
      <p:pic>
        <p:nvPicPr>
          <p:cNvPr id="762" name="image8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3718" y="1810305"/>
            <a:ext cx="5098777" cy="4143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Todo explorer</a:t>
            </a:r>
          </a:p>
        </p:txBody>
      </p:sp>
      <p:sp>
        <p:nvSpPr>
          <p:cNvPr id="765" name="Shape 765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Highlighting TODO</a:t>
            </a:r>
          </a:p>
        </p:txBody>
      </p:sp>
      <p:sp>
        <p:nvSpPr>
          <p:cNvPr id="768" name="Shape 768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Listing tasks commented in code.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Work in every file type.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Default patterns:</a:t>
            </a:r>
          </a:p>
          <a:p>
            <a:pPr lvl="2" marL="548640" indent="-548640">
              <a:spcBef>
                <a:spcPts val="600"/>
              </a:spcBef>
              <a:defRPr i="1" sz="1800">
                <a:solidFill>
                  <a:schemeClr val="accent4"/>
                </a:solidFill>
              </a:defRPr>
            </a:pPr>
            <a:r>
              <a:t>// todo</a:t>
            </a:r>
          </a:p>
          <a:p>
            <a:pPr lvl="2" marL="548640" indent="-548640">
              <a:spcBef>
                <a:spcPts val="600"/>
              </a:spcBef>
              <a:defRPr i="1" sz="1800">
                <a:solidFill>
                  <a:schemeClr val="accent4"/>
                </a:solidFill>
              </a:defRPr>
            </a:pPr>
            <a:r>
              <a:t>// fixme</a:t>
            </a:r>
          </a:p>
        </p:txBody>
      </p:sp>
      <p:pic>
        <p:nvPicPr>
          <p:cNvPr id="769" name="image8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0220" y="2633165"/>
            <a:ext cx="6205772" cy="2498133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Shape 770"/>
          <p:cNvSpPr/>
          <p:nvPr/>
        </p:nvSpPr>
        <p:spPr>
          <a:xfrm>
            <a:off x="1398094" y="5011199"/>
            <a:ext cx="5729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Alt+6</a:t>
            </a:r>
          </a:p>
        </p:txBody>
      </p:sp>
      <p:sp>
        <p:nvSpPr>
          <p:cNvPr id="771" name="Shape 771"/>
          <p:cNvSpPr/>
          <p:nvPr/>
        </p:nvSpPr>
        <p:spPr>
          <a:xfrm>
            <a:off x="1398094" y="5408376"/>
            <a:ext cx="127313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Command+6</a:t>
            </a:r>
          </a:p>
        </p:txBody>
      </p:sp>
      <p:pic>
        <p:nvPicPr>
          <p:cNvPr id="772" name="image5.png"/>
          <p:cNvPicPr>
            <a:picLocks noChangeAspect="1"/>
          </p:cNvPicPr>
          <p:nvPr/>
        </p:nvPicPr>
        <p:blipFill>
          <a:blip r:embed="rId3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3" name="image5.png"/>
          <p:cNvPicPr>
            <a:picLocks noChangeAspect="1"/>
          </p:cNvPicPr>
          <p:nvPr/>
        </p:nvPicPr>
        <p:blipFill>
          <a:blip r:embed="rId3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Patterns</a:t>
            </a:r>
          </a:p>
        </p:txBody>
      </p:sp>
      <p:sp>
        <p:nvSpPr>
          <p:cNvPr id="776" name="Shape 776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Customize todo patterns to recognize other keywords.</a:t>
            </a:r>
          </a:p>
        </p:txBody>
      </p:sp>
      <p:sp>
        <p:nvSpPr>
          <p:cNvPr id="777" name="Shape 777"/>
          <p:cNvSpPr/>
          <p:nvPr/>
        </p:nvSpPr>
        <p:spPr>
          <a:xfrm>
            <a:off x="1398094" y="5011199"/>
            <a:ext cx="10301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Ctrl+Alt+S</a:t>
            </a:r>
          </a:p>
        </p:txBody>
      </p:sp>
      <p:sp>
        <p:nvSpPr>
          <p:cNvPr id="778" name="Shape 778"/>
          <p:cNvSpPr/>
          <p:nvPr/>
        </p:nvSpPr>
        <p:spPr>
          <a:xfrm>
            <a:off x="1398095" y="5408376"/>
            <a:ext cx="12165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Command+,</a:t>
            </a:r>
          </a:p>
        </p:txBody>
      </p:sp>
      <p:pic>
        <p:nvPicPr>
          <p:cNvPr id="779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0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image8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1722" y="1603113"/>
            <a:ext cx="3782769" cy="4558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Filtering</a:t>
            </a:r>
          </a:p>
        </p:txBody>
      </p:sp>
      <p:sp>
        <p:nvSpPr>
          <p:cNvPr id="784" name="Shape 784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Filter tasks in the tool window based on pattern.</a:t>
            </a:r>
          </a:p>
        </p:txBody>
      </p:sp>
      <p:sp>
        <p:nvSpPr>
          <p:cNvPr id="785" name="Shape 785"/>
          <p:cNvSpPr/>
          <p:nvPr/>
        </p:nvSpPr>
        <p:spPr>
          <a:xfrm>
            <a:off x="1398094" y="5011199"/>
            <a:ext cx="5729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Alt+6</a:t>
            </a:r>
          </a:p>
        </p:txBody>
      </p:sp>
      <p:sp>
        <p:nvSpPr>
          <p:cNvPr id="786" name="Shape 786"/>
          <p:cNvSpPr/>
          <p:nvPr/>
        </p:nvSpPr>
        <p:spPr>
          <a:xfrm>
            <a:off x="1398094" y="5408376"/>
            <a:ext cx="127313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Command+6</a:t>
            </a:r>
          </a:p>
        </p:txBody>
      </p:sp>
      <p:pic>
        <p:nvPicPr>
          <p:cNvPr id="787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image8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4780" y="1680157"/>
            <a:ext cx="4336651" cy="4404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Configuring PHP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Under Project Settings | PHP,</a:t>
            </a:r>
            <a:br/>
            <a:r>
              <a:t>set PHP options.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Language level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Interpreter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Include paths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Debugging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...</a:t>
            </a:r>
          </a:p>
        </p:txBody>
      </p:sp>
      <p:pic>
        <p:nvPicPr>
          <p:cNvPr id="215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7532" y="1948264"/>
            <a:ext cx="6297522" cy="3893015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1398094" y="5011199"/>
            <a:ext cx="10301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Ctrl+Alt+S</a:t>
            </a:r>
          </a:p>
        </p:txBody>
      </p:sp>
      <p:sp>
        <p:nvSpPr>
          <p:cNvPr id="217" name="Shape 217"/>
          <p:cNvSpPr/>
          <p:nvPr/>
        </p:nvSpPr>
        <p:spPr>
          <a:xfrm>
            <a:off x="1398095" y="5408376"/>
            <a:ext cx="12165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Command+,</a:t>
            </a:r>
          </a:p>
        </p:txBody>
      </p:sp>
      <p:pic>
        <p:nvPicPr>
          <p:cNvPr id="218" name="image5.png"/>
          <p:cNvPicPr>
            <a:picLocks noChangeAspect="1"/>
          </p:cNvPicPr>
          <p:nvPr/>
        </p:nvPicPr>
        <p:blipFill>
          <a:blip r:embed="rId3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5.png"/>
          <p:cNvPicPr>
            <a:picLocks noChangeAspect="1"/>
          </p:cNvPicPr>
          <p:nvPr/>
        </p:nvPicPr>
        <p:blipFill>
          <a:blip r:embed="rId3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Unit Testing</a:t>
            </a:r>
          </a:p>
        </p:txBody>
      </p:sp>
      <p:sp>
        <p:nvSpPr>
          <p:cNvPr id="792" name="Shape 792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image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4775" y="2145962"/>
            <a:ext cx="3409951" cy="3619501"/>
          </a:xfrm>
          <a:prstGeom prst="rect">
            <a:avLst/>
          </a:prstGeom>
          <a:ln w="12700">
            <a:miter lim="400000"/>
          </a:ln>
        </p:spPr>
      </p:pic>
      <p:sp>
        <p:nvSpPr>
          <p:cNvPr id="795" name="Shape 795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Writing PHPUnit tests</a:t>
            </a:r>
          </a:p>
        </p:txBody>
      </p:sp>
      <p:sp>
        <p:nvSpPr>
          <p:cNvPr id="796" name="Shape 796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Create new file, select PHPUnit test.</a:t>
            </a:r>
          </a:p>
          <a:p>
            <a:pPr/>
            <a:r>
              <a:t>Specify unit test details.</a:t>
            </a:r>
          </a:p>
        </p:txBody>
      </p:sp>
      <p:sp>
        <p:nvSpPr>
          <p:cNvPr id="797" name="Shape 797"/>
          <p:cNvSpPr/>
          <p:nvPr/>
        </p:nvSpPr>
        <p:spPr>
          <a:xfrm>
            <a:off x="1398094" y="5011199"/>
            <a:ext cx="34565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Alt+Insert</a:t>
            </a:r>
            <a:r>
              <a:t> or Ctrl+Shift+T (Go to Test)</a:t>
            </a:r>
          </a:p>
        </p:txBody>
      </p:sp>
      <p:sp>
        <p:nvSpPr>
          <p:cNvPr id="798" name="Shape 798"/>
          <p:cNvSpPr/>
          <p:nvPr/>
        </p:nvSpPr>
        <p:spPr>
          <a:xfrm>
            <a:off x="1398094" y="5408376"/>
            <a:ext cx="44165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Command+N </a:t>
            </a:r>
            <a:r>
              <a:t>or Command+Shift+T (Go to Test)</a:t>
            </a:r>
          </a:p>
        </p:txBody>
      </p:sp>
      <p:pic>
        <p:nvPicPr>
          <p:cNvPr id="799" name="image5.png"/>
          <p:cNvPicPr>
            <a:picLocks noChangeAspect="1"/>
          </p:cNvPicPr>
          <p:nvPr/>
        </p:nvPicPr>
        <p:blipFill>
          <a:blip r:embed="rId3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0" name="image5.png"/>
          <p:cNvPicPr>
            <a:picLocks noChangeAspect="1"/>
          </p:cNvPicPr>
          <p:nvPr/>
        </p:nvPicPr>
        <p:blipFill>
          <a:blip r:embed="rId3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1" name="image8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3529" y="2425577"/>
            <a:ext cx="2266951" cy="2924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Running PHPUnit tests</a:t>
            </a:r>
          </a:p>
        </p:txBody>
      </p:sp>
      <p:sp>
        <p:nvSpPr>
          <p:cNvPr id="804" name="Shape 804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Run Unit Tests using PHPUnit. Note that the PHPUnit framework can be acquired through PEAR or Composer.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Can be run local or on remote server</a:t>
            </a:r>
            <a:br/>
            <a:r>
              <a:rPr sz="1200"/>
              <a:t>(see </a:t>
            </a:r>
            <a:r>
              <a:rPr sz="1200"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</a:t>
            </a:r>
            <a:r>
              <a:rPr sz="1200"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www.jetbrains.com/phpstorm/webhelp/run-debug-configuration-phpunit-on-server.html</a:t>
            </a:r>
            <a:r>
              <a:rPr sz="1200"/>
              <a:t>) </a:t>
            </a:r>
          </a:p>
        </p:txBody>
      </p:sp>
      <p:pic>
        <p:nvPicPr>
          <p:cNvPr id="805" name="image8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0023" y="2850184"/>
            <a:ext cx="6826349" cy="2064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Test-Driven Development (TDD)</a:t>
            </a:r>
          </a:p>
        </p:txBody>
      </p:sp>
      <p:sp>
        <p:nvSpPr>
          <p:cNvPr id="808" name="Shape 808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Writing tests first, outlining expected results, after which the method under test gets implemented.</a:t>
            </a:r>
          </a:p>
        </p:txBody>
      </p:sp>
      <p:sp>
        <p:nvSpPr>
          <p:cNvPr id="809" name="Shape 809"/>
          <p:cNvSpPr/>
          <p:nvPr/>
        </p:nvSpPr>
        <p:spPr>
          <a:xfrm>
            <a:off x="1398094" y="5011199"/>
            <a:ext cx="9456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Alt+Enter</a:t>
            </a:r>
          </a:p>
        </p:txBody>
      </p:sp>
      <p:sp>
        <p:nvSpPr>
          <p:cNvPr id="810" name="Shape 810"/>
          <p:cNvSpPr/>
          <p:nvPr/>
        </p:nvSpPr>
        <p:spPr>
          <a:xfrm>
            <a:off x="1398094" y="5408376"/>
            <a:ext cx="9456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Alt+Enter</a:t>
            </a:r>
          </a:p>
        </p:txBody>
      </p:sp>
      <p:pic>
        <p:nvPicPr>
          <p:cNvPr id="811" name="image5.png"/>
          <p:cNvPicPr>
            <a:picLocks noChangeAspect="1"/>
          </p:cNvPicPr>
          <p:nvPr/>
        </p:nvPicPr>
        <p:blipFill>
          <a:blip r:embed="rId2">
            <a:extLst/>
          </a:blip>
          <a:srcRect l="0" t="0" r="38380" b="0"/>
          <a:stretch>
            <a:fillRect/>
          </a:stretch>
        </p:blipFill>
        <p:spPr>
          <a:xfrm>
            <a:off x="738435" y="4994238"/>
            <a:ext cx="671814" cy="35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2" name="image5.png"/>
          <p:cNvPicPr>
            <a:picLocks noChangeAspect="1"/>
          </p:cNvPicPr>
          <p:nvPr/>
        </p:nvPicPr>
        <p:blipFill>
          <a:blip r:embed="rId2">
            <a:extLst/>
          </a:blip>
          <a:srcRect l="67484" t="0" r="0" b="0"/>
          <a:stretch>
            <a:fillRect/>
          </a:stretch>
        </p:blipFill>
        <p:spPr>
          <a:xfrm>
            <a:off x="1055741" y="5409945"/>
            <a:ext cx="354507" cy="35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3" name="image8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561" y="3329987"/>
            <a:ext cx="6995091" cy="1104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Code Coverage</a:t>
            </a:r>
          </a:p>
        </p:txBody>
      </p:sp>
      <p:sp>
        <p:nvSpPr>
          <p:cNvPr id="816" name="Shape 816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See which statements have been tested and which statements have not.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Use the “Run tests with Coverage” action.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See 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u="sng"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www.jetbrains.com/phpstorm/webhelp/coverage.html</a:t>
            </a:r>
            <a:r>
              <a:t> </a:t>
            </a:r>
          </a:p>
        </p:txBody>
      </p:sp>
      <p:pic>
        <p:nvPicPr>
          <p:cNvPr id="817" name="image8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3345" y="1822092"/>
            <a:ext cx="4779522" cy="4120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18" name="image8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8182" y="675228"/>
            <a:ext cx="4487934" cy="195237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JavaScript Unit Testing</a:t>
            </a:r>
          </a:p>
        </p:txBody>
      </p:sp>
      <p:sp>
        <p:nvSpPr>
          <p:cNvPr id="821" name="Shape 821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6500"/>
              </a:lnSpc>
              <a:defRPr sz="2200"/>
            </a:pPr>
            <a:r>
              <a:t>May require a plugin to be installed, e.g.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Karma</a:t>
            </a:r>
          </a:p>
          <a:p>
            <a:pPr>
              <a:lnSpc>
                <a:spcPct val="76500"/>
              </a:lnSpc>
              <a:defRPr sz="2200"/>
            </a:pPr>
            <a:r>
              <a:t>Using Karma or JSTestDriver.</a:t>
            </a:r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Installing Karma through NPM</a:t>
            </a:r>
            <a:br/>
            <a:r>
              <a:rPr sz="1100" u="sng"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https://www.jetbrains.com/phpstorm/webhelp/preparing-to-use-karma-test-runner.html</a:t>
            </a:r>
            <a:endParaRPr sz="1200"/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Installing JSTestDriver</a:t>
            </a:r>
            <a:br/>
            <a:r>
              <a:rPr sz="1100" u="sng"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https://www.jetbrains.com/phpstorm/webhelp/preparing-to-use-jstestdriver-test-runner.html</a:t>
            </a:r>
            <a:r>
              <a:rPr sz="1100"/>
              <a:t> </a:t>
            </a:r>
          </a:p>
          <a:p>
            <a:pPr>
              <a:lnSpc>
                <a:spcPct val="76500"/>
              </a:lnSpc>
              <a:defRPr sz="2200"/>
            </a:pPr>
            <a:r>
              <a:t>Support for</a:t>
            </a:r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JSTestDriver Assertion framework</a:t>
            </a:r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Jasmine</a:t>
            </a:r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QUnit</a:t>
            </a:r>
          </a:p>
          <a:p>
            <a:pPr lvl="1" marL="347472" indent="-342900">
              <a:lnSpc>
                <a:spcPct val="765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pPr>
            <a:r>
              <a:t>Mocha</a:t>
            </a:r>
          </a:p>
        </p:txBody>
      </p:sp>
      <p:pic>
        <p:nvPicPr>
          <p:cNvPr id="822" name="image9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47315" y="2012941"/>
            <a:ext cx="6205771" cy="3738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3" name="image9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93394" y="4001537"/>
            <a:ext cx="3105151" cy="191452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Version Control</a:t>
            </a:r>
          </a:p>
        </p:txBody>
      </p:sp>
      <p:sp>
        <p:nvSpPr>
          <p:cNvPr id="826" name="Shape 826"/>
          <p:cNvSpPr/>
          <p:nvPr>
            <p:ph type="body" sz="quarter" idx="1"/>
          </p:nvPr>
        </p:nvSpPr>
        <p:spPr>
          <a:xfrm>
            <a:off x="667511" y="4206876"/>
            <a:ext cx="9228203" cy="1645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Version Control</a:t>
            </a:r>
          </a:p>
        </p:txBody>
      </p:sp>
      <p:sp>
        <p:nvSpPr>
          <p:cNvPr id="829" name="Shape 829"/>
          <p:cNvSpPr/>
          <p:nvPr>
            <p:ph type="body" idx="1"/>
          </p:nvPr>
        </p:nvSpPr>
        <p:spPr>
          <a:xfrm>
            <a:off x="676655" y="2011679"/>
            <a:ext cx="10753726" cy="3766185"/>
          </a:xfrm>
          <a:prstGeom prst="rect">
            <a:avLst/>
          </a:prstGeom>
        </p:spPr>
        <p:txBody>
          <a:bodyPr/>
          <a:lstStyle/>
          <a:p>
            <a:pPr/>
            <a:r>
              <a:t>Keep a log of all changes</a:t>
            </a:r>
          </a:p>
          <a:p>
            <a:pPr/>
            <a:r>
              <a:t>Synchronize copies across computers and developers</a:t>
            </a:r>
          </a:p>
          <a:p>
            <a:pPr/>
            <a:r>
              <a:t>Go back in time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Who did what when why?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Compare versions</a:t>
            </a:r>
          </a:p>
          <a:p>
            <a:pPr lvl="1">
              <a:spcBef>
                <a:spcPts val="600"/>
              </a:spcBef>
              <a:defRPr>
                <a:solidFill>
                  <a:schemeClr val="accent2"/>
                </a:solidFill>
              </a:defRPr>
            </a:pPr>
            <a:r>
              <a:t>Rollback versions</a:t>
            </a:r>
          </a:p>
        </p:txBody>
      </p:sp>
      <p:pic>
        <p:nvPicPr>
          <p:cNvPr id="830" name="image9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783544">
            <a:off x="5473539" y="3507959"/>
            <a:ext cx="6474637" cy="419562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Concepts</a:t>
            </a:r>
          </a:p>
        </p:txBody>
      </p:sp>
      <p:sp>
        <p:nvSpPr>
          <p:cNvPr id="835" name="Shape 835"/>
          <p:cNvSpPr/>
          <p:nvPr>
            <p:ph type="body" sz="half" idx="1"/>
          </p:nvPr>
        </p:nvSpPr>
        <p:spPr>
          <a:xfrm>
            <a:off x="676655" y="1998133"/>
            <a:ext cx="4663442" cy="3767330"/>
          </a:xfrm>
          <a:prstGeom prst="rect">
            <a:avLst/>
          </a:prstGeom>
        </p:spPr>
        <p:txBody>
          <a:bodyPr/>
          <a:lstStyle/>
          <a:p>
            <a:pPr/>
            <a:r>
              <a:t>Repository (local / remote)</a:t>
            </a:r>
          </a:p>
          <a:p>
            <a:pPr/>
            <a:r>
              <a:t>Checking out / cloning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Fetch copy from repository</a:t>
            </a:r>
          </a:p>
          <a:p>
            <a:pPr/>
            <a:r>
              <a:t>Commit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Submit changes to repository</a:t>
            </a:r>
          </a:p>
          <a:p>
            <a:pPr/>
            <a:r>
              <a:t>Revision / changeset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What changed? When? Who? Why?</a:t>
            </a:r>
          </a:p>
          <a:p>
            <a:pPr lvl="1" marL="347472" indent="-342900">
              <a:spcBef>
                <a:spcPts val="600"/>
              </a:spcBef>
              <a:defRPr sz="2000">
                <a:solidFill>
                  <a:schemeClr val="accent2"/>
                </a:solidFill>
              </a:defRPr>
            </a:pPr>
            <a:r>
              <a:t>Stored in order</a:t>
            </a:r>
          </a:p>
        </p:txBody>
      </p:sp>
      <p:sp>
        <p:nvSpPr>
          <p:cNvPr id="836" name="Shape 836"/>
          <p:cNvSpPr/>
          <p:nvPr/>
        </p:nvSpPr>
        <p:spPr>
          <a:xfrm>
            <a:off x="6011329" y="1998133"/>
            <a:ext cx="4663442" cy="141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400">
                <a:solidFill>
                  <a:srgbClr val="262626"/>
                </a:solidFill>
              </a:defRPr>
            </a:pPr>
            <a:r>
              <a:t>Conflicts</a:t>
            </a: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400">
                <a:solidFill>
                  <a:srgbClr val="262626"/>
                </a:solidFill>
              </a:defRPr>
            </a:pPr>
            <a:r>
              <a:t>Diff</a:t>
            </a: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400">
                <a:solidFill>
                  <a:srgbClr val="262626"/>
                </a:solidFill>
              </a:defRPr>
            </a:pPr>
            <a:r>
              <a:t>Branching / merging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type="title"/>
          </p:nvPr>
        </p:nvSpPr>
        <p:spPr>
          <a:xfrm>
            <a:off x="657223" y="336252"/>
            <a:ext cx="10772776" cy="151214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Flavours</a:t>
            </a:r>
          </a:p>
        </p:txBody>
      </p:sp>
      <p:sp>
        <p:nvSpPr>
          <p:cNvPr id="839" name="Shape 839"/>
          <p:cNvSpPr/>
          <p:nvPr>
            <p:ph type="body" sz="quarter" idx="1"/>
          </p:nvPr>
        </p:nvSpPr>
        <p:spPr>
          <a:xfrm>
            <a:off x="676655" y="2040466"/>
            <a:ext cx="4663442" cy="723401"/>
          </a:xfrm>
          <a:prstGeom prst="rect">
            <a:avLst/>
          </a:prstGeom>
        </p:spPr>
        <p:txBody>
          <a:bodyPr/>
          <a:lstStyle>
            <a:lvl1pPr algn="r">
              <a:defRPr sz="2000"/>
            </a:lvl1pPr>
          </a:lstStyle>
          <a:p>
            <a:pPr/>
            <a:r>
              <a:t>Centralized Version Control</a:t>
            </a:r>
          </a:p>
        </p:txBody>
      </p:sp>
      <p:sp>
        <p:nvSpPr>
          <p:cNvPr id="840" name="Shape 840"/>
          <p:cNvSpPr/>
          <p:nvPr/>
        </p:nvSpPr>
        <p:spPr>
          <a:xfrm>
            <a:off x="676655" y="2753084"/>
            <a:ext cx="4663442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algn="ctr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  <a:r>
              <a:t>Central repository = entire history</a:t>
            </a:r>
            <a:endParaRPr sz="2400"/>
          </a:p>
          <a:p>
            <a:pPr marL="91439" indent="-91439" algn="ctr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  <a:r>
              <a:t>Devs work on a version and sync</a:t>
            </a:r>
          </a:p>
        </p:txBody>
      </p:sp>
      <p:sp>
        <p:nvSpPr>
          <p:cNvPr id="841" name="Shape 84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>
              <a:buSzTx/>
              <a:buFontTx/>
              <a:buNone/>
              <a:defRPr cap="all"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Decentralized Version Control</a:t>
            </a:r>
          </a:p>
        </p:txBody>
      </p:sp>
      <p:sp>
        <p:nvSpPr>
          <p:cNvPr id="842" name="Shape 842"/>
          <p:cNvSpPr/>
          <p:nvPr/>
        </p:nvSpPr>
        <p:spPr>
          <a:xfrm>
            <a:off x="6007608" y="2750990"/>
            <a:ext cx="4663441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91439" indent="-91439" algn="ctr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algn="ctr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algn="ctr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algn="ctr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algn="ctr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algn="ctr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</a:p>
          <a:p>
            <a:pPr marL="91439" indent="-91439" algn="ctr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  <a:r>
              <a:t>Devs have copy of entire history</a:t>
            </a:r>
            <a:endParaRPr sz="2400"/>
          </a:p>
          <a:p>
            <a:pPr marL="91439" indent="-91439" algn="ctr" defTabSz="914400">
              <a:lnSpc>
                <a:spcPct val="85000"/>
              </a:lnSpc>
              <a:spcBef>
                <a:spcPts val="1300"/>
              </a:spcBef>
              <a:buSzPct val="100000"/>
              <a:buFont typeface="Arial"/>
              <a:buChar char=" "/>
              <a:defRPr sz="2000">
                <a:solidFill>
                  <a:srgbClr val="262626"/>
                </a:solidFill>
              </a:defRPr>
            </a:pPr>
            <a:r>
              <a:t>Work on a version and sync with any</a:t>
            </a:r>
          </a:p>
        </p:txBody>
      </p:sp>
      <p:pic>
        <p:nvPicPr>
          <p:cNvPr id="843" name="image9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301" y="2723694"/>
            <a:ext cx="2922150" cy="2145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94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38F09"/>
      </a:lt1>
      <a:dk2>
        <a:srgbClr val="A7A7A7"/>
      </a:dk2>
      <a:lt2>
        <a:srgbClr val="535353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0000FF"/>
      </a:hlink>
      <a:folHlink>
        <a:srgbClr val="FF00FF"/>
      </a:folHlink>
    </a:clrScheme>
    <a:fontScheme name="Metropolit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ublau Web"/>
            <a:ea typeface="Graublau Web"/>
            <a:cs typeface="Graublau Web"/>
            <a:sym typeface="Graublau We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ublau Web"/>
            <a:ea typeface="Graublau Web"/>
            <a:cs typeface="Graublau Web"/>
            <a:sym typeface="Graublau We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0000FF"/>
      </a:hlink>
      <a:folHlink>
        <a:srgbClr val="FF00FF"/>
      </a:folHlink>
    </a:clrScheme>
    <a:fontScheme name="Metropolit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ublau Web"/>
            <a:ea typeface="Graublau Web"/>
            <a:cs typeface="Graublau Web"/>
            <a:sym typeface="Graublau We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ublau Web"/>
            <a:ea typeface="Graublau Web"/>
            <a:cs typeface="Graublau Web"/>
            <a:sym typeface="Graublau We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