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noFill/>
              <a:miter lim="400000"/>
            </a:ln>
          </a:left>
          <a:right>
            <a:ln w="9525" cap="flat">
              <a:noFill/>
              <a:miter lim="400000"/>
            </a:ln>
          </a:right>
          <a:top>
            <a:ln w="9525" cap="flat">
              <a:noFill/>
              <a:miter lim="400000"/>
            </a:ln>
          </a:top>
          <a:bottom>
            <a:ln w="9525" cap="flat">
              <a:noFill/>
              <a:miter lim="400000"/>
            </a:ln>
          </a:bottom>
          <a:insideH>
            <a:ln w="9525" cap="flat">
              <a:noFill/>
              <a:miter lim="400000"/>
            </a:ln>
          </a:insideH>
          <a:insideV>
            <a:ln w="952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noFill/>
              <a:miter lim="400000"/>
            </a:ln>
          </a:top>
          <a:bottom>
            <a:ln w="9525" cap="flat">
              <a:noFill/>
              <a:miter lim="400000"/>
            </a:ln>
          </a:bottom>
          <a:insideH>
            <a:ln w="952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noFill/>
              <a:miter lim="400000"/>
            </a:ln>
          </a:left>
          <a:right>
            <a:ln w="9525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952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952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>
              <a:noFill/>
              <a:miter lim="400000"/>
            </a:ln>
          </a:left>
          <a:right>
            <a:ln w="9525" cap="flat">
              <a:noFill/>
              <a:miter lim="400000"/>
            </a:ln>
          </a:right>
          <a:top>
            <a:ln w="952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9525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9525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9525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9525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ris.com/en/editor/docs/app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igabi/math-editor-poc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323842" y="8445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MathQuill-integraatio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237589" y="3295873"/>
            <a:ext cx="11255961" cy="3161854"/>
            <a:chOff x="0" y="0"/>
            <a:chExt cx="11255959" cy="3161853"/>
          </a:xfrm>
        </p:grpSpPr>
        <p:sp>
          <p:nvSpPr>
            <p:cNvPr id="33" name="Shape 33"/>
            <p:cNvSpPr/>
            <p:nvPr/>
          </p:nvSpPr>
          <p:spPr>
            <a:xfrm>
              <a:off x="0" y="2031553"/>
              <a:ext cx="148651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Editori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9212681" y="2031553"/>
              <a:ext cx="119817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Arviointi</a:t>
              </a:r>
            </a:p>
          </p:txBody>
        </p:sp>
        <p:pic>
          <p:nvPicPr>
            <p:cNvPr id="35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60716" y="0"/>
              <a:ext cx="1633588" cy="1633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" name="Shape 36"/>
            <p:cNvSpPr/>
            <p:nvPr/>
          </p:nvSpPr>
          <p:spPr>
            <a:xfrm rot="20280359">
              <a:off x="1754676" y="877927"/>
              <a:ext cx="187714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SVG / LaTeX</a:t>
              </a:r>
            </a:p>
          </p:txBody>
        </p:sp>
        <p:sp>
          <p:nvSpPr>
            <p:cNvPr id="37" name="Shape 37"/>
            <p:cNvSpPr/>
            <p:nvPr/>
          </p:nvSpPr>
          <p:spPr>
            <a:xfrm flipV="1">
              <a:off x="1618025" y="826589"/>
              <a:ext cx="2547740" cy="10036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6416197" y="831452"/>
              <a:ext cx="2436910" cy="102415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9" name="Shape 39"/>
            <p:cNvSpPr/>
            <p:nvPr/>
          </p:nvSpPr>
          <p:spPr>
            <a:xfrm rot="1396778">
              <a:off x="6919301" y="877927"/>
              <a:ext cx="187714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SVG / LaTeX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8367573" y="2818953"/>
              <a:ext cx="288838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Renderöinti MathJax-kirjastolla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913380" y="844550"/>
            <a:ext cx="71780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Tekstipohjaisen editorin integraatio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237589" y="3295873"/>
            <a:ext cx="11255961" cy="3161854"/>
            <a:chOff x="0" y="0"/>
            <a:chExt cx="11255959" cy="3161853"/>
          </a:xfrm>
        </p:grpSpPr>
        <p:sp>
          <p:nvSpPr>
            <p:cNvPr id="44" name="Shape 44"/>
            <p:cNvSpPr/>
            <p:nvPr/>
          </p:nvSpPr>
          <p:spPr>
            <a:xfrm>
              <a:off x="0" y="2031553"/>
              <a:ext cx="148651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Editori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9212681" y="2031553"/>
              <a:ext cx="119817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Arviointi</a:t>
              </a:r>
            </a:p>
          </p:txBody>
        </p:sp>
        <p:pic>
          <p:nvPicPr>
            <p:cNvPr id="4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60716" y="0"/>
              <a:ext cx="1633588" cy="1633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" name="Shape 47"/>
            <p:cNvSpPr/>
            <p:nvPr/>
          </p:nvSpPr>
          <p:spPr>
            <a:xfrm rot="20280359">
              <a:off x="1754676" y="877927"/>
              <a:ext cx="187714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SVG / LaTeX</a:t>
              </a:r>
            </a:p>
          </p:txBody>
        </p:sp>
        <p:sp>
          <p:nvSpPr>
            <p:cNvPr id="48" name="Shape 48"/>
            <p:cNvSpPr/>
            <p:nvPr/>
          </p:nvSpPr>
          <p:spPr>
            <a:xfrm flipV="1">
              <a:off x="1618025" y="826589"/>
              <a:ext cx="2547740" cy="10036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6416197" y="831452"/>
              <a:ext cx="2436910" cy="102415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0" name="Shape 50"/>
            <p:cNvSpPr/>
            <p:nvPr/>
          </p:nvSpPr>
          <p:spPr>
            <a:xfrm rot="1396778">
              <a:off x="6919301" y="877927"/>
              <a:ext cx="187714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SVG / LaTeX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8367573" y="2818953"/>
              <a:ext cx="288838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Renderöinti MathJax-kirjastolla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66742" y="844550"/>
            <a:ext cx="36713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WIRIS-integraatio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237589" y="3295873"/>
            <a:ext cx="11255961" cy="3161854"/>
            <a:chOff x="0" y="0"/>
            <a:chExt cx="11255959" cy="3161853"/>
          </a:xfrm>
        </p:grpSpPr>
        <p:sp>
          <p:nvSpPr>
            <p:cNvPr id="55" name="Shape 55"/>
            <p:cNvSpPr/>
            <p:nvPr/>
          </p:nvSpPr>
          <p:spPr>
            <a:xfrm>
              <a:off x="0" y="2031553"/>
              <a:ext cx="148651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Editori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9212681" y="2031553"/>
              <a:ext cx="1198170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Arviointi</a:t>
              </a:r>
            </a:p>
          </p:txBody>
        </p:sp>
        <p:pic>
          <p:nvPicPr>
            <p:cNvPr id="5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60716" y="0"/>
              <a:ext cx="1633588" cy="1633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" name="Shape 58"/>
            <p:cNvSpPr/>
            <p:nvPr/>
          </p:nvSpPr>
          <p:spPr>
            <a:xfrm rot="20280359">
              <a:off x="1754676" y="877927"/>
              <a:ext cx="187714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PNG / LaTeX</a:t>
              </a:r>
            </a:p>
          </p:txBody>
        </p:sp>
        <p:sp>
          <p:nvSpPr>
            <p:cNvPr id="59" name="Shape 59"/>
            <p:cNvSpPr/>
            <p:nvPr/>
          </p:nvSpPr>
          <p:spPr>
            <a:xfrm flipV="1">
              <a:off x="1618025" y="826590"/>
              <a:ext cx="2547740" cy="10036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6416197" y="831452"/>
              <a:ext cx="2436910" cy="102415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1" name="Shape 61"/>
            <p:cNvSpPr/>
            <p:nvPr/>
          </p:nvSpPr>
          <p:spPr>
            <a:xfrm rot="1396778">
              <a:off x="6919301" y="877927"/>
              <a:ext cx="187714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PNG / LaTeX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8367573" y="2818953"/>
              <a:ext cx="288838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Renderöinti MathJax-kirjastolla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490169" y="6070600"/>
            <a:ext cx="291499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600"/>
              <a:t>Huom. selvitä mahdollisuus editorin offline-tilaan</a:t>
            </a:r>
            <a:br>
              <a:rPr sz="1600"/>
            </a:br>
            <a:r>
              <a:rPr sz="1600" u="sng">
                <a:hlinkClick r:id="rId4" invalidUrl="" action="" tgtFrame="" tooltip="" history="1" highlightClick="0" endSnd="0"/>
              </a:rPr>
              <a:t>http://www.wiris.com/en/editor/docs/app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707204" y="844550"/>
            <a:ext cx="3590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Työmäärävertailu</a:t>
            </a:r>
          </a:p>
        </p:txBody>
      </p:sp>
      <p:graphicFrame>
        <p:nvGraphicFramePr>
          <p:cNvPr id="67" name="Table 67"/>
          <p:cNvGraphicFramePr/>
          <p:nvPr/>
        </p:nvGraphicFramePr>
        <p:xfrm>
          <a:off x="2660650" y="3117850"/>
          <a:ext cx="8577842" cy="34873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3825908"/>
                <a:gridCol w="2324050"/>
                <a:gridCol w="2427882"/>
              </a:tblGrid>
              <a:tr h="496899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Projekti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Osuudet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Suuruusluokka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00617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Tekstipohjainen editori</a:t>
                      </a:r>
                      <a:br>
                        <a:rPr sz="1600"/>
                      </a:br>
                      <a:r>
                        <a:rPr sz="1600"/>
                        <a:t>- Käyttöliittymän suunnittelu ja toteutus</a:t>
                      </a:r>
                      <a:br>
                        <a:rPr sz="1600"/>
                      </a:br>
                      <a:r>
                        <a:rPr sz="1600"/>
                        <a:t>- Muun toiminnallisuuden toteutus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</a:tr>
              <a:tr h="1292940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MathQuill-editori</a:t>
                      </a:r>
                      <a:br>
                        <a:rPr sz="2600"/>
                      </a:br>
                      <a:r>
                        <a:rPr sz="1600"/>
                        <a:t>- MathQuill -kirjaston täydentäminen</a:t>
                      </a:r>
                      <a:br>
                        <a:rPr sz="1600"/>
                      </a:br>
                      <a:r>
                        <a:rPr sz="1600"/>
                        <a:t>- Käyttöliittymän suunnittelu ja toteutus</a:t>
                      </a:r>
                      <a:br>
                        <a:rPr sz="1600"/>
                      </a:br>
                      <a:r>
                        <a:rPr sz="1600"/>
                        <a:t>- Muun toiminnallisuuden toteutus</a:t>
                      </a:r>
                      <a:endParaRPr sz="2600"/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2700"/>
                      </a:pP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96899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Editorin integrointi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R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3" name="Group 73"/>
          <p:cNvGrpSpPr/>
          <p:nvPr/>
        </p:nvGrpSpPr>
        <p:grpSpPr>
          <a:xfrm>
            <a:off x="6521450" y="4212794"/>
            <a:ext cx="1028700" cy="1829099"/>
            <a:chOff x="3860800" y="1094944"/>
            <a:chExt cx="1028700" cy="1829097"/>
          </a:xfrm>
        </p:grpSpPr>
        <p:sp>
          <p:nvSpPr>
            <p:cNvPr id="68" name="Shape 68"/>
            <p:cNvSpPr/>
            <p:nvPr/>
          </p:nvSpPr>
          <p:spPr>
            <a:xfrm>
              <a:off x="3873500" y="2174444"/>
              <a:ext cx="1016000" cy="21619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3873500" y="2707844"/>
              <a:ext cx="311795" cy="21619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3873500" y="2441144"/>
              <a:ext cx="190352" cy="21619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       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3860800" y="1361644"/>
              <a:ext cx="311795" cy="21619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3860800" y="1094944"/>
              <a:ext cx="190352" cy="21619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       </a:t>
              </a:r>
            </a:p>
          </p:txBody>
        </p:sp>
      </p:grpSp>
      <p:sp>
        <p:nvSpPr>
          <p:cNvPr id="74" name="Shape 74"/>
          <p:cNvSpPr/>
          <p:nvPr/>
        </p:nvSpPr>
        <p:spPr>
          <a:xfrm>
            <a:off x="6534150" y="6219394"/>
            <a:ext cx="127348" cy="21619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4738979" y="844550"/>
            <a:ext cx="35268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Editorien vertailu</a:t>
            </a:r>
          </a:p>
        </p:txBody>
      </p:sp>
      <p:graphicFrame>
        <p:nvGraphicFramePr>
          <p:cNvPr id="77" name="Table 77"/>
          <p:cNvGraphicFramePr/>
          <p:nvPr/>
        </p:nvGraphicFramePr>
        <p:xfrm>
          <a:off x="1270000" y="3246561"/>
          <a:ext cx="10464800" cy="37334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3488266"/>
                <a:gridCol w="3488266"/>
                <a:gridCol w="3488266"/>
              </a:tblGrid>
              <a:tr h="497416">
                <a:tc>
                  <a:txBody>
                    <a:bodyPr/>
                    <a:lstStyle/>
                    <a:p>
                      <a:pPr lvl="0" algn="l" defTabSz="914400"/>
                      <a:r>
                        <a:rPr sz="2000"/>
                        <a:t>MathQuill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T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000"/>
                        <a:t>WIRIS</a:t>
                      </a:r>
                    </a:p>
                  </a:txBody>
                  <a:tcPr marL="50800" marR="50800" marT="50800" marB="50800" anchor="ctr" anchorCtr="0" horzOverflow="overflow">
                    <a:lnT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000"/>
                        <a:t>Tekstipohjainen editori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  <a:lnT>
                      <a:miter lim="400000"/>
                    </a:lnT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+"/>
                      </a:pPr>
                      <a:r>
                        <a:rPr sz="1600"/>
                        <a:t>Graafinen kaavojen editointi       (helppokäyttöinen)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+"/>
                      </a:pPr>
                      <a:r>
                        <a:rPr sz="1600"/>
                        <a:t>Graafinen kaavojen editointi (helppokäyttöinen)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-"/>
                      </a:pPr>
                      <a:r>
                        <a:rPr sz="1600"/>
                        <a:t>Vain tekstipohjainen kaavojen editointi (vaatii perehtymistä)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+ Tekstipohjainen editointi (LaTeX)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-  Ei tekstipohjaista editointia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+"/>
                      </a:pPr>
                      <a:r>
                        <a:rPr sz="1600"/>
                        <a:t>Tekstipohjainen editointi (AsciiMath)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</a:tcPr>
                </a:tc>
              </a:tr>
              <a:tr h="773393"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+  Helposti laajennettavissa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-"/>
                      </a:pPr>
                      <a:r>
                        <a:rPr sz="1600"/>
                        <a:t>Puutteiden korjaaminen vaatii toimittajan toimenpiteitä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+  Helposti laajennettavissa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+  Paljon pikanäppäimiä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-"/>
                      </a:pPr>
                      <a:r>
                        <a:rPr sz="1600"/>
                        <a:t>Vähän pikanäppäimiä, lisääminen haastavaa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+  Paljon pikanäppäimiä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</a:tcPr>
                </a:tc>
              </a:tr>
              <a:tr h="671909"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+"/>
                      </a:pPr>
                      <a:r>
                        <a:rPr sz="1600"/>
                        <a:t>Avoin lähdekoodi (MPLv2 + Apache v2)</a:t>
                      </a:r>
                    </a:p>
                  </a:txBody>
                  <a:tcPr marL="50800" marR="50800" marT="50800" marB="50800" anchor="ctr" anchorCtr="0" horzOverflow="overflow">
                    <a:lnL>
                      <a:miter lim="400000"/>
                    </a:lnL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-  Suljettu lähdekoodi</a:t>
                      </a:r>
                    </a:p>
                  </a:txBody>
                  <a:tcPr marL="50800" marR="50800" marT="50800" marB="50800" anchor="ctr" anchorCtr="0" horzOverflow="overflow">
                    <a:lnB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marL="228600" indent="-228600" algn="l" defTabSz="914400">
                        <a:buSzPct val="100000"/>
                        <a:buChar char="+"/>
                      </a:pPr>
                      <a:r>
                        <a:rPr sz="1600"/>
                        <a:t>Avoin lähdekoodi (Apache v2)</a:t>
                      </a:r>
                    </a:p>
                  </a:txBody>
                  <a:tcPr marL="50800" marR="50800" marT="50800" marB="50800" anchor="ctr" anchorCtr="0" horzOverflow="overflow">
                    <a:lnR>
                      <a:miter lim="400000"/>
                    </a:lnR>
                    <a:lnB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624783" y="844550"/>
            <a:ext cx="5755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Liite 1 - Editorien työvaiheet</a:t>
            </a:r>
          </a:p>
        </p:txBody>
      </p:sp>
      <p:sp>
        <p:nvSpPr>
          <p:cNvPr id="80" name="Shape 80"/>
          <p:cNvSpPr/>
          <p:nvPr/>
        </p:nvSpPr>
        <p:spPr>
          <a:xfrm>
            <a:off x="476072" y="2829396"/>
            <a:ext cx="6136272" cy="656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600"/>
              <a:t>Kirjaston täydentäminen</a:t>
            </a:r>
            <a:endParaRPr sz="2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Matriisit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Yhtälöryhmät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Summamerkin asettelu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Limes -merkin asettelu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Taulukot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LaTeX komennot overbrace ja overrightarrow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Undo ja redo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Integraalin sijoitusmerkki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Rivinvaihdot ja sisennykset (?)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Yli- ja alleviivaus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Merkit numeron ylä- ja alapuolelle (\overset{y}{x})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Muiden puuttuvien merkkien ja asettelun korjaaminen</a:t>
            </a:r>
            <a:endParaRPr sz="19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600"/>
              <a:t>Käyttöliittymän suunnittelu ja toteutus</a:t>
            </a:r>
            <a:endParaRPr sz="2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Karpoilu + visuilu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Valikon painikkeet</a:t>
            </a:r>
            <a:endParaRPr sz="19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600"/>
              <a:t>Muun toiminnallisuuden toteutus</a:t>
            </a:r>
            <a:endParaRPr sz="2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Rivinvaihdot ja sisennykset (?)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Pikanäppäimet LaTeX -kommenoille</a:t>
            </a:r>
          </a:p>
        </p:txBody>
      </p:sp>
      <p:sp>
        <p:nvSpPr>
          <p:cNvPr id="81" name="Shape 81"/>
          <p:cNvSpPr/>
          <p:nvPr/>
        </p:nvSpPr>
        <p:spPr>
          <a:xfrm>
            <a:off x="3412947" y="1397942"/>
            <a:ext cx="61789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85F"/>
                </a:solidFill>
              </a:rPr>
              <a:t>Järjestettynä laskevasti vaativuuden mukaan</a:t>
            </a:r>
          </a:p>
        </p:txBody>
      </p:sp>
      <p:sp>
        <p:nvSpPr>
          <p:cNvPr id="82" name="Shape 82"/>
          <p:cNvSpPr/>
          <p:nvPr/>
        </p:nvSpPr>
        <p:spPr>
          <a:xfrm>
            <a:off x="590372" y="2124992"/>
            <a:ext cx="20450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MathQuill</a:t>
            </a:r>
          </a:p>
        </p:txBody>
      </p:sp>
      <p:sp>
        <p:nvSpPr>
          <p:cNvPr id="83" name="Shape 83"/>
          <p:cNvSpPr/>
          <p:nvPr/>
        </p:nvSpPr>
        <p:spPr>
          <a:xfrm>
            <a:off x="6696481" y="2124992"/>
            <a:ext cx="46625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Tekstipohjainen editori</a:t>
            </a:r>
          </a:p>
        </p:txBody>
      </p:sp>
      <p:sp>
        <p:nvSpPr>
          <p:cNvPr id="84" name="Shape 84"/>
          <p:cNvSpPr/>
          <p:nvPr/>
        </p:nvSpPr>
        <p:spPr>
          <a:xfrm>
            <a:off x="6696481" y="2829396"/>
            <a:ext cx="5657038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/>
              <a:t>Käyttöliittymän suunnittelu ja toteutus</a:t>
            </a:r>
            <a:endParaRPr sz="2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Karpoilu + visuilu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Syntaksin hilighting</a:t>
            </a:r>
            <a:endParaRPr sz="19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Valikon painikkeet</a:t>
            </a:r>
            <a:endParaRPr sz="1900"/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2600"/>
              <a:t>Muun toiminnallisuuden toteutus</a:t>
            </a:r>
            <a:endParaRPr sz="2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1900"/>
              <a:t>Pikanäppäimet LaTeX/AsciiMath -komennoille</a:t>
            </a:r>
            <a:endParaRPr sz="1900"/>
          </a:p>
          <a:p>
            <a:pPr lvl="0" algn="l">
              <a:defRPr sz="1800"/>
            </a:pPr>
            <a:endParaRPr sz="1900"/>
          </a:p>
        </p:txBody>
      </p:sp>
      <p:sp>
        <p:nvSpPr>
          <p:cNvPr id="85" name="Shape 85"/>
          <p:cNvSpPr/>
          <p:nvPr/>
        </p:nvSpPr>
        <p:spPr>
          <a:xfrm>
            <a:off x="6775418" y="6826250"/>
            <a:ext cx="636276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900"/>
              <a:t>MathQuill-PoC: </a:t>
            </a:r>
            <a:r>
              <a:rPr sz="1900" u="sng">
                <a:hlinkClick r:id="rId2" invalidUrl="" action="" tgtFrame="" tooltip="" history="1" highlightClick="0" endSnd="0"/>
              </a:rPr>
              <a:t>https://github.com/digabi/math-editor-poc</a:t>
            </a:r>
            <a:endParaRPr sz="1900"/>
          </a:p>
          <a:p>
            <a:pPr lvl="0" algn="l">
              <a:defRPr sz="1800"/>
            </a:pPr>
            <a:r>
              <a:rPr sz="1900"/>
              <a:t>Tekstieditorin PoC: katso yo. branch asciimath_v1</a:t>
            </a:r>
          </a:p>
        </p:txBody>
      </p:sp>
      <p:sp>
        <p:nvSpPr>
          <p:cNvPr id="86" name="Shape 86"/>
          <p:cNvSpPr/>
          <p:nvPr/>
        </p:nvSpPr>
        <p:spPr>
          <a:xfrm>
            <a:off x="6711670" y="6051550"/>
            <a:ext cx="1384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Muuta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269081" y="844550"/>
            <a:ext cx="6466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Liite 2 - WIRIS-editorin puutteet</a:t>
            </a:r>
          </a:p>
        </p:txBody>
      </p:sp>
      <p:sp>
        <p:nvSpPr>
          <p:cNvPr id="89" name="Shape 89"/>
          <p:cNvSpPr/>
          <p:nvPr/>
        </p:nvSpPr>
        <p:spPr>
          <a:xfrm>
            <a:off x="2983483" y="2019300"/>
            <a:ext cx="908862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/>
            </a:pPr>
            <a:r>
              <a:rPr sz="2000"/>
              <a:t>Integraalin sijoitusmerkintä</a:t>
            </a:r>
            <a:endParaRPr sz="20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000"/>
              <a:t>Kertomerkin tilalla on ristitulomerkki ja kertolaskumerkki on nimellä keskipiste</a:t>
            </a:r>
            <a:endParaRPr sz="20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000"/>
              <a:t>Sisentäminen on mahdollista vain välilyönneillä</a:t>
            </a:r>
            <a:br>
              <a:rPr sz="2000"/>
            </a:br>
            <a:r>
              <a:rPr sz="2000"/>
              <a:t>x = 3y + 4y</a:t>
            </a:r>
            <a:br>
              <a:rPr sz="2000"/>
            </a:br>
            <a:r>
              <a:rPr sz="2000"/>
              <a:t>  = 7y</a:t>
            </a:r>
            <a:endParaRPr sz="20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000"/>
              <a:t>Editorin visuaalista teemaa (värit yms.) ei voi muokata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