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69"/>
    <p:restoredTop sz="94521"/>
  </p:normalViewPr>
  <p:slideViewPr>
    <p:cSldViewPr snapToGrid="0" snapToObjects="1">
      <p:cViewPr>
        <p:scale>
          <a:sx n="32" d="100"/>
          <a:sy n="32" d="100"/>
        </p:scale>
        <p:origin x="552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128D-04E0-B345-AFD8-1465C1599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A8DD7-083E-1C48-9A03-C27FB09CA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F563-CED0-A84F-A073-1FEE4192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5D4C-5454-E444-9B26-D5A097C73136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070DD-2D91-0346-A7D8-8229D414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DA5D0-EA21-0D4A-887F-955E0F87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ADC4-DFD1-7D4F-A7E1-FF84D278C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7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F6FF-7A40-CD42-B4E3-DAFFADA1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B9D3E-DF25-D845-A750-58A8ED39E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41535-7019-964B-A6E2-729A2A92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5D4C-5454-E444-9B26-D5A097C73136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C42A0-8B48-C94F-B678-4B3D6330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867F7-9EFB-3C4A-A88E-9FDAF703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ADC4-DFD1-7D4F-A7E1-FF84D278C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6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927B0-1108-3440-9484-06A6495C2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0C4B0-0EA0-DF44-BFF6-0320F2C3C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86998-A984-464A-9235-D2428AD2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5D4C-5454-E444-9B26-D5A097C73136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BEC3F-9FF1-6348-B1E9-54CA477A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47AE1-FE8F-754A-9D5B-AED3BB4D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ADC4-DFD1-7D4F-A7E1-FF84D278C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3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A3C8-1096-604A-8BB4-B544B779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5A5EE-0353-2440-A989-14A80D6F3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A056C-1A44-6D44-8876-CE60CA12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5D4C-5454-E444-9B26-D5A097C73136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F5DD1-CDA6-CC49-8124-BD071BAD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C1B25-0CB7-8D4C-96E4-D7A609D5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ADC4-DFD1-7D4F-A7E1-FF84D278C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6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3356-10B4-6249-83D9-F438D339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1D762-17C9-E24F-A054-3236D4BC3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02DD-39F0-604B-A030-26EA6D4A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5D4C-5454-E444-9B26-D5A097C73136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86057-A7F5-F940-A403-35AC49E7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0F49D-C479-614E-8757-F824E3F4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ADC4-DFD1-7D4F-A7E1-FF84D278C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8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359B-5B76-B543-8CA0-275AFD0C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50F11-278C-CA43-ABBA-927824FB5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F136E-5B70-3F48-A98E-B318AB895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8097E-6BDE-D746-9BE2-A8AC0E85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5D4C-5454-E444-9B26-D5A097C73136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627E9-DF16-D64C-8C12-4E93D311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23B91-DF6C-BE4D-9CD7-0109C68B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ADC4-DFD1-7D4F-A7E1-FF84D278C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7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5A80-86FF-2149-859B-154A3936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D5D55-3374-0245-813B-B202E01A4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28A98-5E86-E244-873A-D39B4E626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94761-8805-5A42-BA5A-9C43EDCC8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03FB6-9F11-CC44-890C-1270B83E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53C7F-DC08-8345-B8D3-AEC209EC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5D4C-5454-E444-9B26-D5A097C73136}" type="datetimeFigureOut">
              <a:rPr lang="en-US" smtClean="0"/>
              <a:t>6/28/22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95E61-0C4D-2540-BDA9-0790294F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3AB43-FC1B-974C-9D51-49BFA641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ADC4-DFD1-7D4F-A7E1-FF84D278C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4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1FB2-AF93-1F4B-AE7D-D85AF0C7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1CB831-97CB-D94A-9DBE-FD4AC2A3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5D4C-5454-E444-9B26-D5A097C73136}" type="datetimeFigureOut">
              <a:rPr lang="en-US" smtClean="0"/>
              <a:t>6/28/22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97B3E-1EBE-2740-BA56-75AE53EF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C0030-7226-4F47-AF19-C9BCBA2B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ADC4-DFD1-7D4F-A7E1-FF84D278C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A2025-6499-5242-97ED-87D93BE1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5D4C-5454-E444-9B26-D5A097C73136}" type="datetimeFigureOut">
              <a:rPr lang="en-US" smtClean="0"/>
              <a:t>6/28/22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901A3-3957-514D-A7CB-4C4F0E4E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F445A-26F1-B244-8CBB-DAB875C3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ADC4-DFD1-7D4F-A7E1-FF84D278C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4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8ABD-B0C5-F14B-AFC2-E444E56B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A7157-F9F2-B84F-877C-C4E3484CA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6809A-D40D-3547-AD88-79676E027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8A007-697A-BE4D-95AE-39599350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5D4C-5454-E444-9B26-D5A097C73136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A251A-5D7E-3D42-838E-823E11DF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CB016-5C12-D347-BCBF-54BEAC67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ADC4-DFD1-7D4F-A7E1-FF84D278C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8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0982-2213-0846-8B50-936415F1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2993F-6194-6643-8AB8-EF6FCFB48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E8081-54FC-9F4B-9947-687DA761C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F9D35-8701-1845-9B8F-AD2242B8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5D4C-5454-E444-9B26-D5A097C73136}" type="datetimeFigureOut">
              <a:rPr lang="en-US" smtClean="0"/>
              <a:t>6/28/22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2465A-9760-654E-BB7F-6EF1FD93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24D48-9427-5741-B980-ED7D6629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ADC4-DFD1-7D4F-A7E1-FF84D278C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2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2A59D-F057-4F45-BB38-47D62F18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7AA49-C7FC-3D4A-9A7D-C64D5D0EA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DBE06-643E-1C4E-B9D9-571242F47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35D4C-5454-E444-9B26-D5A097C73136}" type="datetimeFigureOut">
              <a:rPr lang="en-US" smtClean="0"/>
              <a:t>6/28/22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FD0CF-62DE-B042-8D72-0D1C625CF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C7AE1-A08C-D74A-A768-A6B05CC6F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0ADC4-DFD1-7D4F-A7E1-FF84D278C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4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B453-BE3F-9148-A924-0B170FDB3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 for DeFi on Algorand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865EC-315D-554F-AFDB-87EE487CE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Encode-x-ATX-DAO-Austin-Hackathon 2022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Samuel Tosin and Brian Haney</a:t>
            </a:r>
          </a:p>
        </p:txBody>
      </p:sp>
    </p:spTree>
    <p:extLst>
      <p:ext uri="{BB962C8B-B14F-4D97-AF65-F5344CB8AC3E}">
        <p14:creationId xmlns:p14="http://schemas.microsoft.com/office/powerpoint/2010/main" val="293739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639C3025-4784-4B16-914D-CCFC3E833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0AD20437-C88A-4F45-9C6D-DA32B29A4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610598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83AA6-CC6D-9B4D-B338-BDD5E7A5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112220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58A2-9B6B-EA43-9A70-BC4C98BAD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7033" y="2194101"/>
            <a:ext cx="5903847" cy="40542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Samuel Tosin</a:t>
            </a:r>
          </a:p>
          <a:p>
            <a:pPr marL="800100" lvl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Software Engineer</a:t>
            </a:r>
          </a:p>
          <a:p>
            <a:pPr marL="800100" lvl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University of Lagos</a:t>
            </a:r>
          </a:p>
          <a:p>
            <a:pPr marL="1257300" lvl="2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Computational Chemistry</a:t>
            </a:r>
          </a:p>
          <a:p>
            <a:pPr marL="800100" lvl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OSS Developer on Algorand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Brian Haney</a:t>
            </a:r>
          </a:p>
          <a:p>
            <a:pPr marL="800100" lvl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Compliance Automation Engineer</a:t>
            </a:r>
          </a:p>
          <a:p>
            <a:pPr marL="800100" lvl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J.D. Notre Dame Law School</a:t>
            </a:r>
          </a:p>
          <a:p>
            <a:pPr marL="800100" lvl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2020 Research Fellow Stanford Law School</a:t>
            </a:r>
          </a:p>
          <a:p>
            <a:pPr marL="800100" lvl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OSS Developer on Algorand</a:t>
            </a:r>
          </a:p>
          <a:p>
            <a:pPr marL="342900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Content Placeholder 5" descr="A picture containing person, person, indoor, shirt&#10;&#10;Description automatically generated">
            <a:extLst>
              <a:ext uri="{FF2B5EF4-FFF2-40B4-BE49-F238E27FC236}">
                <a16:creationId xmlns:a16="http://schemas.microsoft.com/office/drawing/2014/main" id="{AE8EE907-A354-C24D-8E1E-893160A925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419" r="-1" b="-1"/>
          <a:stretch/>
        </p:blipFill>
        <p:spPr>
          <a:xfrm>
            <a:off x="7801965" y="3429000"/>
            <a:ext cx="4390035" cy="3429000"/>
          </a:xfrm>
          <a:custGeom>
            <a:avLst/>
            <a:gdLst/>
            <a:ahLst/>
            <a:cxnLst/>
            <a:rect l="l" t="t" r="r" b="b"/>
            <a:pathLst>
              <a:path w="4390035" h="3429000">
                <a:moveTo>
                  <a:pt x="73290" y="0"/>
                </a:moveTo>
                <a:lnTo>
                  <a:pt x="4390035" y="0"/>
                </a:lnTo>
                <a:lnTo>
                  <a:pt x="4390035" y="3429000"/>
                </a:lnTo>
                <a:lnTo>
                  <a:pt x="436073" y="3429000"/>
                </a:lnTo>
                <a:lnTo>
                  <a:pt x="427332" y="3410468"/>
                </a:lnTo>
                <a:cubicBezTo>
                  <a:pt x="419323" y="3391643"/>
                  <a:pt x="413863" y="3372861"/>
                  <a:pt x="421685" y="3366814"/>
                </a:cubicBezTo>
                <a:cubicBezTo>
                  <a:pt x="417583" y="3332384"/>
                  <a:pt x="433681" y="3294011"/>
                  <a:pt x="423663" y="3247798"/>
                </a:cubicBezTo>
                <a:cubicBezTo>
                  <a:pt x="421194" y="3188032"/>
                  <a:pt x="418245" y="3205513"/>
                  <a:pt x="412524" y="3110724"/>
                </a:cubicBezTo>
                <a:cubicBezTo>
                  <a:pt x="404022" y="3069386"/>
                  <a:pt x="436006" y="3027577"/>
                  <a:pt x="419732" y="3004503"/>
                </a:cubicBezTo>
                <a:cubicBezTo>
                  <a:pt x="407578" y="2949657"/>
                  <a:pt x="388511" y="2896851"/>
                  <a:pt x="363651" y="2842588"/>
                </a:cubicBezTo>
                <a:cubicBezTo>
                  <a:pt x="332103" y="2797699"/>
                  <a:pt x="331554" y="2711800"/>
                  <a:pt x="263212" y="2651456"/>
                </a:cubicBezTo>
                <a:cubicBezTo>
                  <a:pt x="235935" y="2585326"/>
                  <a:pt x="214760" y="2535145"/>
                  <a:pt x="194330" y="2484251"/>
                </a:cubicBezTo>
                <a:cubicBezTo>
                  <a:pt x="184580" y="2468441"/>
                  <a:pt x="154039" y="2380429"/>
                  <a:pt x="140630" y="2346096"/>
                </a:cubicBezTo>
                <a:cubicBezTo>
                  <a:pt x="76681" y="2257531"/>
                  <a:pt x="91260" y="2243719"/>
                  <a:pt x="77185" y="2144811"/>
                </a:cubicBezTo>
                <a:cubicBezTo>
                  <a:pt x="66953" y="2112233"/>
                  <a:pt x="67414" y="2096078"/>
                  <a:pt x="50887" y="2061697"/>
                </a:cubicBezTo>
                <a:lnTo>
                  <a:pt x="27133" y="1969379"/>
                </a:lnTo>
                <a:lnTo>
                  <a:pt x="29988" y="1961973"/>
                </a:lnTo>
                <a:lnTo>
                  <a:pt x="31559" y="1961231"/>
                </a:lnTo>
                <a:lnTo>
                  <a:pt x="14905" y="1880268"/>
                </a:lnTo>
                <a:cubicBezTo>
                  <a:pt x="12271" y="1874644"/>
                  <a:pt x="-805" y="1860096"/>
                  <a:pt x="2188" y="1847922"/>
                </a:cubicBezTo>
                <a:lnTo>
                  <a:pt x="21879" y="1779161"/>
                </a:lnTo>
                <a:lnTo>
                  <a:pt x="27968" y="1733684"/>
                </a:lnTo>
                <a:cubicBezTo>
                  <a:pt x="25035" y="1726530"/>
                  <a:pt x="21617" y="1619937"/>
                  <a:pt x="16511" y="1614373"/>
                </a:cubicBezTo>
                <a:cubicBezTo>
                  <a:pt x="47946" y="1547691"/>
                  <a:pt x="4394" y="1556097"/>
                  <a:pt x="12613" y="1479987"/>
                </a:cubicBezTo>
                <a:cubicBezTo>
                  <a:pt x="15110" y="1387360"/>
                  <a:pt x="4986" y="1320420"/>
                  <a:pt x="4190" y="1214801"/>
                </a:cubicBezTo>
                <a:cubicBezTo>
                  <a:pt x="3611" y="1152457"/>
                  <a:pt x="-6268" y="1080052"/>
                  <a:pt x="6503" y="966549"/>
                </a:cubicBezTo>
                <a:cubicBezTo>
                  <a:pt x="10182" y="901722"/>
                  <a:pt x="25065" y="884915"/>
                  <a:pt x="20609" y="845066"/>
                </a:cubicBezTo>
                <a:cubicBezTo>
                  <a:pt x="20199" y="816540"/>
                  <a:pt x="19791" y="788014"/>
                  <a:pt x="19381" y="759488"/>
                </a:cubicBezTo>
                <a:lnTo>
                  <a:pt x="21672" y="741102"/>
                </a:lnTo>
                <a:lnTo>
                  <a:pt x="30720" y="737125"/>
                </a:lnTo>
                <a:lnTo>
                  <a:pt x="23211" y="691098"/>
                </a:lnTo>
                <a:cubicBezTo>
                  <a:pt x="25461" y="680873"/>
                  <a:pt x="43338" y="650431"/>
                  <a:pt x="42062" y="637700"/>
                </a:cubicBezTo>
                <a:cubicBezTo>
                  <a:pt x="23297" y="593852"/>
                  <a:pt x="30263" y="601340"/>
                  <a:pt x="41571" y="540174"/>
                </a:cubicBezTo>
                <a:cubicBezTo>
                  <a:pt x="35397" y="519975"/>
                  <a:pt x="35174" y="428356"/>
                  <a:pt x="46636" y="415352"/>
                </a:cubicBezTo>
                <a:cubicBezTo>
                  <a:pt x="48960" y="401821"/>
                  <a:pt x="44602" y="386587"/>
                  <a:pt x="56977" y="379461"/>
                </a:cubicBezTo>
                <a:cubicBezTo>
                  <a:pt x="71829" y="368123"/>
                  <a:pt x="47958" y="323384"/>
                  <a:pt x="65759" y="328645"/>
                </a:cubicBezTo>
                <a:cubicBezTo>
                  <a:pt x="49386" y="296830"/>
                  <a:pt x="65237" y="231983"/>
                  <a:pt x="72589" y="203608"/>
                </a:cubicBezTo>
                <a:cubicBezTo>
                  <a:pt x="75524" y="153257"/>
                  <a:pt x="77980" y="142710"/>
                  <a:pt x="78370" y="105992"/>
                </a:cubicBezTo>
                <a:cubicBezTo>
                  <a:pt x="80828" y="104127"/>
                  <a:pt x="70890" y="52128"/>
                  <a:pt x="70125" y="25135"/>
                </a:cubicBezTo>
                <a:close/>
              </a:path>
            </a:pathLst>
          </a:custGeom>
        </p:spPr>
      </p:pic>
      <p:pic>
        <p:nvPicPr>
          <p:cNvPr id="8" name="Picture 7" descr="A person in a suit smiling&#10;&#10;Description automatically generated with medium confidence">
            <a:extLst>
              <a:ext uri="{FF2B5EF4-FFF2-40B4-BE49-F238E27FC236}">
                <a16:creationId xmlns:a16="http://schemas.microsoft.com/office/drawing/2014/main" id="{5CB04E56-F963-714B-AAE1-A02C8B7060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9" b="35568"/>
          <a:stretch/>
        </p:blipFill>
        <p:spPr>
          <a:xfrm>
            <a:off x="7842932" y="-17"/>
            <a:ext cx="4349068" cy="3432349"/>
          </a:xfrm>
          <a:custGeom>
            <a:avLst/>
            <a:gdLst/>
            <a:ahLst/>
            <a:cxnLst/>
            <a:rect l="l" t="t" r="r" b="b"/>
            <a:pathLst>
              <a:path w="4349068" h="3428999">
                <a:moveTo>
                  <a:pt x="711944" y="0"/>
                </a:moveTo>
                <a:lnTo>
                  <a:pt x="4349068" y="0"/>
                </a:lnTo>
                <a:lnTo>
                  <a:pt x="4349068" y="3428999"/>
                </a:lnTo>
                <a:lnTo>
                  <a:pt x="32307" y="3428999"/>
                </a:lnTo>
                <a:lnTo>
                  <a:pt x="34693" y="3410051"/>
                </a:lnTo>
                <a:cubicBezTo>
                  <a:pt x="37039" y="3395347"/>
                  <a:pt x="38143" y="3381819"/>
                  <a:pt x="32792" y="3373027"/>
                </a:cubicBezTo>
                <a:cubicBezTo>
                  <a:pt x="29961" y="3298527"/>
                  <a:pt x="20335" y="3290617"/>
                  <a:pt x="14318" y="3222737"/>
                </a:cubicBezTo>
                <a:cubicBezTo>
                  <a:pt x="11384" y="3146284"/>
                  <a:pt x="-6116" y="3184007"/>
                  <a:pt x="2241" y="3118188"/>
                </a:cubicBezTo>
                <a:cubicBezTo>
                  <a:pt x="16306" y="3109217"/>
                  <a:pt x="34183" y="3024732"/>
                  <a:pt x="27952" y="3003808"/>
                </a:cubicBezTo>
                <a:cubicBezTo>
                  <a:pt x="27563" y="2966753"/>
                  <a:pt x="27366" y="2989870"/>
                  <a:pt x="27149" y="2944921"/>
                </a:cubicBezTo>
                <a:lnTo>
                  <a:pt x="41941" y="2877744"/>
                </a:lnTo>
                <a:cubicBezTo>
                  <a:pt x="36258" y="2880724"/>
                  <a:pt x="54303" y="2822146"/>
                  <a:pt x="53926" y="2807161"/>
                </a:cubicBezTo>
                <a:cubicBezTo>
                  <a:pt x="56083" y="2775643"/>
                  <a:pt x="30060" y="2769288"/>
                  <a:pt x="53334" y="2752347"/>
                </a:cubicBezTo>
                <a:lnTo>
                  <a:pt x="60008" y="2748299"/>
                </a:lnTo>
                <a:cubicBezTo>
                  <a:pt x="60210" y="2745962"/>
                  <a:pt x="60411" y="2743625"/>
                  <a:pt x="60613" y="2741288"/>
                </a:cubicBezTo>
                <a:cubicBezTo>
                  <a:pt x="60116" y="2737657"/>
                  <a:pt x="58269" y="2735847"/>
                  <a:pt x="53819" y="2737160"/>
                </a:cubicBezTo>
                <a:cubicBezTo>
                  <a:pt x="70191" y="2705347"/>
                  <a:pt x="64153" y="2699356"/>
                  <a:pt x="66799" y="2659631"/>
                </a:cubicBezTo>
                <a:cubicBezTo>
                  <a:pt x="77943" y="2612127"/>
                  <a:pt x="64846" y="2628594"/>
                  <a:pt x="86795" y="2573336"/>
                </a:cubicBezTo>
                <a:cubicBezTo>
                  <a:pt x="96119" y="2559732"/>
                  <a:pt x="108676" y="2541339"/>
                  <a:pt x="108890" y="2528057"/>
                </a:cubicBezTo>
                <a:lnTo>
                  <a:pt x="137074" y="2489594"/>
                </a:lnTo>
                <a:cubicBezTo>
                  <a:pt x="138076" y="2487774"/>
                  <a:pt x="138422" y="2473350"/>
                  <a:pt x="137897" y="2468303"/>
                </a:cubicBezTo>
                <a:lnTo>
                  <a:pt x="155171" y="2460480"/>
                </a:lnTo>
                <a:lnTo>
                  <a:pt x="147972" y="2423535"/>
                </a:lnTo>
                <a:lnTo>
                  <a:pt x="155293" y="2404394"/>
                </a:lnTo>
                <a:cubicBezTo>
                  <a:pt x="172891" y="2392610"/>
                  <a:pt x="160687" y="2347474"/>
                  <a:pt x="168818" y="2324643"/>
                </a:cubicBezTo>
                <a:cubicBezTo>
                  <a:pt x="169390" y="2297698"/>
                  <a:pt x="193082" y="2284202"/>
                  <a:pt x="198340" y="2255535"/>
                </a:cubicBezTo>
                <a:cubicBezTo>
                  <a:pt x="214268" y="2249648"/>
                  <a:pt x="228319" y="2207828"/>
                  <a:pt x="217338" y="2184679"/>
                </a:cubicBezTo>
                <a:lnTo>
                  <a:pt x="242924" y="2093132"/>
                </a:lnTo>
                <a:cubicBezTo>
                  <a:pt x="264937" y="2084587"/>
                  <a:pt x="280562" y="1985868"/>
                  <a:pt x="290446" y="1950235"/>
                </a:cubicBezTo>
                <a:cubicBezTo>
                  <a:pt x="308239" y="1920183"/>
                  <a:pt x="350073" y="1898905"/>
                  <a:pt x="361001" y="1861568"/>
                </a:cubicBezTo>
                <a:cubicBezTo>
                  <a:pt x="367163" y="1810687"/>
                  <a:pt x="352049" y="1869507"/>
                  <a:pt x="356015" y="1809499"/>
                </a:cubicBezTo>
                <a:cubicBezTo>
                  <a:pt x="355145" y="1754297"/>
                  <a:pt x="367821" y="1767680"/>
                  <a:pt x="375846" y="1693716"/>
                </a:cubicBezTo>
                <a:cubicBezTo>
                  <a:pt x="374712" y="1654244"/>
                  <a:pt x="382062" y="1627007"/>
                  <a:pt x="381776" y="1605195"/>
                </a:cubicBezTo>
                <a:cubicBezTo>
                  <a:pt x="389848" y="1568952"/>
                  <a:pt x="392552" y="1564518"/>
                  <a:pt x="396301" y="1516217"/>
                </a:cubicBezTo>
                <a:cubicBezTo>
                  <a:pt x="401397" y="1488452"/>
                  <a:pt x="428137" y="1457870"/>
                  <a:pt x="409866" y="1429841"/>
                </a:cubicBezTo>
                <a:cubicBezTo>
                  <a:pt x="422203" y="1412325"/>
                  <a:pt x="460064" y="1413592"/>
                  <a:pt x="442210" y="1380081"/>
                </a:cubicBezTo>
                <a:cubicBezTo>
                  <a:pt x="464590" y="1394128"/>
                  <a:pt x="443394" y="1335176"/>
                  <a:pt x="463662" y="1334891"/>
                </a:cubicBezTo>
                <a:cubicBezTo>
                  <a:pt x="480316" y="1336427"/>
                  <a:pt x="515162" y="1194568"/>
                  <a:pt x="519523" y="1185551"/>
                </a:cubicBezTo>
                <a:cubicBezTo>
                  <a:pt x="527731" y="1149210"/>
                  <a:pt x="536547" y="1148087"/>
                  <a:pt x="542909" y="1111168"/>
                </a:cubicBezTo>
                <a:cubicBezTo>
                  <a:pt x="555522" y="1057226"/>
                  <a:pt x="531818" y="1022543"/>
                  <a:pt x="543055" y="993353"/>
                </a:cubicBezTo>
                <a:cubicBezTo>
                  <a:pt x="559986" y="960214"/>
                  <a:pt x="580459" y="867450"/>
                  <a:pt x="592544" y="813953"/>
                </a:cubicBezTo>
                <a:cubicBezTo>
                  <a:pt x="604272" y="746430"/>
                  <a:pt x="608119" y="666470"/>
                  <a:pt x="613420" y="588218"/>
                </a:cubicBezTo>
                <a:cubicBezTo>
                  <a:pt x="604962" y="475380"/>
                  <a:pt x="590630" y="536119"/>
                  <a:pt x="596055" y="376479"/>
                </a:cubicBezTo>
                <a:lnTo>
                  <a:pt x="605018" y="280992"/>
                </a:lnTo>
                <a:cubicBezTo>
                  <a:pt x="604854" y="276227"/>
                  <a:pt x="610771" y="223140"/>
                  <a:pt x="610608" y="218374"/>
                </a:cubicBezTo>
                <a:lnTo>
                  <a:pt x="604880" y="188178"/>
                </a:lnTo>
                <a:lnTo>
                  <a:pt x="630913" y="152404"/>
                </a:lnTo>
                <a:cubicBezTo>
                  <a:pt x="640688" y="136342"/>
                  <a:pt x="647365" y="122048"/>
                  <a:pt x="663530" y="91810"/>
                </a:cubicBezTo>
                <a:lnTo>
                  <a:pt x="705264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453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849AE-8759-DC48-8E0F-560A2DF3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Problem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821C0-1C34-C848-992C-FBB282CDA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Fraud on Algorand</a:t>
            </a:r>
          </a:p>
          <a:p>
            <a:r>
              <a:rPr lang="en-US" sz="2200"/>
              <a:t>No clarity on Security</a:t>
            </a:r>
          </a:p>
          <a:p>
            <a:r>
              <a:rPr lang="en-US" sz="2200"/>
              <a:t>96 SEC Enforcement Actions</a:t>
            </a:r>
          </a:p>
          <a:p>
            <a:r>
              <a:rPr lang="en-US" sz="2200"/>
              <a:t>Why Ripple?</a:t>
            </a:r>
          </a:p>
        </p:txBody>
      </p:sp>
      <p:pic>
        <p:nvPicPr>
          <p:cNvPr id="10" name="Content Placeholder 9" descr="A picture containing text, person, wall, person&#10;&#10;Description automatically generated">
            <a:extLst>
              <a:ext uri="{FF2B5EF4-FFF2-40B4-BE49-F238E27FC236}">
                <a16:creationId xmlns:a16="http://schemas.microsoft.com/office/drawing/2014/main" id="{EA5E26CA-D361-EE4B-9C26-BC175D1ADB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1042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4254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6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2D59F-5489-7F44-81A5-BE411BDF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2C653-2B38-E047-91C5-88E2D86A5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Register security token</a:t>
            </a:r>
          </a:p>
          <a:p>
            <a:r>
              <a:rPr lang="en-US" sz="2400" dirty="0"/>
              <a:t>Create a non-security token</a:t>
            </a:r>
          </a:p>
          <a:p>
            <a:r>
              <a:rPr lang="en-US" sz="2400" dirty="0"/>
              <a:t>Automate securities compliance</a:t>
            </a:r>
          </a:p>
          <a:p>
            <a:r>
              <a:rPr lang="en-US" sz="2400" dirty="0"/>
              <a:t>Reduce regulatory risk</a:t>
            </a:r>
          </a:p>
        </p:txBody>
      </p:sp>
      <p:pic>
        <p:nvPicPr>
          <p:cNvPr id="14" name="Content Placeholder 13" descr="Diagram&#10;&#10;Description automatically generated">
            <a:extLst>
              <a:ext uri="{FF2B5EF4-FFF2-40B4-BE49-F238E27FC236}">
                <a16:creationId xmlns:a16="http://schemas.microsoft.com/office/drawing/2014/main" id="{60FDC828-A6B6-A04F-BA75-91C2A2A52A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37842"/>
            <a:ext cx="5181600" cy="3726904"/>
          </a:xfrm>
        </p:spPr>
      </p:pic>
    </p:spTree>
    <p:extLst>
      <p:ext uri="{BB962C8B-B14F-4D97-AF65-F5344CB8AC3E}">
        <p14:creationId xmlns:p14="http://schemas.microsoft.com/office/powerpoint/2010/main" val="107413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96BB-C51B-724F-84CA-74D0772C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E14AE-CCC5-1D4C-8B52-87C8B0542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  <a:p>
            <a:pPr lvl="1"/>
            <a:r>
              <a:rPr lang="en-US" dirty="0"/>
              <a:t>Research Paper</a:t>
            </a:r>
          </a:p>
          <a:p>
            <a:pPr lvl="1"/>
            <a:r>
              <a:rPr lang="en-US" dirty="0"/>
              <a:t>First Customer</a:t>
            </a:r>
          </a:p>
          <a:p>
            <a:r>
              <a:rPr lang="en-US" dirty="0"/>
              <a:t>2022</a:t>
            </a:r>
          </a:p>
          <a:p>
            <a:pPr lvl="1"/>
            <a:r>
              <a:rPr lang="en-US" dirty="0"/>
              <a:t>Q2: AlgoStake; Solana Foundation Grant</a:t>
            </a:r>
          </a:p>
          <a:p>
            <a:pPr lvl="1"/>
            <a:r>
              <a:rPr lang="en-US" dirty="0"/>
              <a:t>Q3: Launch on Solana and Algorand</a:t>
            </a:r>
          </a:p>
          <a:p>
            <a:pPr lvl="1"/>
            <a:r>
              <a:rPr lang="en-US" dirty="0"/>
              <a:t>Q4: Report Automation; Scale</a:t>
            </a:r>
          </a:p>
        </p:txBody>
      </p:sp>
    </p:spTree>
    <p:extLst>
      <p:ext uri="{BB962C8B-B14F-4D97-AF65-F5344CB8AC3E}">
        <p14:creationId xmlns:p14="http://schemas.microsoft.com/office/powerpoint/2010/main" val="100941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106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Compliance for DeFi on Algorand </vt:lpstr>
      <vt:lpstr>Team</vt:lpstr>
      <vt:lpstr>Problem</vt:lpstr>
      <vt:lpstr>Solution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Haney</dc:creator>
  <cp:lastModifiedBy>Brian Haney</cp:lastModifiedBy>
  <cp:revision>7</cp:revision>
  <dcterms:created xsi:type="dcterms:W3CDTF">2022-06-28T20:43:36Z</dcterms:created>
  <dcterms:modified xsi:type="dcterms:W3CDTF">2022-06-28T21:08:29Z</dcterms:modified>
</cp:coreProperties>
</file>