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2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76"/>
  </p:normalViewPr>
  <p:slideViewPr>
    <p:cSldViewPr snapToGrid="0">
      <p:cViewPr varScale="1">
        <p:scale>
          <a:sx n="116" d="100"/>
          <a:sy n="116" d="100"/>
        </p:scale>
        <p:origin x="4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CEBD6-CEBC-6344-AD48-C6189B26DD6A}" type="datetimeFigureOut">
              <a:rPr lang="en-US" smtClean="0"/>
              <a:t>3/28/23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AE9F43-F924-7B41-8172-8E30DC909F3E}" type="slidenum">
              <a:rPr lang="en-US" smtClean="0"/>
              <a:t>‹#›</a:t>
            </a:fld>
            <a:endParaRPr lang="en-US"/>
          </a:p>
        </p:txBody>
      </p:sp>
    </p:spTree>
    <p:extLst>
      <p:ext uri="{BB962C8B-B14F-4D97-AF65-F5344CB8AC3E}">
        <p14:creationId xmlns:p14="http://schemas.microsoft.com/office/powerpoint/2010/main" val="1808459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CAB0A562-AD75-A640-B1B5-B47464922CFA}" type="datetime1">
              <a:rPr lang="en-US" smtClean="0"/>
              <a:t>3/28/23</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34911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661EE9BA-9A5E-5547-AD55-AA3E97FF66DA}" type="datetime1">
              <a:rPr lang="en-US" smtClean="0"/>
              <a:t>3/28/23</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02432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BBA342D0-2892-EB4D-99F7-7EE466CC7ABB}" type="datetime1">
              <a:rPr lang="en-US" smtClean="0"/>
              <a:t>3/28/23</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473019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B6971B44-5A49-A947-893D-C0FFA06B2542}" type="datetime1">
              <a:rPr lang="en-US" smtClean="0"/>
              <a:t>3/28/23</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47180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17E8231B-5A09-B045-9C62-20D17CF93EB5}" type="datetime1">
              <a:rPr lang="en-US" smtClean="0"/>
              <a:t>3/28/23</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434584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B001DD9C-A681-3243-9976-637322CD31F2}" type="datetime1">
              <a:rPr lang="en-US" smtClean="0"/>
              <a:t>3/28/23</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564526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77D7E6E2-830D-7245-B0CA-4241F14506B5}" type="datetime1">
              <a:rPr lang="en-US" smtClean="0"/>
              <a:t>3/28/23</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103045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4717B4FE-5670-D347-800A-CFD8D927E0DE}" type="datetime1">
              <a:rPr lang="en-US" smtClean="0"/>
              <a:t>3/28/23</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737274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6963566-75AB-B040-8B8B-32EC2568B3C7}" type="datetime1">
              <a:rPr lang="en-US" smtClean="0"/>
              <a:t>3/28/23</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710568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B3993A86-21B8-1843-87B4-E682D7A680ED}" type="datetime1">
              <a:rPr lang="en-US" smtClean="0"/>
              <a:t>3/28/23</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071906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2F484C42-716A-684D-88FD-B79613C7B8F8}" type="datetime1">
              <a:rPr lang="en-US" smtClean="0"/>
              <a:t>3/28/23</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26916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0FD47AA2-8A88-B04B-A3DB-93E00856E45F}" type="datetime1">
              <a:rPr lang="en-US" smtClean="0"/>
              <a:t>3/28/23</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580602148"/>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7" r:id="rId10"/>
    <p:sldLayoutId id="214748382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brllrb/uber-and-lyft-dataset-boston" TargetMode="External"/><Relationship Id="rId2" Type="http://schemas.openxmlformats.org/officeDocument/2006/relationships/hyperlink" Target="https://www.singlegrain.com/blog-posts/business/10-lessons-startups-can-learn-ubers-growth/" TargetMode="External"/><Relationship Id="rId1" Type="http://schemas.openxmlformats.org/officeDocument/2006/relationships/slideLayout" Target="../slideLayouts/slideLayout2.xml"/><Relationship Id="rId6" Type="http://schemas.openxmlformats.org/officeDocument/2006/relationships/hyperlink" Target="https://www.researchgate.net/publication/305524879_Dynamic_Pricing_in_a_Labor_Market_Surge_Pricing_and_Flexible_Work_on_the_Uber_Platform" TargetMode="External"/><Relationship Id="rId5" Type="http://schemas.openxmlformats.org/officeDocument/2006/relationships/hyperlink" Target="https://ieeexplore.ieee.org/abstract/document/8260068" TargetMode="External"/><Relationship Id="rId4" Type="http://schemas.openxmlformats.org/officeDocument/2006/relationships/hyperlink" Target="https://sci-hub.se/https:/www.sciencedirect.com/science/article/abs/pii/S2210539517301165"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brllrb/uber-and-lyft-dataset-boston-m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 name="Picture 3">
            <a:extLst>
              <a:ext uri="{FF2B5EF4-FFF2-40B4-BE49-F238E27FC236}">
                <a16:creationId xmlns:a16="http://schemas.microsoft.com/office/drawing/2014/main" id="{3177EBEC-5198-F9E4-1067-F7E8793F560F}"/>
              </a:ext>
            </a:extLst>
          </p:cNvPr>
          <p:cNvPicPr>
            <a:picLocks noChangeAspect="1"/>
          </p:cNvPicPr>
          <p:nvPr/>
        </p:nvPicPr>
        <p:blipFill rotWithShape="1">
          <a:blip r:embed="rId2">
            <a:alphaModFix/>
          </a:blip>
          <a:srcRect t="4809" r="-1" b="4806"/>
          <a:stretch/>
        </p:blipFill>
        <p:spPr>
          <a:xfrm>
            <a:off x="20" y="10"/>
            <a:ext cx="12188932" cy="6857990"/>
          </a:xfrm>
          <a:prstGeom prst="rect">
            <a:avLst/>
          </a:prstGeom>
        </p:spPr>
      </p:pic>
      <p:sp>
        <p:nvSpPr>
          <p:cNvPr id="81" name="Rectangle 80">
            <a:extLst>
              <a:ext uri="{FF2B5EF4-FFF2-40B4-BE49-F238E27FC236}">
                <a16:creationId xmlns:a16="http://schemas.microsoft.com/office/drawing/2014/main" id="{6233B4D5-2565-4CC0-A9B1-C9EA9E9DE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750518-A880-1D9D-6CC9-839E79B9B047}"/>
              </a:ext>
            </a:extLst>
          </p:cNvPr>
          <p:cNvSpPr>
            <a:spLocks noGrp="1"/>
          </p:cNvSpPr>
          <p:nvPr>
            <p:ph type="ctrTitle"/>
          </p:nvPr>
        </p:nvSpPr>
        <p:spPr>
          <a:xfrm>
            <a:off x="457199" y="1122363"/>
            <a:ext cx="5638801" cy="2387600"/>
          </a:xfrm>
        </p:spPr>
        <p:txBody>
          <a:bodyPr vert="horz" lIns="91440" tIns="45720" rIns="91440" bIns="45720" rtlCol="0">
            <a:normAutofit/>
          </a:bodyPr>
          <a:lstStyle/>
          <a:p>
            <a:r>
              <a:rPr lang="en-US" sz="5000">
                <a:solidFill>
                  <a:srgbClr val="FFFFFF"/>
                </a:solidFill>
              </a:rPr>
              <a:t>Uber Data analysis and Price Prediction</a:t>
            </a:r>
            <a:br>
              <a:rPr lang="en-US" sz="5000">
                <a:solidFill>
                  <a:srgbClr val="FFFFFF"/>
                </a:solidFill>
              </a:rPr>
            </a:br>
            <a:endParaRPr lang="en-US" sz="5000">
              <a:solidFill>
                <a:srgbClr val="FFFFFF"/>
              </a:solidFill>
            </a:endParaRPr>
          </a:p>
        </p:txBody>
      </p:sp>
      <p:sp>
        <p:nvSpPr>
          <p:cNvPr id="3" name="Subtitle 2">
            <a:extLst>
              <a:ext uri="{FF2B5EF4-FFF2-40B4-BE49-F238E27FC236}">
                <a16:creationId xmlns:a16="http://schemas.microsoft.com/office/drawing/2014/main" id="{5DAB45F2-C570-1AEB-9022-A445BD3EEC00}"/>
              </a:ext>
            </a:extLst>
          </p:cNvPr>
          <p:cNvSpPr>
            <a:spLocks noGrp="1"/>
          </p:cNvSpPr>
          <p:nvPr>
            <p:ph type="subTitle" idx="1"/>
          </p:nvPr>
        </p:nvSpPr>
        <p:spPr>
          <a:xfrm>
            <a:off x="457199" y="3602038"/>
            <a:ext cx="5638801" cy="1655762"/>
          </a:xfrm>
        </p:spPr>
        <p:txBody>
          <a:bodyPr vert="horz" lIns="91440" tIns="45720" rIns="91440" bIns="45720" rtlCol="0">
            <a:normAutofit/>
          </a:bodyPr>
          <a:lstStyle/>
          <a:p>
            <a:r>
              <a:rPr lang="en-US" sz="2000" dirty="0">
                <a:solidFill>
                  <a:srgbClr val="FFFFFF"/>
                </a:solidFill>
              </a:rPr>
              <a:t>ALY 6140 Analytics Systems Technology</a:t>
            </a:r>
            <a:endParaRPr lang="en-US" sz="2000">
              <a:solidFill>
                <a:srgbClr val="FFFFFF"/>
              </a:solidFill>
            </a:endParaRPr>
          </a:p>
          <a:p>
            <a:r>
              <a:rPr lang="en-US" sz="2000" dirty="0">
                <a:solidFill>
                  <a:srgbClr val="FFFFFF"/>
                </a:solidFill>
              </a:rPr>
              <a:t>Date : 03/28/2023</a:t>
            </a:r>
            <a:endParaRPr lang="en-US" sz="2000">
              <a:solidFill>
                <a:srgbClr val="FFFFFF"/>
              </a:solidFill>
            </a:endParaRPr>
          </a:p>
          <a:p>
            <a:r>
              <a:rPr lang="en-US" sz="2000" dirty="0">
                <a:solidFill>
                  <a:srgbClr val="FFFFFF"/>
                </a:solidFill>
              </a:rPr>
              <a:t>Capstone 4:</a:t>
            </a:r>
            <a:endParaRPr lang="en-US" sz="2000">
              <a:solidFill>
                <a:srgbClr val="FFFFFF"/>
              </a:solidFill>
            </a:endParaRPr>
          </a:p>
          <a:p>
            <a:r>
              <a:rPr lang="en-US" sz="2000">
                <a:solidFill>
                  <a:srgbClr val="FFFFFF"/>
                </a:solidFill>
              </a:rPr>
              <a:t>Bhanoji</a:t>
            </a:r>
            <a:r>
              <a:rPr lang="en-US" sz="2000" dirty="0">
                <a:solidFill>
                  <a:srgbClr val="FFFFFF"/>
                </a:solidFill>
              </a:rPr>
              <a:t> Reddy </a:t>
            </a:r>
            <a:r>
              <a:rPr lang="en-US" sz="2000">
                <a:solidFill>
                  <a:srgbClr val="FFFFFF"/>
                </a:solidFill>
              </a:rPr>
              <a:t>Meka</a:t>
            </a:r>
          </a:p>
        </p:txBody>
      </p:sp>
    </p:spTree>
    <p:extLst>
      <p:ext uri="{BB962C8B-B14F-4D97-AF65-F5344CB8AC3E}">
        <p14:creationId xmlns:p14="http://schemas.microsoft.com/office/powerpoint/2010/main" val="1794158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988AF-A12E-1A86-5243-339DA0B025B0}"/>
              </a:ext>
            </a:extLst>
          </p:cNvPr>
          <p:cNvSpPr>
            <a:spLocks noGrp="1"/>
          </p:cNvSpPr>
          <p:nvPr>
            <p:ph type="title"/>
          </p:nvPr>
        </p:nvSpPr>
        <p:spPr>
          <a:xfrm>
            <a:off x="457200" y="189186"/>
            <a:ext cx="7685037" cy="725214"/>
          </a:xfrm>
        </p:spPr>
        <p:txBody>
          <a:bodyPr>
            <a:normAutofit fontScale="90000"/>
          </a:bodyPr>
          <a:lstStyle/>
          <a:p>
            <a:pPr>
              <a:lnSpc>
                <a:spcPct val="140000"/>
              </a:lnSpc>
              <a:spcBef>
                <a:spcPts val="0"/>
              </a:spcBef>
              <a:spcAft>
                <a:spcPts val="1000"/>
              </a:spcAft>
            </a:pPr>
            <a:r>
              <a:rPr lang="en-US" sz="1900" dirty="0">
                <a:latin typeface="Calibri" panose="020F0502020204030204" pitchFamily="34" charset="0"/>
                <a:cs typeface="Calibri" panose="020F0502020204030204" pitchFamily="34" charset="0"/>
              </a:rPr>
              <a:t>Our project involves testing two models, namely Linear Regression and Random Forest.</a:t>
            </a:r>
          </a:p>
        </p:txBody>
      </p:sp>
      <p:sp>
        <p:nvSpPr>
          <p:cNvPr id="4" name="Rectangle 2">
            <a:extLst>
              <a:ext uri="{FF2B5EF4-FFF2-40B4-BE49-F238E27FC236}">
                <a16:creationId xmlns:a16="http://schemas.microsoft.com/office/drawing/2014/main" id="{01C29033-4A63-7E02-64CF-C19176A2A4F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145" name="Picture 2" descr="linear testing.png">
            <a:extLst>
              <a:ext uri="{FF2B5EF4-FFF2-40B4-BE49-F238E27FC236}">
                <a16:creationId xmlns:a16="http://schemas.microsoft.com/office/drawing/2014/main" id="{061EA46E-2650-FB13-CD7B-2A7631C0DB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677" y="1061545"/>
            <a:ext cx="3822700" cy="2095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7605ED2-47B1-8513-D1A1-3C2E404BAA69}"/>
              </a:ext>
            </a:extLst>
          </p:cNvPr>
          <p:cNvSpPr txBox="1"/>
          <p:nvPr/>
        </p:nvSpPr>
        <p:spPr>
          <a:xfrm>
            <a:off x="178677" y="3171938"/>
            <a:ext cx="4466682" cy="369332"/>
          </a:xfrm>
          <a:prstGeom prst="rect">
            <a:avLst/>
          </a:prstGeom>
          <a:noFill/>
        </p:spPr>
        <p:txBody>
          <a:bodyPr wrap="square" rtlCol="0">
            <a:spAutoFit/>
          </a:bodyPr>
          <a:lstStyle/>
          <a:p>
            <a:r>
              <a:rPr lang="en-US" sz="1800" b="1" dirty="0">
                <a:effectLst/>
                <a:latin typeface="Calibri" panose="020F0502020204030204" pitchFamily="34" charset="0"/>
                <a:ea typeface="Calibri" panose="020F0502020204030204" pitchFamily="34" charset="0"/>
                <a:cs typeface="Calibri" panose="020F0502020204030204" pitchFamily="34" charset="0"/>
              </a:rPr>
              <a:t>Scatter Plot for Linear Regression</a:t>
            </a:r>
            <a:r>
              <a:rPr lang="en-US" dirty="0">
                <a:effectLst/>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p:txBody>
      </p:sp>
      <p:graphicFrame>
        <p:nvGraphicFramePr>
          <p:cNvPr id="7" name="Table 6">
            <a:extLst>
              <a:ext uri="{FF2B5EF4-FFF2-40B4-BE49-F238E27FC236}">
                <a16:creationId xmlns:a16="http://schemas.microsoft.com/office/drawing/2014/main" id="{AD345B83-187D-E25A-8A3B-E528C4B7FD9F}"/>
              </a:ext>
            </a:extLst>
          </p:cNvPr>
          <p:cNvGraphicFramePr>
            <a:graphicFrameLocks noGrp="1"/>
          </p:cNvGraphicFramePr>
          <p:nvPr>
            <p:extLst>
              <p:ext uri="{D42A27DB-BD31-4B8C-83A1-F6EECF244321}">
                <p14:modId xmlns:p14="http://schemas.microsoft.com/office/powerpoint/2010/main" val="2897662234"/>
              </p:ext>
            </p:extLst>
          </p:nvPr>
        </p:nvGraphicFramePr>
        <p:xfrm>
          <a:off x="4216197" y="1203874"/>
          <a:ext cx="4812665" cy="1574800"/>
        </p:xfrm>
        <a:graphic>
          <a:graphicData uri="http://schemas.openxmlformats.org/drawingml/2006/table">
            <a:tbl>
              <a:tblPr firstRow="1" firstCol="1" bandRow="1">
                <a:tableStyleId>{5C22544A-7EE6-4342-B048-85BDC9FD1C3A}</a:tableStyleId>
              </a:tblPr>
              <a:tblGrid>
                <a:gridCol w="899795">
                  <a:extLst>
                    <a:ext uri="{9D8B030D-6E8A-4147-A177-3AD203B41FA5}">
                      <a16:colId xmlns:a16="http://schemas.microsoft.com/office/drawing/2014/main" val="2491700726"/>
                    </a:ext>
                  </a:extLst>
                </a:gridCol>
                <a:gridCol w="2304415">
                  <a:extLst>
                    <a:ext uri="{9D8B030D-6E8A-4147-A177-3AD203B41FA5}">
                      <a16:colId xmlns:a16="http://schemas.microsoft.com/office/drawing/2014/main" val="1344814230"/>
                    </a:ext>
                  </a:extLst>
                </a:gridCol>
                <a:gridCol w="1608455">
                  <a:extLst>
                    <a:ext uri="{9D8B030D-6E8A-4147-A177-3AD203B41FA5}">
                      <a16:colId xmlns:a16="http://schemas.microsoft.com/office/drawing/2014/main" val="1086829018"/>
                    </a:ext>
                  </a:extLst>
                </a:gridCol>
              </a:tblGrid>
              <a:tr h="320675">
                <a:tc>
                  <a:txBody>
                    <a:bodyPr/>
                    <a:lstStyle/>
                    <a:p>
                      <a:pPr marL="0" marR="0" algn="just" fontAlgn="base">
                        <a:lnSpc>
                          <a:spcPct val="150000"/>
                        </a:lnSpc>
                        <a:spcBef>
                          <a:spcPts val="0"/>
                        </a:spcBef>
                        <a:spcAft>
                          <a:spcPts val="0"/>
                        </a:spcAft>
                      </a:pPr>
                      <a:r>
                        <a:rPr lang="en-US" sz="1200">
                          <a:effectLst/>
                        </a:rPr>
                        <a:t>   Serial 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just" fontAlgn="base">
                        <a:lnSpc>
                          <a:spcPct val="150000"/>
                        </a:lnSpc>
                        <a:spcBef>
                          <a:spcPts val="0"/>
                        </a:spcBef>
                        <a:spcAft>
                          <a:spcPts val="0"/>
                        </a:spcAft>
                      </a:pPr>
                      <a:r>
                        <a:rPr lang="en-US" sz="1200">
                          <a:effectLst/>
                        </a:rPr>
                        <a:t>   Models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just" fontAlgn="base">
                        <a:lnSpc>
                          <a:spcPct val="150000"/>
                        </a:lnSpc>
                        <a:spcBef>
                          <a:spcPts val="0"/>
                        </a:spcBef>
                        <a:spcAft>
                          <a:spcPts val="0"/>
                        </a:spcAft>
                      </a:pPr>
                      <a:r>
                        <a:rPr lang="en-US" sz="1200">
                          <a:effectLst/>
                        </a:rPr>
                        <a:t>    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298658978"/>
                  </a:ext>
                </a:extLst>
              </a:tr>
              <a:tr h="394335">
                <a:tc>
                  <a:txBody>
                    <a:bodyPr/>
                    <a:lstStyle/>
                    <a:p>
                      <a:pPr marL="0" marR="0" algn="just" fontAlgn="base">
                        <a:lnSpc>
                          <a:spcPct val="150000"/>
                        </a:lnSpc>
                        <a:spcBef>
                          <a:spcPts val="0"/>
                        </a:spcBef>
                        <a:spcAft>
                          <a:spcPts val="0"/>
                        </a:spcAft>
                      </a:pPr>
                      <a:r>
                        <a:rPr lang="en-US" sz="1200">
                          <a:effectLst/>
                        </a:rPr>
                        <a: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just" fontAlgn="base">
                        <a:lnSpc>
                          <a:spcPct val="150000"/>
                        </a:lnSpc>
                        <a:spcBef>
                          <a:spcPts val="0"/>
                        </a:spcBef>
                        <a:spcAft>
                          <a:spcPts val="0"/>
                        </a:spcAft>
                      </a:pPr>
                      <a:r>
                        <a:rPr lang="en-US" sz="1200">
                          <a:effectLst/>
                        </a:rPr>
                        <a:t>  Mean Absolute Error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just" fontAlgn="base">
                        <a:lnSpc>
                          <a:spcPct val="150000"/>
                        </a:lnSpc>
                        <a:spcBef>
                          <a:spcPts val="0"/>
                        </a:spcBef>
                        <a:spcAft>
                          <a:spcPts val="0"/>
                        </a:spcAft>
                      </a:pPr>
                      <a:r>
                        <a:rPr lang="en-US" sz="1200">
                          <a:effectLst/>
                        </a:rPr>
                        <a:t>   3.40607721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820333125"/>
                  </a:ext>
                </a:extLst>
              </a:tr>
              <a:tr h="433070">
                <a:tc>
                  <a:txBody>
                    <a:bodyPr/>
                    <a:lstStyle/>
                    <a:p>
                      <a:pPr marL="0" marR="0" algn="just" fontAlgn="base">
                        <a:lnSpc>
                          <a:spcPct val="150000"/>
                        </a:lnSpc>
                        <a:spcBef>
                          <a:spcPts val="0"/>
                        </a:spcBef>
                        <a:spcAft>
                          <a:spcPts val="0"/>
                        </a:spcAft>
                      </a:pPr>
                      <a:r>
                        <a:rPr lang="en-US" sz="1200">
                          <a:effectLst/>
                        </a:rPr>
                        <a: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just" fontAlgn="base">
                        <a:lnSpc>
                          <a:spcPct val="150000"/>
                        </a:lnSpc>
                        <a:spcBef>
                          <a:spcPts val="0"/>
                        </a:spcBef>
                        <a:spcAft>
                          <a:spcPts val="0"/>
                        </a:spcAft>
                      </a:pPr>
                      <a:r>
                        <a:rPr lang="en-US" sz="1200">
                          <a:effectLst/>
                        </a:rPr>
                        <a:t>  Mean Squared Error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just" fontAlgn="base">
                        <a:lnSpc>
                          <a:spcPct val="150000"/>
                        </a:lnSpc>
                        <a:spcBef>
                          <a:spcPts val="0"/>
                        </a:spcBef>
                        <a:spcAft>
                          <a:spcPts val="0"/>
                        </a:spcAft>
                      </a:pPr>
                      <a:r>
                        <a:rPr lang="en-US" sz="1200">
                          <a:effectLst/>
                        </a:rPr>
                        <a:t>   20.0334370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747810473"/>
                  </a:ext>
                </a:extLst>
              </a:tr>
              <a:tr h="426720">
                <a:tc>
                  <a:txBody>
                    <a:bodyPr/>
                    <a:lstStyle/>
                    <a:p>
                      <a:pPr marL="0" marR="0" algn="just" fontAlgn="base">
                        <a:lnSpc>
                          <a:spcPct val="150000"/>
                        </a:lnSpc>
                        <a:spcBef>
                          <a:spcPts val="0"/>
                        </a:spcBef>
                        <a:spcAft>
                          <a:spcPts val="0"/>
                        </a:spcAft>
                      </a:pPr>
                      <a:r>
                        <a:rPr lang="en-US" sz="1200">
                          <a:effectLst/>
                        </a:rPr>
                        <a:t>   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just" fontAlgn="base">
                        <a:lnSpc>
                          <a:spcPct val="150000"/>
                        </a:lnSpc>
                        <a:spcBef>
                          <a:spcPts val="0"/>
                        </a:spcBef>
                        <a:spcAft>
                          <a:spcPts val="0"/>
                        </a:spcAft>
                      </a:pPr>
                      <a:r>
                        <a:rPr lang="en-US" sz="1200">
                          <a:effectLst/>
                        </a:rPr>
                        <a:t>  Root Mean Absolute Error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just" fontAlgn="base">
                        <a:lnSpc>
                          <a:spcPct val="150000"/>
                        </a:lnSpc>
                        <a:spcBef>
                          <a:spcPts val="0"/>
                        </a:spcBef>
                        <a:spcAft>
                          <a:spcPts val="0"/>
                        </a:spcAft>
                      </a:pPr>
                      <a:r>
                        <a:rPr lang="en-US" sz="1200" dirty="0">
                          <a:effectLst/>
                        </a:rPr>
                        <a:t>   4.47587277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391922851"/>
                  </a:ext>
                </a:extLst>
              </a:tr>
            </a:tbl>
          </a:graphicData>
        </a:graphic>
      </p:graphicFrame>
      <p:sp>
        <p:nvSpPr>
          <p:cNvPr id="8" name="TextBox 7">
            <a:extLst>
              <a:ext uri="{FF2B5EF4-FFF2-40B4-BE49-F238E27FC236}">
                <a16:creationId xmlns:a16="http://schemas.microsoft.com/office/drawing/2014/main" id="{B215F68F-AFD8-D193-CDAB-10404FBB1543}"/>
              </a:ext>
            </a:extLst>
          </p:cNvPr>
          <p:cNvSpPr txBox="1"/>
          <p:nvPr/>
        </p:nvSpPr>
        <p:spPr>
          <a:xfrm>
            <a:off x="4962491" y="2972379"/>
            <a:ext cx="3320076" cy="369332"/>
          </a:xfrm>
          <a:prstGeom prst="rect">
            <a:avLst/>
          </a:prstGeom>
          <a:noFill/>
        </p:spPr>
        <p:txBody>
          <a:bodyPr wrap="none" rtlCol="0">
            <a:spAutoFit/>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Error table for Linear Regression</a:t>
            </a:r>
            <a:r>
              <a:rPr lang="en-US" dirty="0">
                <a:effectLst/>
              </a:rPr>
              <a:t> </a:t>
            </a:r>
            <a:endParaRPr lang="en-US" dirty="0"/>
          </a:p>
        </p:txBody>
      </p:sp>
      <p:pic>
        <p:nvPicPr>
          <p:cNvPr id="10" name="Picture 9">
            <a:extLst>
              <a:ext uri="{FF2B5EF4-FFF2-40B4-BE49-F238E27FC236}">
                <a16:creationId xmlns:a16="http://schemas.microsoft.com/office/drawing/2014/main" id="{B9699B73-2EE2-8D63-D5F5-D4003BC903FF}"/>
              </a:ext>
            </a:extLst>
          </p:cNvPr>
          <p:cNvPicPr>
            <a:picLocks noChangeAspect="1"/>
          </p:cNvPicPr>
          <p:nvPr/>
        </p:nvPicPr>
        <p:blipFill>
          <a:blip r:embed="rId3"/>
          <a:stretch>
            <a:fillRect/>
          </a:stretch>
        </p:blipFill>
        <p:spPr>
          <a:xfrm>
            <a:off x="178678" y="3761390"/>
            <a:ext cx="3822700" cy="1971675"/>
          </a:xfrm>
          <a:prstGeom prst="rect">
            <a:avLst/>
          </a:prstGeom>
        </p:spPr>
      </p:pic>
      <p:sp>
        <p:nvSpPr>
          <p:cNvPr id="11" name="TextBox 10">
            <a:extLst>
              <a:ext uri="{FF2B5EF4-FFF2-40B4-BE49-F238E27FC236}">
                <a16:creationId xmlns:a16="http://schemas.microsoft.com/office/drawing/2014/main" id="{3C53E444-85BD-FB8B-244C-0847B327F9F2}"/>
              </a:ext>
            </a:extLst>
          </p:cNvPr>
          <p:cNvSpPr txBox="1"/>
          <p:nvPr/>
        </p:nvSpPr>
        <p:spPr>
          <a:xfrm>
            <a:off x="637595" y="5953185"/>
            <a:ext cx="3339697" cy="369332"/>
          </a:xfrm>
          <a:prstGeom prst="rect">
            <a:avLst/>
          </a:prstGeom>
          <a:noFill/>
        </p:spPr>
        <p:txBody>
          <a:bodyPr wrap="none" rtlCol="0">
            <a:spAutoFit/>
          </a:bodyPr>
          <a:lstStyle/>
          <a:p>
            <a:r>
              <a:rPr lang="en-US" sz="1800" b="1" dirty="0">
                <a:effectLst/>
                <a:latin typeface="Times New Roman" panose="02020603050405020304" pitchFamily="18" charset="0"/>
                <a:ea typeface="Calibri" panose="020F0502020204030204" pitchFamily="34" charset="0"/>
              </a:rPr>
              <a:t>Scatter Plot for Random Forest</a:t>
            </a:r>
            <a:r>
              <a:rPr lang="en-US" dirty="0">
                <a:effectLst/>
              </a:rPr>
              <a:t> </a:t>
            </a:r>
            <a:endParaRPr lang="en-US" dirty="0"/>
          </a:p>
        </p:txBody>
      </p:sp>
      <p:graphicFrame>
        <p:nvGraphicFramePr>
          <p:cNvPr id="13" name="Table 12">
            <a:extLst>
              <a:ext uri="{FF2B5EF4-FFF2-40B4-BE49-F238E27FC236}">
                <a16:creationId xmlns:a16="http://schemas.microsoft.com/office/drawing/2014/main" id="{FB164D98-3E5D-8D6F-CC12-F8ED53812AD1}"/>
              </a:ext>
            </a:extLst>
          </p:cNvPr>
          <p:cNvGraphicFramePr>
            <a:graphicFrameLocks noGrp="1"/>
          </p:cNvGraphicFramePr>
          <p:nvPr>
            <p:extLst>
              <p:ext uri="{D42A27DB-BD31-4B8C-83A1-F6EECF244321}">
                <p14:modId xmlns:p14="http://schemas.microsoft.com/office/powerpoint/2010/main" val="283933379"/>
              </p:ext>
            </p:extLst>
          </p:nvPr>
        </p:nvGraphicFramePr>
        <p:xfrm>
          <a:off x="4216196" y="3763579"/>
          <a:ext cx="4812665" cy="1574800"/>
        </p:xfrm>
        <a:graphic>
          <a:graphicData uri="http://schemas.openxmlformats.org/drawingml/2006/table">
            <a:tbl>
              <a:tblPr firstRow="1" firstCol="1" bandRow="1">
                <a:tableStyleId>{5C22544A-7EE6-4342-B048-85BDC9FD1C3A}</a:tableStyleId>
              </a:tblPr>
              <a:tblGrid>
                <a:gridCol w="899795">
                  <a:extLst>
                    <a:ext uri="{9D8B030D-6E8A-4147-A177-3AD203B41FA5}">
                      <a16:colId xmlns:a16="http://schemas.microsoft.com/office/drawing/2014/main" val="442269361"/>
                    </a:ext>
                  </a:extLst>
                </a:gridCol>
                <a:gridCol w="2304415">
                  <a:extLst>
                    <a:ext uri="{9D8B030D-6E8A-4147-A177-3AD203B41FA5}">
                      <a16:colId xmlns:a16="http://schemas.microsoft.com/office/drawing/2014/main" val="2905533717"/>
                    </a:ext>
                  </a:extLst>
                </a:gridCol>
                <a:gridCol w="1608455">
                  <a:extLst>
                    <a:ext uri="{9D8B030D-6E8A-4147-A177-3AD203B41FA5}">
                      <a16:colId xmlns:a16="http://schemas.microsoft.com/office/drawing/2014/main" val="3419645229"/>
                    </a:ext>
                  </a:extLst>
                </a:gridCol>
              </a:tblGrid>
              <a:tr h="320675">
                <a:tc>
                  <a:txBody>
                    <a:bodyPr/>
                    <a:lstStyle/>
                    <a:p>
                      <a:pPr marL="0" marR="0" algn="just" fontAlgn="base">
                        <a:lnSpc>
                          <a:spcPct val="150000"/>
                        </a:lnSpc>
                        <a:spcBef>
                          <a:spcPts val="0"/>
                        </a:spcBef>
                        <a:spcAft>
                          <a:spcPts val="0"/>
                        </a:spcAft>
                      </a:pPr>
                      <a:r>
                        <a:rPr lang="en-US" sz="1200">
                          <a:effectLst/>
                        </a:rPr>
                        <a:t>   Serial 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just" fontAlgn="base">
                        <a:lnSpc>
                          <a:spcPct val="150000"/>
                        </a:lnSpc>
                        <a:spcBef>
                          <a:spcPts val="0"/>
                        </a:spcBef>
                        <a:spcAft>
                          <a:spcPts val="0"/>
                        </a:spcAft>
                      </a:pPr>
                      <a:r>
                        <a:rPr lang="en-US" sz="1200">
                          <a:effectLst/>
                        </a:rPr>
                        <a:t>   Models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just" fontAlgn="base">
                        <a:lnSpc>
                          <a:spcPct val="150000"/>
                        </a:lnSpc>
                        <a:spcBef>
                          <a:spcPts val="0"/>
                        </a:spcBef>
                        <a:spcAft>
                          <a:spcPts val="0"/>
                        </a:spcAft>
                      </a:pPr>
                      <a:r>
                        <a:rPr lang="en-US" sz="1200">
                          <a:effectLst/>
                        </a:rPr>
                        <a:t>    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049339724"/>
                  </a:ext>
                </a:extLst>
              </a:tr>
              <a:tr h="394335">
                <a:tc>
                  <a:txBody>
                    <a:bodyPr/>
                    <a:lstStyle/>
                    <a:p>
                      <a:pPr marL="0" marR="0" algn="just" fontAlgn="base">
                        <a:lnSpc>
                          <a:spcPct val="150000"/>
                        </a:lnSpc>
                        <a:spcBef>
                          <a:spcPts val="0"/>
                        </a:spcBef>
                        <a:spcAft>
                          <a:spcPts val="0"/>
                        </a:spcAft>
                      </a:pPr>
                      <a:r>
                        <a:rPr lang="en-US" sz="1200">
                          <a:effectLst/>
                        </a:rPr>
                        <a: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just" fontAlgn="base">
                        <a:lnSpc>
                          <a:spcPct val="150000"/>
                        </a:lnSpc>
                        <a:spcBef>
                          <a:spcPts val="0"/>
                        </a:spcBef>
                        <a:spcAft>
                          <a:spcPts val="0"/>
                        </a:spcAft>
                      </a:pPr>
                      <a:r>
                        <a:rPr lang="en-US" sz="1200">
                          <a:effectLst/>
                        </a:rPr>
                        <a:t>  Mean Absolute Error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just" fontAlgn="base">
                        <a:lnSpc>
                          <a:spcPct val="150000"/>
                        </a:lnSpc>
                        <a:spcBef>
                          <a:spcPts val="0"/>
                        </a:spcBef>
                        <a:spcAft>
                          <a:spcPts val="0"/>
                        </a:spcAft>
                      </a:pPr>
                      <a:r>
                        <a:rPr lang="en-US" sz="1200">
                          <a:effectLst/>
                        </a:rPr>
                        <a:t>   0.99813700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197408546"/>
                  </a:ext>
                </a:extLst>
              </a:tr>
              <a:tr h="433070">
                <a:tc>
                  <a:txBody>
                    <a:bodyPr/>
                    <a:lstStyle/>
                    <a:p>
                      <a:pPr marL="0" marR="0" algn="just" fontAlgn="base">
                        <a:lnSpc>
                          <a:spcPct val="150000"/>
                        </a:lnSpc>
                        <a:spcBef>
                          <a:spcPts val="0"/>
                        </a:spcBef>
                        <a:spcAft>
                          <a:spcPts val="0"/>
                        </a:spcAft>
                      </a:pPr>
                      <a:r>
                        <a:rPr lang="en-US" sz="1200">
                          <a:effectLst/>
                        </a:rPr>
                        <a: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just" fontAlgn="base">
                        <a:lnSpc>
                          <a:spcPct val="150000"/>
                        </a:lnSpc>
                        <a:spcBef>
                          <a:spcPts val="0"/>
                        </a:spcBef>
                        <a:spcAft>
                          <a:spcPts val="0"/>
                        </a:spcAft>
                      </a:pPr>
                      <a:r>
                        <a:rPr lang="en-US" sz="1200">
                          <a:effectLst/>
                        </a:rPr>
                        <a:t>  Mean Squared Error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just" fontAlgn="base">
                        <a:lnSpc>
                          <a:spcPct val="150000"/>
                        </a:lnSpc>
                        <a:spcBef>
                          <a:spcPts val="0"/>
                        </a:spcBef>
                        <a:spcAft>
                          <a:spcPts val="0"/>
                        </a:spcAft>
                      </a:pPr>
                      <a:r>
                        <a:rPr lang="en-US" sz="1200">
                          <a:effectLst/>
                        </a:rPr>
                        <a:t>   2.94465361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901224463"/>
                  </a:ext>
                </a:extLst>
              </a:tr>
              <a:tr h="426720">
                <a:tc>
                  <a:txBody>
                    <a:bodyPr/>
                    <a:lstStyle/>
                    <a:p>
                      <a:pPr marL="0" marR="0" algn="just" fontAlgn="base">
                        <a:lnSpc>
                          <a:spcPct val="150000"/>
                        </a:lnSpc>
                        <a:spcBef>
                          <a:spcPts val="0"/>
                        </a:spcBef>
                        <a:spcAft>
                          <a:spcPts val="0"/>
                        </a:spcAft>
                      </a:pPr>
                      <a:r>
                        <a:rPr lang="en-US" sz="1200">
                          <a:effectLst/>
                        </a:rPr>
                        <a:t>   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just" fontAlgn="base">
                        <a:lnSpc>
                          <a:spcPct val="150000"/>
                        </a:lnSpc>
                        <a:spcBef>
                          <a:spcPts val="0"/>
                        </a:spcBef>
                        <a:spcAft>
                          <a:spcPts val="0"/>
                        </a:spcAft>
                      </a:pPr>
                      <a:r>
                        <a:rPr lang="en-US" sz="1200">
                          <a:effectLst/>
                        </a:rPr>
                        <a:t>  Root Mean Absolute Error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just" fontAlgn="base">
                        <a:lnSpc>
                          <a:spcPct val="150000"/>
                        </a:lnSpc>
                        <a:spcBef>
                          <a:spcPts val="0"/>
                        </a:spcBef>
                        <a:spcAft>
                          <a:spcPts val="0"/>
                        </a:spcAft>
                      </a:pPr>
                      <a:r>
                        <a:rPr lang="en-US" sz="1200" dirty="0">
                          <a:effectLst/>
                        </a:rPr>
                        <a:t>   1.71599930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833744707"/>
                  </a:ext>
                </a:extLst>
              </a:tr>
            </a:tbl>
          </a:graphicData>
        </a:graphic>
      </p:graphicFrame>
      <p:sp>
        <p:nvSpPr>
          <p:cNvPr id="14" name="TextBox 13">
            <a:extLst>
              <a:ext uri="{FF2B5EF4-FFF2-40B4-BE49-F238E27FC236}">
                <a16:creationId xmlns:a16="http://schemas.microsoft.com/office/drawing/2014/main" id="{85178849-85B2-5CD4-51D6-4B837574DA19}"/>
              </a:ext>
            </a:extLst>
          </p:cNvPr>
          <p:cNvSpPr txBox="1"/>
          <p:nvPr/>
        </p:nvSpPr>
        <p:spPr>
          <a:xfrm>
            <a:off x="5076495" y="5953185"/>
            <a:ext cx="3092065" cy="369332"/>
          </a:xfrm>
          <a:prstGeom prst="rect">
            <a:avLst/>
          </a:prstGeom>
          <a:noFill/>
        </p:spPr>
        <p:txBody>
          <a:bodyPr wrap="none" rtlCol="0">
            <a:spAutoFit/>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Error table for Random Forest</a:t>
            </a:r>
            <a:r>
              <a:rPr lang="en-US" dirty="0">
                <a:effectLst/>
              </a:rPr>
              <a:t> </a:t>
            </a:r>
            <a:endParaRPr lang="en-US" dirty="0"/>
          </a:p>
        </p:txBody>
      </p:sp>
      <p:sp>
        <p:nvSpPr>
          <p:cNvPr id="15" name="Slide Number Placeholder 14">
            <a:extLst>
              <a:ext uri="{FF2B5EF4-FFF2-40B4-BE49-F238E27FC236}">
                <a16:creationId xmlns:a16="http://schemas.microsoft.com/office/drawing/2014/main" id="{35D484F6-1564-AD8E-E92B-F25BA97B6D2A}"/>
              </a:ext>
            </a:extLst>
          </p:cNvPr>
          <p:cNvSpPr>
            <a:spLocks noGrp="1"/>
          </p:cNvSpPr>
          <p:nvPr>
            <p:ph type="sldNum" sz="quarter" idx="12"/>
          </p:nvPr>
        </p:nvSpPr>
        <p:spPr/>
        <p:txBody>
          <a:bodyPr/>
          <a:lstStyle/>
          <a:p>
            <a:fld id="{BD8A8A1B-4E1E-43EF-8A39-7D4A3879B941}" type="slidenum">
              <a:rPr lang="en-US" smtClean="0"/>
              <a:t>10</a:t>
            </a:fld>
            <a:endParaRPr lang="en-US"/>
          </a:p>
        </p:txBody>
      </p:sp>
    </p:spTree>
    <p:extLst>
      <p:ext uri="{BB962C8B-B14F-4D97-AF65-F5344CB8AC3E}">
        <p14:creationId xmlns:p14="http://schemas.microsoft.com/office/powerpoint/2010/main" val="762002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D30A5-744D-B6F8-4A0A-07658239D7F1}"/>
              </a:ext>
            </a:extLst>
          </p:cNvPr>
          <p:cNvSpPr>
            <a:spLocks noGrp="1"/>
          </p:cNvSpPr>
          <p:nvPr>
            <p:ph type="title"/>
          </p:nvPr>
        </p:nvSpPr>
        <p:spPr>
          <a:xfrm>
            <a:off x="457199" y="205594"/>
            <a:ext cx="7685037" cy="561661"/>
          </a:xfrm>
        </p:spPr>
        <p:txBody>
          <a:bodyPr>
            <a:normAutofit fontScale="90000"/>
          </a:bodyPr>
          <a:lstStyle/>
          <a:p>
            <a:r>
              <a:rPr lang="en-US" dirty="0"/>
              <a:t>Price prediction function </a:t>
            </a:r>
          </a:p>
        </p:txBody>
      </p:sp>
      <p:sp>
        <p:nvSpPr>
          <p:cNvPr id="3" name="Content Placeholder 2">
            <a:extLst>
              <a:ext uri="{FF2B5EF4-FFF2-40B4-BE49-F238E27FC236}">
                <a16:creationId xmlns:a16="http://schemas.microsoft.com/office/drawing/2014/main" id="{A3948869-8D0E-8B1C-9F95-DB3F9340ADD3}"/>
              </a:ext>
            </a:extLst>
          </p:cNvPr>
          <p:cNvSpPr>
            <a:spLocks noGrp="1"/>
          </p:cNvSpPr>
          <p:nvPr>
            <p:ph idx="1"/>
          </p:nvPr>
        </p:nvSpPr>
        <p:spPr>
          <a:xfrm>
            <a:off x="457198" y="905399"/>
            <a:ext cx="7685037" cy="4080250"/>
          </a:xfrm>
        </p:spPr>
        <p:txBody>
          <a:bodyPr>
            <a:normAutofit lnSpcReduction="10000"/>
          </a:bodyPr>
          <a:lstStyle/>
          <a:p>
            <a:pPr marL="0" indent="0">
              <a:lnSpc>
                <a:spcPct val="140000"/>
              </a:lnSpc>
              <a:spcBef>
                <a:spcPts val="0"/>
              </a:spcBef>
              <a:buNone/>
            </a:pPr>
            <a:r>
              <a:rPr lang="en-US" sz="1700" dirty="0">
                <a:latin typeface="Calibri" panose="020F0502020204030204" pitchFamily="34" charset="0"/>
                <a:cs typeface="Calibri" panose="020F0502020204030204" pitchFamily="34" charset="0"/>
              </a:rPr>
              <a:t>Instructions before predicting the price:</a:t>
            </a:r>
          </a:p>
          <a:p>
            <a:pPr>
              <a:lnSpc>
                <a:spcPct val="140000"/>
              </a:lnSpc>
              <a:spcBef>
                <a:spcPts val="0"/>
              </a:spcBef>
              <a:buFont typeface="Arial" panose="020B0604020202020204" pitchFamily="34" charset="0"/>
              <a:buChar char="•"/>
            </a:pPr>
            <a:r>
              <a:rPr lang="en-US" sz="1700" dirty="0">
                <a:latin typeface="Calibri" panose="020F0502020204030204" pitchFamily="34" charset="0"/>
                <a:cs typeface="Calibri" panose="020F0502020204030204" pitchFamily="34" charset="0"/>
              </a:rPr>
              <a:t>For </a:t>
            </a:r>
            <a:r>
              <a:rPr lang="en-US" sz="1700" dirty="0" err="1">
                <a:latin typeface="Calibri" panose="020F0502020204030204" pitchFamily="34" charset="0"/>
                <a:cs typeface="Calibri" panose="020F0502020204030204" pitchFamily="34" charset="0"/>
              </a:rPr>
              <a:t>cab_name</a:t>
            </a:r>
            <a:r>
              <a:rPr lang="en-US" sz="1700" dirty="0">
                <a:latin typeface="Calibri" panose="020F0502020204030204" pitchFamily="34" charset="0"/>
                <a:cs typeface="Calibri" panose="020F0502020204030204" pitchFamily="34" charset="0"/>
              </a:rPr>
              <a:t>: Black SUV --&gt; 0 , Lux --&gt; 1 , Shared --&gt; 2 , Taxi --&gt; 3 , </a:t>
            </a:r>
            <a:r>
              <a:rPr lang="en-US" sz="1700" dirty="0" err="1">
                <a:latin typeface="Calibri" panose="020F0502020204030204" pitchFamily="34" charset="0"/>
                <a:cs typeface="Calibri" panose="020F0502020204030204" pitchFamily="34" charset="0"/>
              </a:rPr>
              <a:t>UberPool</a:t>
            </a:r>
            <a:r>
              <a:rPr lang="en-US" sz="1700" dirty="0">
                <a:latin typeface="Calibri" panose="020F0502020204030204" pitchFamily="34" charset="0"/>
                <a:cs typeface="Calibri" panose="020F0502020204030204" pitchFamily="34" charset="0"/>
              </a:rPr>
              <a:t> --&gt; 4 , UberX --&gt; 5</a:t>
            </a:r>
          </a:p>
          <a:p>
            <a:pPr>
              <a:lnSpc>
                <a:spcPct val="140000"/>
              </a:lnSpc>
              <a:spcBef>
                <a:spcPts val="0"/>
              </a:spcBef>
              <a:buFont typeface="Arial" panose="020B0604020202020204" pitchFamily="34" charset="0"/>
              <a:buChar char="•"/>
            </a:pPr>
            <a:r>
              <a:rPr lang="en-US" sz="1700" dirty="0">
                <a:latin typeface="Calibri" panose="020F0502020204030204" pitchFamily="34" charset="0"/>
                <a:cs typeface="Calibri" panose="020F0502020204030204" pitchFamily="34" charset="0"/>
              </a:rPr>
              <a:t>For Source: Back Bay --&gt; 0 , Beacon Hill --&gt; 1 , Boston University --&gt; 2 , Fenway --&gt; 3 , Financial District --&gt; 4 , Haymarket Square --&gt; 5 , North End --&gt; 6 , North Station --&gt; 7 , Northeastern University --&gt; 8 , South Station --&gt; 9 , Theatre District --&gt; 10 , West End --&gt; 11</a:t>
            </a:r>
          </a:p>
          <a:p>
            <a:pPr>
              <a:lnSpc>
                <a:spcPct val="140000"/>
              </a:lnSpc>
              <a:spcBef>
                <a:spcPts val="0"/>
              </a:spcBef>
              <a:buFont typeface="Arial" panose="020B0604020202020204" pitchFamily="34" charset="0"/>
              <a:buChar char="•"/>
            </a:pPr>
            <a:r>
              <a:rPr lang="en-US" sz="1700" dirty="0">
                <a:latin typeface="Calibri" panose="020F0502020204030204" pitchFamily="34" charset="0"/>
                <a:cs typeface="Calibri" panose="020F0502020204030204" pitchFamily="34" charset="0"/>
              </a:rPr>
              <a:t>For </a:t>
            </a:r>
            <a:r>
              <a:rPr lang="en-US" sz="1700" dirty="0" err="1">
                <a:latin typeface="Calibri" panose="020F0502020204030204" pitchFamily="34" charset="0"/>
                <a:cs typeface="Calibri" panose="020F0502020204030204" pitchFamily="34" charset="0"/>
              </a:rPr>
              <a:t>Surge_multiplier</a:t>
            </a:r>
            <a:r>
              <a:rPr lang="en-US" sz="1700" dirty="0">
                <a:latin typeface="Calibri" panose="020F0502020204030204" pitchFamily="34" charset="0"/>
                <a:cs typeface="Calibri" panose="020F0502020204030204" pitchFamily="34" charset="0"/>
              </a:rPr>
              <a:t> : Enter Surge Multiplier value from 0 to 4</a:t>
            </a:r>
          </a:p>
          <a:p>
            <a:pPr>
              <a:lnSpc>
                <a:spcPct val="140000"/>
              </a:lnSpc>
              <a:spcBef>
                <a:spcPts val="0"/>
              </a:spcBef>
              <a:buFont typeface="Arial" panose="020B0604020202020204" pitchFamily="34" charset="0"/>
              <a:buChar char="•"/>
            </a:pPr>
            <a:r>
              <a:rPr lang="en-US" sz="1700" dirty="0">
                <a:latin typeface="Calibri" panose="020F0502020204030204" pitchFamily="34" charset="0"/>
                <a:cs typeface="Calibri" panose="020F0502020204030204" pitchFamily="34" charset="0"/>
              </a:rPr>
              <a:t>for Icon: clear-day --&gt; 0 , clear-night --&gt; 1 , cloudy --&gt; 2 , fog --&gt; 3 , partly-cloudy-day --&gt; 4 , partly-cloudy-night --&gt; 5 , rain --&gt; 6</a:t>
            </a:r>
          </a:p>
          <a:p>
            <a:pPr>
              <a:lnSpc>
                <a:spcPct val="140000"/>
              </a:lnSpc>
              <a:spcBef>
                <a:spcPts val="0"/>
              </a:spcBef>
            </a:pPr>
            <a:r>
              <a:rPr lang="en-US" sz="1700" dirty="0" err="1">
                <a:latin typeface="Calibri" panose="020F0502020204030204" pitchFamily="34" charset="0"/>
                <a:cs typeface="Calibri" panose="020F0502020204030204" pitchFamily="34" charset="0"/>
              </a:rPr>
              <a:t>predict_price</a:t>
            </a:r>
            <a:r>
              <a:rPr lang="en-US" sz="1700" dirty="0">
                <a:latin typeface="Calibri" panose="020F0502020204030204" pitchFamily="34" charset="0"/>
                <a:cs typeface="Calibri" panose="020F0502020204030204" pitchFamily="34" charset="0"/>
              </a:rPr>
              <a:t>(</a:t>
            </a:r>
            <a:r>
              <a:rPr lang="en-US" sz="1700" dirty="0" err="1">
                <a:latin typeface="Calibri" panose="020F0502020204030204" pitchFamily="34" charset="0"/>
                <a:cs typeface="Calibri" panose="020F0502020204030204" pitchFamily="34" charset="0"/>
              </a:rPr>
              <a:t>cab_name</a:t>
            </a:r>
            <a:r>
              <a:rPr lang="en-US" sz="1700" dirty="0">
                <a:latin typeface="Calibri" panose="020F0502020204030204" pitchFamily="34" charset="0"/>
                <a:cs typeface="Calibri" panose="020F0502020204030204" pitchFamily="34" charset="0"/>
              </a:rPr>
              <a:t> , source , </a:t>
            </a:r>
            <a:r>
              <a:rPr lang="en-US" sz="1700" dirty="0" err="1">
                <a:latin typeface="Calibri" panose="020F0502020204030204" pitchFamily="34" charset="0"/>
                <a:cs typeface="Calibri" panose="020F0502020204030204" pitchFamily="34" charset="0"/>
              </a:rPr>
              <a:t>surge_multiplier</a:t>
            </a:r>
            <a:r>
              <a:rPr lang="en-US" sz="1700" dirty="0">
                <a:latin typeface="Calibri" panose="020F0502020204030204" pitchFamily="34" charset="0"/>
                <a:cs typeface="Calibri" panose="020F0502020204030204" pitchFamily="34" charset="0"/>
              </a:rPr>
              <a:t> , icon)</a:t>
            </a:r>
          </a:p>
          <a:p>
            <a:endParaRPr lang="en-US" dirty="0"/>
          </a:p>
        </p:txBody>
      </p:sp>
      <p:sp>
        <p:nvSpPr>
          <p:cNvPr id="4" name="TextBox 3">
            <a:extLst>
              <a:ext uri="{FF2B5EF4-FFF2-40B4-BE49-F238E27FC236}">
                <a16:creationId xmlns:a16="http://schemas.microsoft.com/office/drawing/2014/main" id="{F155B8DB-E210-DA19-D69A-C199C5368A60}"/>
              </a:ext>
            </a:extLst>
          </p:cNvPr>
          <p:cNvSpPr txBox="1"/>
          <p:nvPr/>
        </p:nvSpPr>
        <p:spPr>
          <a:xfrm>
            <a:off x="457198" y="4948863"/>
            <a:ext cx="5029202" cy="2388346"/>
          </a:xfrm>
          <a:prstGeom prst="rect">
            <a:avLst/>
          </a:prstGeom>
          <a:noFill/>
        </p:spPr>
        <p:txBody>
          <a:bodyPr wrap="square" rtlCol="0">
            <a:spAutoFit/>
          </a:bodyPr>
          <a:lstStyle/>
          <a:p>
            <a:pPr>
              <a:lnSpc>
                <a:spcPct val="140000"/>
              </a:lnSpc>
            </a:pPr>
            <a:r>
              <a:rPr lang="en-US" sz="1700" dirty="0">
                <a:latin typeface="Calibri" panose="020F0502020204030204" pitchFamily="34" charset="0"/>
                <a:cs typeface="Calibri" panose="020F0502020204030204" pitchFamily="34" charset="0"/>
              </a:rPr>
              <a:t>Example:</a:t>
            </a:r>
          </a:p>
          <a:p>
            <a:pPr>
              <a:lnSpc>
                <a:spcPct val="140000"/>
              </a:lnSpc>
            </a:pPr>
            <a:r>
              <a:rPr lang="en-US" sz="1700" dirty="0" err="1">
                <a:latin typeface="Calibri" panose="020F0502020204030204" pitchFamily="34" charset="0"/>
                <a:cs typeface="Calibri" panose="020F0502020204030204" pitchFamily="34" charset="0"/>
              </a:rPr>
              <a:t>predict_price</a:t>
            </a:r>
            <a:r>
              <a:rPr lang="en-US" sz="1700" dirty="0">
                <a:latin typeface="Calibri" panose="020F0502020204030204" pitchFamily="34" charset="0"/>
                <a:cs typeface="Calibri" panose="020F0502020204030204" pitchFamily="34" charset="0"/>
              </a:rPr>
              <a:t>(2 , 3, 2, 5) </a:t>
            </a:r>
          </a:p>
          <a:p>
            <a:pPr>
              <a:lnSpc>
                <a:spcPct val="140000"/>
              </a:lnSpc>
            </a:pPr>
            <a:endParaRPr lang="en-US" sz="1700" dirty="0">
              <a:latin typeface="Calibri" panose="020F0502020204030204" pitchFamily="34" charset="0"/>
              <a:cs typeface="Calibri" panose="020F0502020204030204" pitchFamily="34" charset="0"/>
            </a:endParaRPr>
          </a:p>
          <a:p>
            <a:pPr>
              <a:lnSpc>
                <a:spcPct val="140000"/>
              </a:lnSpc>
            </a:pPr>
            <a:r>
              <a:rPr lang="en-US" sz="1700" dirty="0">
                <a:latin typeface="Calibri" panose="020F0502020204030204" pitchFamily="34" charset="0"/>
                <a:cs typeface="Calibri" panose="020F0502020204030204" pitchFamily="34" charset="0"/>
              </a:rPr>
              <a:t>Output: $25.81</a:t>
            </a:r>
          </a:p>
          <a:p>
            <a:pPr algn="l"/>
            <a:br>
              <a:rPr lang="en-US" b="0" i="0" dirty="0">
                <a:solidFill>
                  <a:srgbClr val="000000"/>
                </a:solidFill>
                <a:effectLst/>
                <a:latin typeface="-apple-system"/>
              </a:rPr>
            </a:br>
            <a:endParaRPr lang="en-US" b="0" i="0" dirty="0">
              <a:solidFill>
                <a:srgbClr val="000000"/>
              </a:solidFill>
              <a:effectLst/>
              <a:latin typeface="-apple-system"/>
            </a:endParaRPr>
          </a:p>
          <a:p>
            <a:endParaRPr lang="en-US" dirty="0"/>
          </a:p>
        </p:txBody>
      </p:sp>
      <p:sp>
        <p:nvSpPr>
          <p:cNvPr id="5" name="Slide Number Placeholder 4">
            <a:extLst>
              <a:ext uri="{FF2B5EF4-FFF2-40B4-BE49-F238E27FC236}">
                <a16:creationId xmlns:a16="http://schemas.microsoft.com/office/drawing/2014/main" id="{DBD8A976-86E3-B9A9-398B-80D1E2BC2E39}"/>
              </a:ext>
            </a:extLst>
          </p:cNvPr>
          <p:cNvSpPr>
            <a:spLocks noGrp="1"/>
          </p:cNvSpPr>
          <p:nvPr>
            <p:ph type="sldNum" sz="quarter" idx="12"/>
          </p:nvPr>
        </p:nvSpPr>
        <p:spPr/>
        <p:txBody>
          <a:bodyPr/>
          <a:lstStyle/>
          <a:p>
            <a:fld id="{BD8A8A1B-4E1E-43EF-8A39-7D4A3879B941}" type="slidenum">
              <a:rPr lang="en-US" smtClean="0"/>
              <a:t>11</a:t>
            </a:fld>
            <a:endParaRPr lang="en-US"/>
          </a:p>
        </p:txBody>
      </p:sp>
    </p:spTree>
    <p:extLst>
      <p:ext uri="{BB962C8B-B14F-4D97-AF65-F5344CB8AC3E}">
        <p14:creationId xmlns:p14="http://schemas.microsoft.com/office/powerpoint/2010/main" val="318676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7CEAC-F980-3415-B6C1-9B2A7F7C8015}"/>
              </a:ext>
            </a:extLst>
          </p:cNvPr>
          <p:cNvSpPr>
            <a:spLocks noGrp="1"/>
          </p:cNvSpPr>
          <p:nvPr>
            <p:ph type="title"/>
          </p:nvPr>
        </p:nvSpPr>
        <p:spPr>
          <a:xfrm>
            <a:off x="457200" y="668049"/>
            <a:ext cx="7685037" cy="855951"/>
          </a:xfrm>
        </p:spPr>
        <p:txBody>
          <a:bodyPr/>
          <a:lstStyle/>
          <a:p>
            <a:r>
              <a:rPr lang="en-US" dirty="0"/>
              <a:t>Conclusion</a:t>
            </a:r>
          </a:p>
        </p:txBody>
      </p:sp>
      <p:sp>
        <p:nvSpPr>
          <p:cNvPr id="3" name="Content Placeholder 2">
            <a:extLst>
              <a:ext uri="{FF2B5EF4-FFF2-40B4-BE49-F238E27FC236}">
                <a16:creationId xmlns:a16="http://schemas.microsoft.com/office/drawing/2014/main" id="{6C943D57-5487-7327-1292-7519A9DE6B5D}"/>
              </a:ext>
            </a:extLst>
          </p:cNvPr>
          <p:cNvSpPr>
            <a:spLocks noGrp="1"/>
          </p:cNvSpPr>
          <p:nvPr>
            <p:ph idx="1"/>
          </p:nvPr>
        </p:nvSpPr>
        <p:spPr>
          <a:xfrm>
            <a:off x="457200" y="1713186"/>
            <a:ext cx="7685037" cy="4652963"/>
          </a:xfrm>
        </p:spPr>
        <p:txBody>
          <a:bodyPr/>
          <a:lstStyle/>
          <a:p>
            <a:r>
              <a:rPr lang="en-US" sz="1700" dirty="0">
                <a:latin typeface="Calibri" panose="020F0502020204030204" pitchFamily="34" charset="0"/>
                <a:cs typeface="Calibri" panose="020F0502020204030204" pitchFamily="34" charset="0"/>
              </a:rPr>
              <a:t>The feature selection process was a critical aspect of our project, accomplished using recursive feature elimination. </a:t>
            </a:r>
          </a:p>
          <a:p>
            <a:r>
              <a:rPr lang="en-US" sz="1700" dirty="0">
                <a:latin typeface="Calibri" panose="020F0502020204030204" pitchFamily="34" charset="0"/>
                <a:cs typeface="Calibri" panose="020F0502020204030204" pitchFamily="34" charset="0"/>
              </a:rPr>
              <a:t>This method enabled us to identify the top 25 features, from which we eliminated several that we deemed unimportant for predicting prices, resulting in a final selection of 8 important columns. </a:t>
            </a:r>
          </a:p>
          <a:p>
            <a:r>
              <a:rPr lang="en-US" sz="1700" dirty="0">
                <a:latin typeface="Calibri" panose="020F0502020204030204" pitchFamily="34" charset="0"/>
                <a:cs typeface="Calibri" panose="020F0502020204030204" pitchFamily="34" charset="0"/>
              </a:rPr>
              <a:t>Subsequently, we tested four different models on our refined dataset, with Decision Tree, Random Forest, and Gradient Boosting Regressor exhibiting high accuracy rates of over 96% during training. </a:t>
            </a:r>
          </a:p>
          <a:p>
            <a:r>
              <a:rPr lang="en-US" sz="1700" dirty="0">
                <a:latin typeface="Calibri" panose="020F0502020204030204" pitchFamily="34" charset="0"/>
                <a:cs typeface="Calibri" panose="020F0502020204030204" pitchFamily="34" charset="0"/>
              </a:rPr>
              <a:t>Linear regression is not a good model for this data since this data is not linear. This data is too complex for a linear model.</a:t>
            </a:r>
          </a:p>
          <a:p>
            <a:r>
              <a:rPr lang="en-US" sz="1700" dirty="0">
                <a:latin typeface="Calibri" panose="020F0502020204030204" pitchFamily="34" charset="0"/>
                <a:cs typeface="Calibri" panose="020F0502020204030204" pitchFamily="34" charset="0"/>
              </a:rPr>
              <a:t>The remaining ML Models are more robust for this data. These models learns the variety of data better.</a:t>
            </a:r>
          </a:p>
          <a:p>
            <a:r>
              <a:rPr lang="en-US" sz="1700" dirty="0">
                <a:latin typeface="Calibri" panose="020F0502020204030204" pitchFamily="34" charset="0"/>
                <a:cs typeface="Calibri" panose="020F0502020204030204" pitchFamily="34" charset="0"/>
              </a:rPr>
              <a:t>Ultimately, we chose Random Forest as our preferred model, as it is less prone to overfitting, and developed a function using this model to predict prices</a:t>
            </a:r>
          </a:p>
        </p:txBody>
      </p:sp>
      <p:sp>
        <p:nvSpPr>
          <p:cNvPr id="4" name="Slide Number Placeholder 3">
            <a:extLst>
              <a:ext uri="{FF2B5EF4-FFF2-40B4-BE49-F238E27FC236}">
                <a16:creationId xmlns:a16="http://schemas.microsoft.com/office/drawing/2014/main" id="{CF0D11E4-818B-8127-1C63-38A4433307CA}"/>
              </a:ext>
            </a:extLst>
          </p:cNvPr>
          <p:cNvSpPr>
            <a:spLocks noGrp="1"/>
          </p:cNvSpPr>
          <p:nvPr>
            <p:ph type="sldNum" sz="quarter" idx="12"/>
          </p:nvPr>
        </p:nvSpPr>
        <p:spPr/>
        <p:txBody>
          <a:bodyPr/>
          <a:lstStyle/>
          <a:p>
            <a:fld id="{BD8A8A1B-4E1E-43EF-8A39-7D4A3879B941}" type="slidenum">
              <a:rPr lang="en-US" smtClean="0"/>
              <a:t>12</a:t>
            </a:fld>
            <a:endParaRPr lang="en-US"/>
          </a:p>
        </p:txBody>
      </p:sp>
    </p:spTree>
    <p:extLst>
      <p:ext uri="{BB962C8B-B14F-4D97-AF65-F5344CB8AC3E}">
        <p14:creationId xmlns:p14="http://schemas.microsoft.com/office/powerpoint/2010/main" val="3478275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0A517-3089-E2E7-8B5B-6A3F6DEBB53F}"/>
              </a:ext>
            </a:extLst>
          </p:cNvPr>
          <p:cNvSpPr>
            <a:spLocks noGrp="1"/>
          </p:cNvSpPr>
          <p:nvPr>
            <p:ph type="title"/>
          </p:nvPr>
        </p:nvSpPr>
        <p:spPr>
          <a:xfrm>
            <a:off x="457200" y="668049"/>
            <a:ext cx="7685037" cy="740337"/>
          </a:xfrm>
        </p:spPr>
        <p:txBody>
          <a:bodyPr/>
          <a:lstStyle/>
          <a:p>
            <a:r>
              <a:rPr lang="en-US">
                <a:latin typeface="Calibri" panose="020F0502020204030204" pitchFamily="34" charset="0"/>
                <a:cs typeface="Calibri" panose="020F0502020204030204" pitchFamily="34" charset="0"/>
              </a:rPr>
              <a:t>References</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8A689ED-6AF3-6256-8D1B-3B917243B656}"/>
              </a:ext>
            </a:extLst>
          </p:cNvPr>
          <p:cNvSpPr>
            <a:spLocks noGrp="1"/>
          </p:cNvSpPr>
          <p:nvPr>
            <p:ph idx="1"/>
          </p:nvPr>
        </p:nvSpPr>
        <p:spPr>
          <a:xfrm>
            <a:off x="457200" y="1303283"/>
            <a:ext cx="7685037" cy="4873680"/>
          </a:xfrm>
        </p:spPr>
        <p:txBody>
          <a:bodyPr>
            <a:normAutofit fontScale="92500" lnSpcReduction="20000"/>
          </a:bodyPr>
          <a:lstStyle/>
          <a:p>
            <a:pPr marL="342900" marR="0" lvl="0" indent="-342900" algn="just">
              <a:lnSpc>
                <a:spcPct val="150000"/>
              </a:lnSpc>
              <a:spcBef>
                <a:spcPts val="150"/>
              </a:spcBef>
              <a:spcAft>
                <a:spcPts val="150"/>
              </a:spcAft>
              <a:buFont typeface="Symbol"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Anastasios </a:t>
            </a:r>
            <a:r>
              <a:rPr lang="en-US" sz="1800" dirty="0" err="1">
                <a:effectLst/>
                <a:latin typeface="Calibri" panose="020F0502020204030204" pitchFamily="34" charset="0"/>
                <a:ea typeface="Calibri" panose="020F0502020204030204" pitchFamily="34" charset="0"/>
                <a:cs typeface="Calibri" panose="020F0502020204030204" pitchFamily="34" charset="0"/>
              </a:rPr>
              <a:t>Noulas</a:t>
            </a:r>
            <a:r>
              <a:rPr lang="en-US" sz="1800" dirty="0">
                <a:effectLst/>
                <a:latin typeface="Calibri" panose="020F0502020204030204" pitchFamily="34" charset="0"/>
                <a:ea typeface="Calibri" panose="020F0502020204030204" pitchFamily="34" charset="0"/>
                <a:cs typeface="Calibri" panose="020F0502020204030204" pitchFamily="34" charset="0"/>
              </a:rPr>
              <a:t>, Cecilia </a:t>
            </a:r>
            <a:r>
              <a:rPr lang="en-US" sz="1800" dirty="0" err="1">
                <a:effectLst/>
                <a:latin typeface="Calibri" panose="020F0502020204030204" pitchFamily="34" charset="0"/>
                <a:ea typeface="Calibri" panose="020F0502020204030204" pitchFamily="34" charset="0"/>
                <a:cs typeface="Calibri" panose="020F0502020204030204" pitchFamily="34" charset="0"/>
              </a:rPr>
              <a:t>Mascolo</a:t>
            </a:r>
            <a:r>
              <a:rPr lang="en-US" sz="1800" dirty="0">
                <a:effectLst/>
                <a:latin typeface="Calibri" panose="020F0502020204030204" pitchFamily="34" charset="0"/>
                <a:ea typeface="Calibri" panose="020F0502020204030204" pitchFamily="34" charset="0"/>
                <a:cs typeface="Calibri" panose="020F0502020204030204" pitchFamily="34" charset="0"/>
              </a:rPr>
              <a:t>, Renaud </a:t>
            </a:r>
            <a:r>
              <a:rPr lang="en-US" sz="1800" dirty="0" err="1">
                <a:effectLst/>
                <a:latin typeface="Calibri" panose="020F0502020204030204" pitchFamily="34" charset="0"/>
                <a:ea typeface="Calibri" panose="020F0502020204030204" pitchFamily="34" charset="0"/>
                <a:cs typeface="Calibri" panose="020F0502020204030204" pitchFamily="34" charset="0"/>
              </a:rPr>
              <a:t>Lambiotte</a:t>
            </a:r>
            <a:r>
              <a:rPr lang="en-US" sz="1800" dirty="0">
                <a:effectLst/>
                <a:latin typeface="Calibri" panose="020F0502020204030204" pitchFamily="34" charset="0"/>
                <a:ea typeface="Calibri" panose="020F0502020204030204" pitchFamily="34" charset="0"/>
                <a:cs typeface="Calibri" panose="020F0502020204030204" pitchFamily="34" charset="0"/>
              </a:rPr>
              <a:t>, and </a:t>
            </a:r>
            <a:r>
              <a:rPr lang="en-US" sz="1800" dirty="0" err="1">
                <a:effectLst/>
                <a:latin typeface="Calibri" panose="020F0502020204030204" pitchFamily="34" charset="0"/>
                <a:ea typeface="Calibri" panose="020F0502020204030204" pitchFamily="34" charset="0"/>
                <a:cs typeface="Calibri" panose="020F0502020204030204" pitchFamily="34" charset="0"/>
              </a:rPr>
              <a:t>Vsevolod</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Salnikov</a:t>
            </a:r>
            <a:r>
              <a:rPr lang="en-US" sz="1800" dirty="0">
                <a:effectLst/>
                <a:latin typeface="Calibri" panose="020F0502020204030204" pitchFamily="34" charset="0"/>
                <a:ea typeface="Calibri" panose="020F0502020204030204" pitchFamily="34" charset="0"/>
                <a:cs typeface="Calibri" panose="020F0502020204030204" pitchFamily="34" charset="0"/>
              </a:rPr>
              <a:t> (2014) </a:t>
            </a:r>
            <a:r>
              <a:rPr lang="en-IN" sz="1800" dirty="0" err="1">
                <a:effectLst/>
                <a:latin typeface="Calibri" panose="020F0502020204030204" pitchFamily="34" charset="0"/>
                <a:ea typeface="Calibri" panose="020F0502020204030204" pitchFamily="34" charset="0"/>
                <a:cs typeface="Calibri" panose="020F0502020204030204" pitchFamily="34" charset="0"/>
              </a:rPr>
              <a:t>OpenStreetCab</a:t>
            </a:r>
            <a:r>
              <a:rPr lang="en-IN" sz="1800" dirty="0">
                <a:effectLst/>
                <a:latin typeface="Calibri" panose="020F0502020204030204" pitchFamily="34" charset="0"/>
                <a:ea typeface="Calibri" panose="020F0502020204030204" pitchFamily="34" charset="0"/>
                <a:cs typeface="Calibri" panose="020F0502020204030204" pitchFamily="34" charset="0"/>
              </a:rPr>
              <a:t>: Exploiting Taxi Mobility Patterns in New York City to Reduce Commuter Costs</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150000"/>
              </a:lnSpc>
              <a:spcBef>
                <a:spcPts val="150"/>
              </a:spcBef>
              <a:spcAft>
                <a:spcPts val="150"/>
              </a:spcAft>
              <a:buFont typeface="Symbol" pitchFamily="2" charset="2"/>
              <a:buChar char=""/>
            </a:pPr>
            <a:r>
              <a:rPr lang="en-US" sz="1800" dirty="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https://www.singlegrain.com/blog-posts/business/10-lessons-startups-can-learn-ubers-growth/</a:t>
            </a:r>
            <a:endParaRPr lang="en-US" sz="1800" dirty="0">
              <a:latin typeface="Calibri" panose="020F0502020204030204" pitchFamily="34" charset="0"/>
              <a:cs typeface="Calibri" panose="020F0502020204030204" pitchFamily="34" charset="0"/>
            </a:endParaRPr>
          </a:p>
          <a:p>
            <a:pPr marL="342900" indent="-342900" algn="just">
              <a:lnSpc>
                <a:spcPct val="150000"/>
              </a:lnSpc>
              <a:spcBef>
                <a:spcPts val="150"/>
              </a:spcBef>
              <a:spcAft>
                <a:spcPts val="150"/>
              </a:spcAft>
              <a:buFont typeface="Symbol" pitchFamily="2" charset="2"/>
              <a:buChar char=""/>
            </a:pPr>
            <a:r>
              <a:rPr lang="en-US" sz="1800" dirty="0">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https://www.kaggle.com/brllrb/uber-and-lyft-dataset-boston</a:t>
            </a:r>
            <a:endParaRPr lang="en-US" sz="1800" dirty="0">
              <a:latin typeface="Calibri" panose="020F0502020204030204" pitchFamily="34" charset="0"/>
              <a:cs typeface="Calibri" panose="020F0502020204030204" pitchFamily="34" charset="0"/>
            </a:endParaRPr>
          </a:p>
          <a:p>
            <a:pPr marL="342900" indent="-342900" algn="just">
              <a:lnSpc>
                <a:spcPct val="150000"/>
              </a:lnSpc>
              <a:spcBef>
                <a:spcPts val="150"/>
              </a:spcBef>
              <a:spcAft>
                <a:spcPts val="150"/>
              </a:spcAft>
              <a:buFont typeface="Symbol" pitchFamily="2" charset="2"/>
              <a:buChar char=""/>
            </a:pPr>
            <a:r>
              <a:rPr lang="en-US" sz="1800" dirty="0">
                <a:latin typeface="Calibri" panose="020F0502020204030204" pitchFamily="34" charset="0"/>
                <a:cs typeface="Calibri" panose="020F0502020204030204" pitchFamily="34" charset="0"/>
              </a:rPr>
              <a:t>https://</a:t>
            </a:r>
            <a:r>
              <a:rPr lang="en-US" sz="1800" dirty="0" err="1">
                <a:latin typeface="Calibri" panose="020F0502020204030204" pitchFamily="34" charset="0"/>
                <a:cs typeface="Calibri" panose="020F0502020204030204" pitchFamily="34" charset="0"/>
              </a:rPr>
              <a:t>matplotlib.org</a:t>
            </a:r>
            <a:r>
              <a:rPr lang="en-US" sz="1800" dirty="0">
                <a:latin typeface="Calibri" panose="020F0502020204030204" pitchFamily="34" charset="0"/>
                <a:cs typeface="Calibri" panose="020F0502020204030204" pitchFamily="34" charset="0"/>
              </a:rPr>
              <a:t>/1.3.1/users/</a:t>
            </a:r>
            <a:r>
              <a:rPr lang="en-US" sz="1800" dirty="0" err="1">
                <a:latin typeface="Calibri" panose="020F0502020204030204" pitchFamily="34" charset="0"/>
                <a:cs typeface="Calibri" panose="020F0502020204030204" pitchFamily="34" charset="0"/>
              </a:rPr>
              <a:t>legend_guide.html</a:t>
            </a:r>
            <a:endParaRPr lang="en-US" sz="1800" dirty="0">
              <a:latin typeface="Calibri" panose="020F0502020204030204" pitchFamily="34" charset="0"/>
              <a:cs typeface="Calibri" panose="020F0502020204030204" pitchFamily="34" charset="0"/>
            </a:endParaRPr>
          </a:p>
          <a:p>
            <a:pPr marL="342900" indent="-342900" algn="just">
              <a:lnSpc>
                <a:spcPct val="150000"/>
              </a:lnSpc>
              <a:spcBef>
                <a:spcPts val="150"/>
              </a:spcBef>
              <a:spcAft>
                <a:spcPts val="150"/>
              </a:spcAft>
              <a:buFont typeface="Symbol" pitchFamily="2" charset="2"/>
              <a:buChar char=""/>
            </a:pPr>
            <a:r>
              <a:rPr lang="en-US" sz="1800" dirty="0">
                <a:latin typeface="Calibri" panose="020F0502020204030204" pitchFamily="34" charset="0"/>
                <a:cs typeface="Calibri" panose="020F0502020204030204" pitchFamily="34" charset="0"/>
              </a:rPr>
              <a:t>https://</a:t>
            </a:r>
            <a:r>
              <a:rPr lang="en-US" sz="1800" dirty="0" err="1">
                <a:latin typeface="Calibri" panose="020F0502020204030204" pitchFamily="34" charset="0"/>
                <a:cs typeface="Calibri" panose="020F0502020204030204" pitchFamily="34" charset="0"/>
              </a:rPr>
              <a:t>www.sciencedirect.com</a:t>
            </a:r>
            <a:r>
              <a:rPr lang="en-US" sz="1800" dirty="0">
                <a:latin typeface="Calibri" panose="020F0502020204030204" pitchFamily="34" charset="0"/>
                <a:cs typeface="Calibri" panose="020F0502020204030204" pitchFamily="34" charset="0"/>
              </a:rPr>
              <a:t>/science/article/abs/</a:t>
            </a:r>
            <a:r>
              <a:rPr lang="en-US" sz="1800" dirty="0" err="1">
                <a:latin typeface="Calibri" panose="020F0502020204030204" pitchFamily="34" charset="0"/>
                <a:cs typeface="Calibri" panose="020F0502020204030204" pitchFamily="34" charset="0"/>
              </a:rPr>
              <a:t>pii</a:t>
            </a:r>
            <a:r>
              <a:rPr lang="en-US" sz="1800" dirty="0">
                <a:latin typeface="Calibri" panose="020F0502020204030204" pitchFamily="34" charset="0"/>
                <a:cs typeface="Calibri" panose="020F0502020204030204" pitchFamily="34" charset="0"/>
              </a:rPr>
              <a:t>/S0167268118301598</a:t>
            </a:r>
          </a:p>
          <a:p>
            <a:pPr marL="342900" indent="-342900" algn="just">
              <a:lnSpc>
                <a:spcPct val="150000"/>
              </a:lnSpc>
              <a:spcBef>
                <a:spcPts val="150"/>
              </a:spcBef>
              <a:spcAft>
                <a:spcPts val="150"/>
              </a:spcAft>
              <a:buFont typeface="Symbol" pitchFamily="2" charset="2"/>
              <a:buChar char=""/>
            </a:pPr>
            <a:r>
              <a:rPr lang="en-US" sz="1800" dirty="0">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https://scihub.se/https://www.sciencedirect.com/science/article/abs/pii/S2210539517301165</a:t>
            </a:r>
            <a:endParaRPr lang="en-US" sz="1800" dirty="0">
              <a:latin typeface="Calibri" panose="020F0502020204030204" pitchFamily="34" charset="0"/>
              <a:cs typeface="Calibri" panose="020F0502020204030204" pitchFamily="34" charset="0"/>
            </a:endParaRPr>
          </a:p>
          <a:p>
            <a:pPr marL="342900" indent="-342900" algn="just">
              <a:lnSpc>
                <a:spcPct val="150000"/>
              </a:lnSpc>
              <a:spcBef>
                <a:spcPts val="150"/>
              </a:spcBef>
              <a:spcAft>
                <a:spcPts val="150"/>
              </a:spcAft>
              <a:buFont typeface="Symbol" pitchFamily="2" charset="2"/>
              <a:buChar char=""/>
            </a:pPr>
            <a:r>
              <a:rPr lang="en-US" sz="1800" dirty="0">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https://ieeexplore.ieee.org/abstract/document/8260068</a:t>
            </a:r>
            <a:endParaRPr lang="en-US" sz="1800" dirty="0">
              <a:latin typeface="Calibri" panose="020F0502020204030204" pitchFamily="34" charset="0"/>
              <a:cs typeface="Calibri" panose="020F0502020204030204" pitchFamily="34" charset="0"/>
            </a:endParaRPr>
          </a:p>
          <a:p>
            <a:pPr marL="342900" indent="-342900" algn="just">
              <a:lnSpc>
                <a:spcPct val="150000"/>
              </a:lnSpc>
              <a:spcBef>
                <a:spcPts val="150"/>
              </a:spcBef>
              <a:spcAft>
                <a:spcPts val="150"/>
              </a:spcAft>
              <a:buFont typeface="Symbol" pitchFamily="2" charset="2"/>
              <a:buChar char=""/>
            </a:pPr>
            <a:r>
              <a:rPr lang="en-US" sz="1800" dirty="0">
                <a:latin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https://www.researchgate.net/publication/305524879_Dynamic_Pricing_in_a_Labor_Market_Surge_Pricing_and_Flexible_Work_on_the_Uber_Platform</a:t>
            </a:r>
            <a:r>
              <a:rPr lang="en-US" sz="1800" dirty="0">
                <a:latin typeface="Calibri" panose="020F0502020204030204" pitchFamily="34" charset="0"/>
                <a:cs typeface="Calibri" panose="020F0502020204030204" pitchFamily="34" charset="0"/>
              </a:rPr>
              <a:t> </a:t>
            </a:r>
          </a:p>
        </p:txBody>
      </p:sp>
      <p:sp>
        <p:nvSpPr>
          <p:cNvPr id="4" name="Slide Number Placeholder 3">
            <a:extLst>
              <a:ext uri="{FF2B5EF4-FFF2-40B4-BE49-F238E27FC236}">
                <a16:creationId xmlns:a16="http://schemas.microsoft.com/office/drawing/2014/main" id="{7AF8C28F-FAD4-E1B9-236C-5DA2A95B84E3}"/>
              </a:ext>
            </a:extLst>
          </p:cNvPr>
          <p:cNvSpPr>
            <a:spLocks noGrp="1"/>
          </p:cNvSpPr>
          <p:nvPr>
            <p:ph type="sldNum" sz="quarter" idx="12"/>
          </p:nvPr>
        </p:nvSpPr>
        <p:spPr/>
        <p:txBody>
          <a:bodyPr/>
          <a:lstStyle/>
          <a:p>
            <a:fld id="{BD8A8A1B-4E1E-43EF-8A39-7D4A3879B941}" type="slidenum">
              <a:rPr lang="en-US" smtClean="0"/>
              <a:t>13</a:t>
            </a:fld>
            <a:endParaRPr lang="en-US"/>
          </a:p>
        </p:txBody>
      </p:sp>
    </p:spTree>
    <p:extLst>
      <p:ext uri="{BB962C8B-B14F-4D97-AF65-F5344CB8AC3E}">
        <p14:creationId xmlns:p14="http://schemas.microsoft.com/office/powerpoint/2010/main" val="4145746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6" name="Oval 13">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Freeform: Shape 14">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8" name="Freeform: Shape 15">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0" name="Freeform: Shape 16">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2"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20"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2"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5" name="Picture 4" descr="Many question marks on black background">
            <a:extLst>
              <a:ext uri="{FF2B5EF4-FFF2-40B4-BE49-F238E27FC236}">
                <a16:creationId xmlns:a16="http://schemas.microsoft.com/office/drawing/2014/main" id="{5C4288E6-7C47-012A-0C75-478FA15DC1AC}"/>
              </a:ext>
            </a:extLst>
          </p:cNvPr>
          <p:cNvPicPr>
            <a:picLocks noChangeAspect="1"/>
          </p:cNvPicPr>
          <p:nvPr/>
        </p:nvPicPr>
        <p:blipFill rotWithShape="1">
          <a:blip r:embed="rId3">
            <a:alphaModFix/>
          </a:blip>
          <a:srcRect t="7764" r="-1" b="-1"/>
          <a:stretch/>
        </p:blipFill>
        <p:spPr>
          <a:xfrm>
            <a:off x="1530" y="10"/>
            <a:ext cx="12188941" cy="6857990"/>
          </a:xfrm>
          <a:prstGeom prst="rect">
            <a:avLst/>
          </a:prstGeom>
        </p:spPr>
      </p:pic>
      <p:sp>
        <p:nvSpPr>
          <p:cNvPr id="24" name="Rectangle 23">
            <a:extLst>
              <a:ext uri="{FF2B5EF4-FFF2-40B4-BE49-F238E27FC236}">
                <a16:creationId xmlns:a16="http://schemas.microsoft.com/office/drawing/2014/main" id="{6233B4D5-2565-4CC0-A9B1-C9EA9E9DE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E363DE-9D47-90B4-ECE8-B60A2AEF1FC8}"/>
              </a:ext>
            </a:extLst>
          </p:cNvPr>
          <p:cNvSpPr>
            <a:spLocks noGrp="1"/>
          </p:cNvSpPr>
          <p:nvPr>
            <p:ph type="title"/>
          </p:nvPr>
        </p:nvSpPr>
        <p:spPr>
          <a:xfrm>
            <a:off x="457199" y="1122363"/>
            <a:ext cx="5638801" cy="2387600"/>
          </a:xfrm>
        </p:spPr>
        <p:txBody>
          <a:bodyPr vert="horz" lIns="91440" tIns="45720" rIns="91440" bIns="45720" rtlCol="0" anchor="b">
            <a:normAutofit fontScale="90000"/>
          </a:bodyPr>
          <a:lstStyle/>
          <a:p>
            <a:r>
              <a:rPr lang="en-US" sz="5400" dirty="0">
                <a:solidFill>
                  <a:srgbClr val="FFFFFF"/>
                </a:solidFill>
              </a:rPr>
              <a:t>Thank you for Watching </a:t>
            </a:r>
            <a:br>
              <a:rPr lang="en-US" sz="5400" dirty="0">
                <a:solidFill>
                  <a:srgbClr val="FFFFFF"/>
                </a:solidFill>
              </a:rPr>
            </a:br>
            <a:br>
              <a:rPr lang="en-US" sz="5400" dirty="0">
                <a:solidFill>
                  <a:srgbClr val="FFFFFF"/>
                </a:solidFill>
              </a:rPr>
            </a:br>
            <a:r>
              <a:rPr lang="en-US" sz="5400" dirty="0">
                <a:solidFill>
                  <a:srgbClr val="FFFFFF"/>
                </a:solidFill>
              </a:rPr>
              <a:t>Any Questions?</a:t>
            </a:r>
          </a:p>
        </p:txBody>
      </p:sp>
      <p:sp>
        <p:nvSpPr>
          <p:cNvPr id="4" name="Slide Number Placeholder 3">
            <a:extLst>
              <a:ext uri="{FF2B5EF4-FFF2-40B4-BE49-F238E27FC236}">
                <a16:creationId xmlns:a16="http://schemas.microsoft.com/office/drawing/2014/main" id="{E38AA786-DBD1-1DE1-9080-70D3231C359A}"/>
              </a:ext>
            </a:extLst>
          </p:cNvPr>
          <p:cNvSpPr>
            <a:spLocks noGrp="1"/>
          </p:cNvSpPr>
          <p:nvPr>
            <p:ph type="sldNum" sz="quarter" idx="12"/>
          </p:nvPr>
        </p:nvSpPr>
        <p:spPr/>
        <p:txBody>
          <a:bodyPr/>
          <a:lstStyle/>
          <a:p>
            <a:fld id="{BD8A8A1B-4E1E-43EF-8A39-7D4A3879B941}" type="slidenum">
              <a:rPr lang="en-US" smtClean="0"/>
              <a:t>14</a:t>
            </a:fld>
            <a:endParaRPr lang="en-US"/>
          </a:p>
        </p:txBody>
      </p:sp>
    </p:spTree>
    <p:extLst>
      <p:ext uri="{BB962C8B-B14F-4D97-AF65-F5344CB8AC3E}">
        <p14:creationId xmlns:p14="http://schemas.microsoft.com/office/powerpoint/2010/main" val="2197843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 name="Background Fill">
            <a:extLst>
              <a:ext uri="{FF2B5EF4-FFF2-40B4-BE49-F238E27FC236}">
                <a16:creationId xmlns:a16="http://schemas.microsoft.com/office/drawing/2014/main" id="{03AE087C-11E2-4305-9282-D7F122FE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5" name="Picture 4" descr="Desk with productivity items">
            <a:extLst>
              <a:ext uri="{FF2B5EF4-FFF2-40B4-BE49-F238E27FC236}">
                <a16:creationId xmlns:a16="http://schemas.microsoft.com/office/drawing/2014/main" id="{BFF9FF1D-A3BE-8434-7826-106A6DADC166}"/>
              </a:ext>
            </a:extLst>
          </p:cNvPr>
          <p:cNvPicPr>
            <a:picLocks noChangeAspect="1"/>
          </p:cNvPicPr>
          <p:nvPr/>
        </p:nvPicPr>
        <p:blipFill rotWithShape="1">
          <a:blip r:embed="rId2">
            <a:alphaModFix amt="60000"/>
          </a:blip>
          <a:srcRect r="-1" b="15708"/>
          <a:stretch/>
        </p:blipFill>
        <p:spPr>
          <a:xfrm>
            <a:off x="20" y="10"/>
            <a:ext cx="12188932" cy="6857990"/>
          </a:xfrm>
          <a:prstGeom prst="rect">
            <a:avLst/>
          </a:prstGeom>
        </p:spPr>
      </p:pic>
      <p:sp>
        <p:nvSpPr>
          <p:cNvPr id="2" name="Title 1">
            <a:extLst>
              <a:ext uri="{FF2B5EF4-FFF2-40B4-BE49-F238E27FC236}">
                <a16:creationId xmlns:a16="http://schemas.microsoft.com/office/drawing/2014/main" id="{D635436E-0627-8D00-0467-D082EC0B7473}"/>
              </a:ext>
            </a:extLst>
          </p:cNvPr>
          <p:cNvSpPr>
            <a:spLocks noGrp="1"/>
          </p:cNvSpPr>
          <p:nvPr>
            <p:ph type="title"/>
          </p:nvPr>
        </p:nvSpPr>
        <p:spPr>
          <a:xfrm>
            <a:off x="457200" y="668049"/>
            <a:ext cx="7685037" cy="1325563"/>
          </a:xfrm>
        </p:spPr>
        <p:txBody>
          <a:bodyPr>
            <a:normAutofit/>
          </a:bodyPr>
          <a:lstStyle/>
          <a:p>
            <a:r>
              <a:rPr lang="en-US">
                <a:solidFill>
                  <a:srgbClr val="FFFFFF"/>
                </a:solidFill>
              </a:rPr>
              <a:t>Outline</a:t>
            </a:r>
          </a:p>
        </p:txBody>
      </p:sp>
      <p:sp>
        <p:nvSpPr>
          <p:cNvPr id="3" name="Content Placeholder 2">
            <a:extLst>
              <a:ext uri="{FF2B5EF4-FFF2-40B4-BE49-F238E27FC236}">
                <a16:creationId xmlns:a16="http://schemas.microsoft.com/office/drawing/2014/main" id="{1958D9E5-BA5A-E383-8795-7FFC12A13C31}"/>
              </a:ext>
            </a:extLst>
          </p:cNvPr>
          <p:cNvSpPr>
            <a:spLocks noGrp="1"/>
          </p:cNvSpPr>
          <p:nvPr>
            <p:ph idx="1"/>
          </p:nvPr>
        </p:nvSpPr>
        <p:spPr>
          <a:xfrm>
            <a:off x="457200" y="2096713"/>
            <a:ext cx="7685037" cy="4080250"/>
          </a:xfrm>
        </p:spPr>
        <p:txBody>
          <a:bodyPr>
            <a:normAutofit/>
          </a:bodyPr>
          <a:lstStyle/>
          <a:p>
            <a:r>
              <a:rPr lang="en-US" dirty="0">
                <a:solidFill>
                  <a:srgbClr val="FFFFFF"/>
                </a:solidFill>
              </a:rPr>
              <a:t>Introduction</a:t>
            </a:r>
          </a:p>
          <a:p>
            <a:r>
              <a:rPr lang="en-US" dirty="0">
                <a:solidFill>
                  <a:srgbClr val="FFFFFF"/>
                </a:solidFill>
              </a:rPr>
              <a:t>Data set and libraries</a:t>
            </a:r>
          </a:p>
          <a:p>
            <a:r>
              <a:rPr lang="en-US" dirty="0">
                <a:solidFill>
                  <a:srgbClr val="FFFFFF"/>
                </a:solidFill>
              </a:rPr>
              <a:t>Business problem</a:t>
            </a:r>
          </a:p>
          <a:p>
            <a:r>
              <a:rPr lang="en-US" dirty="0">
                <a:solidFill>
                  <a:srgbClr val="FFFFFF"/>
                </a:solidFill>
              </a:rPr>
              <a:t>Exploratory Data analysis</a:t>
            </a:r>
          </a:p>
          <a:p>
            <a:r>
              <a:rPr lang="en-US" dirty="0">
                <a:solidFill>
                  <a:srgbClr val="FFFFFF"/>
                </a:solidFill>
              </a:rPr>
              <a:t>RFE and Feature Selection</a:t>
            </a:r>
          </a:p>
          <a:p>
            <a:r>
              <a:rPr lang="en-US" dirty="0">
                <a:solidFill>
                  <a:srgbClr val="FFFFFF"/>
                </a:solidFill>
              </a:rPr>
              <a:t>Modelling and Testing </a:t>
            </a:r>
          </a:p>
          <a:p>
            <a:r>
              <a:rPr lang="en-US" dirty="0">
                <a:solidFill>
                  <a:srgbClr val="FFFFFF"/>
                </a:solidFill>
              </a:rPr>
              <a:t>Price Prediction</a:t>
            </a:r>
          </a:p>
          <a:p>
            <a:r>
              <a:rPr lang="en-US" dirty="0">
                <a:solidFill>
                  <a:srgbClr val="FFFFFF"/>
                </a:solidFill>
              </a:rPr>
              <a:t>Conclusion</a:t>
            </a:r>
          </a:p>
          <a:p>
            <a:r>
              <a:rPr lang="en-US" dirty="0">
                <a:solidFill>
                  <a:srgbClr val="FFFFFF"/>
                </a:solidFill>
              </a:rPr>
              <a:t>References</a:t>
            </a:r>
          </a:p>
          <a:p>
            <a:endParaRPr lang="en-US" dirty="0">
              <a:solidFill>
                <a:srgbClr val="FFFFFF"/>
              </a:solidFill>
            </a:endParaRPr>
          </a:p>
          <a:p>
            <a:pPr marL="0" indent="0">
              <a:buNone/>
            </a:pPr>
            <a:endParaRPr lang="en-US" dirty="0">
              <a:solidFill>
                <a:srgbClr val="FFFFFF"/>
              </a:solidFill>
            </a:endParaRPr>
          </a:p>
          <a:p>
            <a:endParaRPr lang="en-US" dirty="0">
              <a:solidFill>
                <a:srgbClr val="FFFFFF"/>
              </a:solidFill>
            </a:endParaRPr>
          </a:p>
        </p:txBody>
      </p:sp>
      <p:grpSp>
        <p:nvGrpSpPr>
          <p:cNvPr id="27" name="Group 26">
            <a:extLst>
              <a:ext uri="{FF2B5EF4-FFF2-40B4-BE49-F238E27FC236}">
                <a16:creationId xmlns:a16="http://schemas.microsoft.com/office/drawing/2014/main" id="{7CECCFA5-40A0-4B37-8B7B-D912C28A15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28" name="Oval 27">
              <a:extLst>
                <a:ext uri="{FF2B5EF4-FFF2-40B4-BE49-F238E27FC236}">
                  <a16:creationId xmlns:a16="http://schemas.microsoft.com/office/drawing/2014/main" id="{A769C0F1-62DE-46AE-9526-CBD795D1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Graphic 9">
              <a:extLst>
                <a:ext uri="{FF2B5EF4-FFF2-40B4-BE49-F238E27FC236}">
                  <a16:creationId xmlns:a16="http://schemas.microsoft.com/office/drawing/2014/main" id="{340BA6BB-87A1-4F4A-8B9B-D7B83FE58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30" name="Freeform: Shape 29">
              <a:extLst>
                <a:ext uri="{FF2B5EF4-FFF2-40B4-BE49-F238E27FC236}">
                  <a16:creationId xmlns:a16="http://schemas.microsoft.com/office/drawing/2014/main" id="{ECC2ADB9-B92C-4252-B47E-B41B61AFF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31" name="Freeform: Shape 30">
              <a:extLst>
                <a:ext uri="{FF2B5EF4-FFF2-40B4-BE49-F238E27FC236}">
                  <a16:creationId xmlns:a16="http://schemas.microsoft.com/office/drawing/2014/main" id="{CC02BB26-7CE5-4FAE-A255-5DEF1B3F36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32" name="Graphic 9">
              <a:extLst>
                <a:ext uri="{FF2B5EF4-FFF2-40B4-BE49-F238E27FC236}">
                  <a16:creationId xmlns:a16="http://schemas.microsoft.com/office/drawing/2014/main" id="{B65C1BB9-F5F2-4728-B47D-3B2F995E9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3" name="Graphic 9">
              <a:extLst>
                <a:ext uri="{FF2B5EF4-FFF2-40B4-BE49-F238E27FC236}">
                  <a16:creationId xmlns:a16="http://schemas.microsoft.com/office/drawing/2014/main" id="{A26117A4-4B2F-495A-87A5-63E265B52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4" name="Slide Number Placeholder 3">
            <a:extLst>
              <a:ext uri="{FF2B5EF4-FFF2-40B4-BE49-F238E27FC236}">
                <a16:creationId xmlns:a16="http://schemas.microsoft.com/office/drawing/2014/main" id="{ADA67289-89B8-C6DD-C4A8-40DC99E13BDD}"/>
              </a:ext>
            </a:extLst>
          </p:cNvPr>
          <p:cNvSpPr>
            <a:spLocks noGrp="1"/>
          </p:cNvSpPr>
          <p:nvPr>
            <p:ph type="sldNum" sz="quarter" idx="12"/>
          </p:nvPr>
        </p:nvSpPr>
        <p:spPr/>
        <p:txBody>
          <a:bodyPr/>
          <a:lstStyle/>
          <a:p>
            <a:fld id="{BD8A8A1B-4E1E-43EF-8A39-7D4A3879B941}" type="slidenum">
              <a:rPr lang="en-US" smtClean="0"/>
              <a:t>2</a:t>
            </a:fld>
            <a:endParaRPr lang="en-US"/>
          </a:p>
        </p:txBody>
      </p:sp>
    </p:spTree>
    <p:extLst>
      <p:ext uri="{BB962C8B-B14F-4D97-AF65-F5344CB8AC3E}">
        <p14:creationId xmlns:p14="http://schemas.microsoft.com/office/powerpoint/2010/main" val="4135249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4" name="Color Fill">
            <a:extLst>
              <a:ext uri="{FF2B5EF4-FFF2-40B4-BE49-F238E27FC236}">
                <a16:creationId xmlns:a16="http://schemas.microsoft.com/office/drawing/2014/main" id="{5AABFA05-E806-48B0-BA38-42F01BD63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26" name="Group 25">
            <a:extLst>
              <a:ext uri="{FF2B5EF4-FFF2-40B4-BE49-F238E27FC236}">
                <a16:creationId xmlns:a16="http://schemas.microsoft.com/office/drawing/2014/main" id="{42DDC377-BE64-4F1B-80B7-057C956655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35972" y="-1"/>
            <a:ext cx="4112311" cy="6858001"/>
            <a:chOff x="7935972" y="-1"/>
            <a:chExt cx="4112311" cy="6858001"/>
          </a:xfrm>
        </p:grpSpPr>
        <p:sp>
          <p:nvSpPr>
            <p:cNvPr id="27" name="Oval 26">
              <a:extLst>
                <a:ext uri="{FF2B5EF4-FFF2-40B4-BE49-F238E27FC236}">
                  <a16:creationId xmlns:a16="http://schemas.microsoft.com/office/drawing/2014/main" id="{704EC963-D536-4453-AA53-8431AB5EF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0769" y="756967"/>
              <a:ext cx="438100" cy="4381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Graphic 18">
              <a:extLst>
                <a:ext uri="{FF2B5EF4-FFF2-40B4-BE49-F238E27FC236}">
                  <a16:creationId xmlns:a16="http://schemas.microsoft.com/office/drawing/2014/main" id="{9830F5A7-3C8A-4FDD-A9D3-679558CA6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35972" y="4013148"/>
              <a:ext cx="813897" cy="1240422"/>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29" name="Graphic 9">
              <a:extLst>
                <a:ext uri="{FF2B5EF4-FFF2-40B4-BE49-F238E27FC236}">
                  <a16:creationId xmlns:a16="http://schemas.microsoft.com/office/drawing/2014/main" id="{279D6A93-291B-4380-BF71-74648EA48F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08034" y="1063796"/>
              <a:ext cx="3518852" cy="3518851"/>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75000"/>
                </a:schemeClr>
              </a:fgClr>
              <a:bgClr>
                <a:schemeClr val="accent4">
                  <a:lumMod val="60000"/>
                  <a:lumOff val="40000"/>
                </a:schemeClr>
              </a:bgClr>
            </a:pattFill>
            <a:ln w="9525" cap="flat">
              <a:noFill/>
              <a:prstDash val="solid"/>
              <a:miter/>
            </a:ln>
          </p:spPr>
          <p:txBody>
            <a:bodyPr rtlCol="0" anchor="ctr"/>
            <a:lstStyle/>
            <a:p>
              <a:endParaRPr lang="en-US" dirty="0"/>
            </a:p>
          </p:txBody>
        </p:sp>
        <p:sp>
          <p:nvSpPr>
            <p:cNvPr id="30" name="Oval 29">
              <a:extLst>
                <a:ext uri="{FF2B5EF4-FFF2-40B4-BE49-F238E27FC236}">
                  <a16:creationId xmlns:a16="http://schemas.microsoft.com/office/drawing/2014/main" id="{67F4B6ED-6E4B-4600-BF49-D0B0A2F6E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12156" y="4526823"/>
              <a:ext cx="260714" cy="260714"/>
            </a:xfrm>
            <a:prstGeom prst="ellipse">
              <a:avLst/>
            </a:prstGeom>
            <a:solidFill>
              <a:schemeClr val="accent1">
                <a:lumMod val="60000"/>
                <a:lumOff val="40000"/>
              </a:schemeClr>
            </a:solidFill>
            <a:ln w="9331" cap="flat">
              <a:noFill/>
              <a:prstDash val="solid"/>
              <a:miter/>
            </a:ln>
          </p:spPr>
          <p:txBody>
            <a:bodyPr rtlCol="0" anchor="ctr"/>
            <a:lstStyle/>
            <a:p>
              <a:endParaRPr lang="en-US">
                <a:solidFill>
                  <a:schemeClr val="tx1"/>
                </a:solidFill>
              </a:endParaRPr>
            </a:p>
          </p:txBody>
        </p:sp>
        <p:sp>
          <p:nvSpPr>
            <p:cNvPr id="31" name="Graphic 9">
              <a:extLst>
                <a:ext uri="{FF2B5EF4-FFF2-40B4-BE49-F238E27FC236}">
                  <a16:creationId xmlns:a16="http://schemas.microsoft.com/office/drawing/2014/main" id="{C7015312-5A36-4C0D-8547-E8CCA22DCA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08034" y="1063157"/>
              <a:ext cx="3540249" cy="354024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DE6E37D0-F1F6-4779-A0DD-BE7107CC5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08034" y="4793253"/>
              <a:ext cx="3518852" cy="2064747"/>
            </a:xfrm>
            <a:custGeom>
              <a:avLst/>
              <a:gdLst>
                <a:gd name="connsiteX0" fmla="*/ 1762010 w 3518852"/>
                <a:gd name="connsiteY0" fmla="*/ 0 h 2212102"/>
                <a:gd name="connsiteX1" fmla="*/ 3518852 w 3518852"/>
                <a:gd name="connsiteY1" fmla="*/ 0 h 2212102"/>
                <a:gd name="connsiteX2" fmla="*/ 3518852 w 3518852"/>
                <a:gd name="connsiteY2" fmla="*/ 1747195 h 2212102"/>
                <a:gd name="connsiteX3" fmla="*/ 3483055 w 3518852"/>
                <a:gd name="connsiteY3" fmla="*/ 2100355 h 2212102"/>
                <a:gd name="connsiteX4" fmla="*/ 3454163 w 3518852"/>
                <a:gd name="connsiteY4" fmla="*/ 2212102 h 2212102"/>
                <a:gd name="connsiteX5" fmla="*/ 0 w 3518852"/>
                <a:gd name="connsiteY5" fmla="*/ 2212102 h 2212102"/>
                <a:gd name="connsiteX6" fmla="*/ 0 w 3518852"/>
                <a:gd name="connsiteY6" fmla="*/ 1752335 h 2212102"/>
                <a:gd name="connsiteX7" fmla="*/ 1762010 w 3518852"/>
                <a:gd name="connsiteY7" fmla="*/ 0 h 2212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8852" h="2212102">
                  <a:moveTo>
                    <a:pt x="1762010" y="0"/>
                  </a:moveTo>
                  <a:lnTo>
                    <a:pt x="3518852" y="0"/>
                  </a:lnTo>
                  <a:lnTo>
                    <a:pt x="3518852" y="1747195"/>
                  </a:lnTo>
                  <a:cubicBezTo>
                    <a:pt x="3518852" y="1868170"/>
                    <a:pt x="3506526" y="1986282"/>
                    <a:pt x="3483055" y="2100355"/>
                  </a:cubicBezTo>
                  <a:lnTo>
                    <a:pt x="3454163" y="2212102"/>
                  </a:lnTo>
                  <a:lnTo>
                    <a:pt x="0" y="2212102"/>
                  </a:lnTo>
                  <a:lnTo>
                    <a:pt x="0" y="1752335"/>
                  </a:lnTo>
                  <a:cubicBezTo>
                    <a:pt x="0" y="784537"/>
                    <a:pt x="788868" y="0"/>
                    <a:pt x="1762010" y="0"/>
                  </a:cubicBezTo>
                  <a:close/>
                </a:path>
              </a:pathLst>
            </a:custGeom>
            <a:solidFill>
              <a:schemeClr val="accent4">
                <a:lumMod val="40000"/>
                <a:lumOff val="60000"/>
                <a:alpha val="30000"/>
              </a:schemeClr>
            </a:solidFill>
            <a:ln w="9525" cap="flat">
              <a:noFill/>
              <a:prstDash val="solid"/>
              <a:miter/>
            </a:ln>
          </p:spPr>
          <p:txBody>
            <a:bodyPr wrap="square" rtlCol="0" anchor="ctr">
              <a:noAutofit/>
            </a:bodyPr>
            <a:lstStyle/>
            <a:p>
              <a:endParaRPr lang="en-US" dirty="0"/>
            </a:p>
          </p:txBody>
        </p:sp>
        <p:sp>
          <p:nvSpPr>
            <p:cNvPr id="33" name="Freeform: Shape 32">
              <a:extLst>
                <a:ext uri="{FF2B5EF4-FFF2-40B4-BE49-F238E27FC236}">
                  <a16:creationId xmlns:a16="http://schemas.microsoft.com/office/drawing/2014/main" id="{FDB3FC3E-AEEC-4250-B91C-26CA109ED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08785" y="-1"/>
              <a:ext cx="3316434" cy="976017"/>
            </a:xfrm>
            <a:custGeom>
              <a:avLst/>
              <a:gdLst>
                <a:gd name="connsiteX0" fmla="*/ 0 w 2779229"/>
                <a:gd name="connsiteY0" fmla="*/ 0 h 817919"/>
                <a:gd name="connsiteX1" fmla="*/ 2779229 w 2779229"/>
                <a:gd name="connsiteY1" fmla="*/ 0 h 817919"/>
                <a:gd name="connsiteX2" fmla="*/ 2755430 w 2779229"/>
                <a:gd name="connsiteY2" fmla="*/ 49404 h 817919"/>
                <a:gd name="connsiteX3" fmla="*/ 1464180 w 2779229"/>
                <a:gd name="connsiteY3" fmla="*/ 817919 h 817919"/>
                <a:gd name="connsiteX4" fmla="*/ 0 w 2779229"/>
                <a:gd name="connsiteY4" fmla="*/ 817919 h 817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9229" h="817919">
                  <a:moveTo>
                    <a:pt x="0" y="0"/>
                  </a:moveTo>
                  <a:lnTo>
                    <a:pt x="2779229" y="0"/>
                  </a:lnTo>
                  <a:lnTo>
                    <a:pt x="2755430" y="49404"/>
                  </a:lnTo>
                  <a:cubicBezTo>
                    <a:pt x="2506760" y="507168"/>
                    <a:pt x="2021765" y="817919"/>
                    <a:pt x="1464180" y="817919"/>
                  </a:cubicBezTo>
                  <a:lnTo>
                    <a:pt x="0" y="817919"/>
                  </a:lnTo>
                  <a:close/>
                </a:path>
              </a:pathLst>
            </a:custGeom>
            <a:solidFill>
              <a:schemeClr val="accent1">
                <a:lumMod val="75000"/>
              </a:schemeClr>
            </a:solidFill>
            <a:ln w="9331" cap="flat">
              <a:noFill/>
              <a:prstDash val="solid"/>
              <a:miter/>
            </a:ln>
          </p:spPr>
          <p:txBody>
            <a:bodyPr rtlCol="0" anchor="ctr"/>
            <a:lstStyle/>
            <a:p>
              <a:endParaRPr lang="en-US"/>
            </a:p>
          </p:txBody>
        </p:sp>
      </p:grpSp>
      <p:sp>
        <p:nvSpPr>
          <p:cNvPr id="35"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00F1E1F9-2016-BBC7-5F0A-4CCB3945A267}"/>
              </a:ext>
            </a:extLst>
          </p:cNvPr>
          <p:cNvSpPr>
            <a:spLocks noGrp="1"/>
          </p:cNvSpPr>
          <p:nvPr>
            <p:ph type="title"/>
          </p:nvPr>
        </p:nvSpPr>
        <p:spPr>
          <a:xfrm>
            <a:off x="457200" y="758952"/>
            <a:ext cx="6943725" cy="655511"/>
          </a:xfrm>
        </p:spPr>
        <p:txBody>
          <a:bodyPr anchor="b">
            <a:normAutofit fontScale="90000"/>
          </a:bodyPr>
          <a:lstStyle/>
          <a:p>
            <a:r>
              <a:rPr lang="en-US" dirty="0"/>
              <a:t>Introduction</a:t>
            </a:r>
          </a:p>
        </p:txBody>
      </p:sp>
      <p:sp>
        <p:nvSpPr>
          <p:cNvPr id="3" name="Content Placeholder 2">
            <a:extLst>
              <a:ext uri="{FF2B5EF4-FFF2-40B4-BE49-F238E27FC236}">
                <a16:creationId xmlns:a16="http://schemas.microsoft.com/office/drawing/2014/main" id="{D0CEE773-BC85-477D-2BE5-23E129C8EE0F}"/>
              </a:ext>
            </a:extLst>
          </p:cNvPr>
          <p:cNvSpPr>
            <a:spLocks noGrp="1"/>
          </p:cNvSpPr>
          <p:nvPr>
            <p:ph idx="1"/>
          </p:nvPr>
        </p:nvSpPr>
        <p:spPr>
          <a:xfrm>
            <a:off x="457200" y="1414464"/>
            <a:ext cx="6943725" cy="4744532"/>
          </a:xfrm>
        </p:spPr>
        <p:txBody>
          <a:bodyPr>
            <a:normAutofit/>
          </a:bodyPr>
          <a:lstStyle/>
          <a:p>
            <a:pPr>
              <a:lnSpc>
                <a:spcPct val="100000"/>
              </a:lnSpc>
            </a:pPr>
            <a:r>
              <a:rPr lang="en-US" sz="1700" dirty="0">
                <a:latin typeface="+mj-lt"/>
                <a:ea typeface="+mj-ea"/>
                <a:cs typeface="+mj-cs"/>
              </a:rPr>
              <a:t>Uber is a transportation company that offers an app enabling passengers to request rides, and drivers to set fares and receive payment. Uber operates as a ridesharing service, engaging freelance contractors as drivers.</a:t>
            </a:r>
          </a:p>
          <a:p>
            <a:pPr>
              <a:lnSpc>
                <a:spcPct val="100000"/>
              </a:lnSpc>
            </a:pPr>
            <a:r>
              <a:rPr lang="en-US" sz="1700" dirty="0">
                <a:latin typeface="+mj-lt"/>
                <a:ea typeface="+mj-ea"/>
                <a:cs typeface="+mj-cs"/>
              </a:rPr>
              <a:t>The aim of our project is to predict the cost of future Uber rides based not only on distance but also on weather conditions, time of day, and day of the week. </a:t>
            </a:r>
          </a:p>
          <a:p>
            <a:pPr>
              <a:lnSpc>
                <a:spcPct val="100000"/>
              </a:lnSpc>
            </a:pPr>
            <a:r>
              <a:rPr lang="en-US" sz="1700" dirty="0">
                <a:latin typeface="+mj-lt"/>
                <a:ea typeface="+mj-ea"/>
                <a:cs typeface="+mj-cs"/>
              </a:rPr>
              <a:t>Uber has accumulated vast amounts of customer data, which must be properly managed and analyzed to identify relevant data points and extract meaningful insights. </a:t>
            </a:r>
          </a:p>
          <a:p>
            <a:pPr>
              <a:lnSpc>
                <a:spcPct val="100000"/>
              </a:lnSpc>
            </a:pPr>
            <a:r>
              <a:rPr lang="en-US" sz="1700" dirty="0">
                <a:latin typeface="+mj-lt"/>
                <a:ea typeface="+mj-ea"/>
                <a:cs typeface="+mj-cs"/>
              </a:rPr>
              <a:t>Our predictive model aims to generate fares that enhance customer trust and satisfaction while ensuring the driver's comfort is not compromised. </a:t>
            </a:r>
          </a:p>
          <a:p>
            <a:pPr>
              <a:lnSpc>
                <a:spcPct val="100000"/>
              </a:lnSpc>
            </a:pPr>
            <a:r>
              <a:rPr lang="en-US" sz="1700" dirty="0">
                <a:latin typeface="+mj-lt"/>
                <a:ea typeface="+mj-ea"/>
                <a:cs typeface="+mj-cs"/>
              </a:rPr>
              <a:t>Ultimately, the goal is to build a trustworthy brand that customers are more likely to choose over competitors.</a:t>
            </a:r>
          </a:p>
        </p:txBody>
      </p:sp>
      <p:pic>
        <p:nvPicPr>
          <p:cNvPr id="5" name="Picture 4" descr="Long exposure of lights">
            <a:extLst>
              <a:ext uri="{FF2B5EF4-FFF2-40B4-BE49-F238E27FC236}">
                <a16:creationId xmlns:a16="http://schemas.microsoft.com/office/drawing/2014/main" id="{8B621379-4EEF-2398-539D-AB160ACC7519}"/>
              </a:ext>
            </a:extLst>
          </p:cNvPr>
          <p:cNvPicPr>
            <a:picLocks noChangeAspect="1"/>
          </p:cNvPicPr>
          <p:nvPr/>
        </p:nvPicPr>
        <p:blipFill rotWithShape="1">
          <a:blip r:embed="rId3"/>
          <a:srcRect t="15709" r="-1" b="-1"/>
          <a:stretch/>
        </p:blipFill>
        <p:spPr>
          <a:xfrm>
            <a:off x="9078295" y="2148552"/>
            <a:ext cx="2442050" cy="1374003"/>
          </a:xfrm>
          <a:prstGeom prst="rect">
            <a:avLst/>
          </a:prstGeom>
        </p:spPr>
      </p:pic>
      <p:sp>
        <p:nvSpPr>
          <p:cNvPr id="4" name="Slide Number Placeholder 3">
            <a:extLst>
              <a:ext uri="{FF2B5EF4-FFF2-40B4-BE49-F238E27FC236}">
                <a16:creationId xmlns:a16="http://schemas.microsoft.com/office/drawing/2014/main" id="{F185E720-280B-D4A9-E150-93133EAD2DBC}"/>
              </a:ext>
            </a:extLst>
          </p:cNvPr>
          <p:cNvSpPr>
            <a:spLocks noGrp="1"/>
          </p:cNvSpPr>
          <p:nvPr>
            <p:ph type="sldNum" sz="quarter" idx="12"/>
          </p:nvPr>
        </p:nvSpPr>
        <p:spPr/>
        <p:txBody>
          <a:bodyPr/>
          <a:lstStyle/>
          <a:p>
            <a:fld id="{BD8A8A1B-4E1E-43EF-8A39-7D4A3879B941}" type="slidenum">
              <a:rPr lang="en-US" smtClean="0"/>
              <a:t>3</a:t>
            </a:fld>
            <a:endParaRPr lang="en-US"/>
          </a:p>
        </p:txBody>
      </p:sp>
    </p:spTree>
    <p:extLst>
      <p:ext uri="{BB962C8B-B14F-4D97-AF65-F5344CB8AC3E}">
        <p14:creationId xmlns:p14="http://schemas.microsoft.com/office/powerpoint/2010/main" val="3681531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A8DAC-AC18-4CF1-88B8-ED19BFBA4E4A}"/>
              </a:ext>
            </a:extLst>
          </p:cNvPr>
          <p:cNvSpPr>
            <a:spLocks noGrp="1"/>
          </p:cNvSpPr>
          <p:nvPr>
            <p:ph type="title"/>
          </p:nvPr>
        </p:nvSpPr>
        <p:spPr>
          <a:xfrm>
            <a:off x="457200" y="262759"/>
            <a:ext cx="7685037" cy="830317"/>
          </a:xfrm>
        </p:spPr>
        <p:txBody>
          <a:bodyPr/>
          <a:lstStyle/>
          <a:p>
            <a:r>
              <a:rPr lang="en-US"/>
              <a:t>Data set and Libraries</a:t>
            </a:r>
            <a:endParaRPr lang="en-US" dirty="0"/>
          </a:p>
        </p:txBody>
      </p:sp>
      <p:sp>
        <p:nvSpPr>
          <p:cNvPr id="3" name="Content Placeholder 2">
            <a:extLst>
              <a:ext uri="{FF2B5EF4-FFF2-40B4-BE49-F238E27FC236}">
                <a16:creationId xmlns:a16="http://schemas.microsoft.com/office/drawing/2014/main" id="{6B217366-1A90-20FF-0C4B-2EAEA75DA760}"/>
              </a:ext>
            </a:extLst>
          </p:cNvPr>
          <p:cNvSpPr>
            <a:spLocks noGrp="1"/>
          </p:cNvSpPr>
          <p:nvPr>
            <p:ph idx="1"/>
          </p:nvPr>
        </p:nvSpPr>
        <p:spPr>
          <a:xfrm>
            <a:off x="457200" y="1093076"/>
            <a:ext cx="7685037" cy="5764924"/>
          </a:xfrm>
        </p:spPr>
        <p:txBody>
          <a:bodyPr>
            <a:normAutofit/>
          </a:bodyPr>
          <a:lstStyle/>
          <a:p>
            <a:pPr>
              <a:lnSpc>
                <a:spcPct val="110000"/>
              </a:lnSpc>
            </a:pPr>
            <a:r>
              <a:rPr lang="en-US" sz="1800">
                <a:latin typeface="+mj-lt"/>
                <a:ea typeface="+mj-ea"/>
                <a:cs typeface="+mj-cs"/>
              </a:rPr>
              <a:t>This project involves utilizing a dataset obtained from Kaggle, which consists of approximately 600,000 rows and 57 columns. The dataset is provided in CSV format and can be accessed or downloaded via the following link: </a:t>
            </a:r>
            <a:r>
              <a:rPr lang="en-US" sz="1800">
                <a:latin typeface="+mj-lt"/>
                <a:ea typeface="+mj-ea"/>
                <a:cs typeface="+mj-cs"/>
                <a:hlinkClick r:id="rId2">
                  <a:extLst>
                    <a:ext uri="{A12FA001-AC4F-418D-AE19-62706E023703}">
                      <ahyp:hlinkClr xmlns:ahyp="http://schemas.microsoft.com/office/drawing/2018/hyperlinkcolor" val="tx"/>
                    </a:ext>
                  </a:extLst>
                </a:hlinkClick>
              </a:rPr>
              <a:t>https://www.kaggle.com/brllrb/uber-and-lyft-dataset-boston-ma</a:t>
            </a:r>
            <a:r>
              <a:rPr lang="en-US" sz="1800">
                <a:latin typeface="+mj-lt"/>
                <a:ea typeface="+mj-ea"/>
                <a:cs typeface="+mj-cs"/>
              </a:rPr>
              <a:t>.</a:t>
            </a:r>
          </a:p>
          <a:p>
            <a:pPr>
              <a:lnSpc>
                <a:spcPct val="110000"/>
              </a:lnSpc>
            </a:pPr>
            <a:r>
              <a:rPr lang="en-US" sz="1800">
                <a:latin typeface="+mj-lt"/>
                <a:ea typeface="+mj-ea"/>
                <a:cs typeface="+mj-cs"/>
              </a:rPr>
              <a:t>The following libraries were employed to undertake tasks such as exploratory data analysis, modeling, testing, and prediction.</a:t>
            </a:r>
          </a:p>
          <a:p>
            <a:pPr>
              <a:lnSpc>
                <a:spcPct val="110000"/>
              </a:lnSpc>
            </a:pPr>
            <a:r>
              <a:rPr lang="en-US" sz="1800">
                <a:latin typeface="+mj-lt"/>
                <a:ea typeface="+mj-ea"/>
                <a:cs typeface="+mj-cs"/>
              </a:rPr>
              <a:t>Numpy, Pandas, matplotlib, </a:t>
            </a:r>
            <a:r>
              <a:rPr lang="en-IN" sz="1800">
                <a:latin typeface="+mj-lt"/>
                <a:ea typeface="+mj-ea"/>
                <a:cs typeface="+mj-cs"/>
              </a:rPr>
              <a:t>seaborn</a:t>
            </a:r>
          </a:p>
          <a:p>
            <a:pPr>
              <a:lnSpc>
                <a:spcPct val="110000"/>
              </a:lnSpc>
            </a:pPr>
            <a:r>
              <a:rPr lang="en-US" sz="1800">
                <a:latin typeface="+mj-lt"/>
                <a:ea typeface="+mj-ea"/>
                <a:cs typeface="+mj-cs"/>
              </a:rPr>
              <a:t>from sklearn.model_selection imported train_test_split, train_test_split</a:t>
            </a:r>
          </a:p>
          <a:p>
            <a:pPr>
              <a:lnSpc>
                <a:spcPct val="110000"/>
              </a:lnSpc>
            </a:pPr>
            <a:r>
              <a:rPr lang="en-US" sz="1800">
                <a:latin typeface="+mj-lt"/>
                <a:ea typeface="+mj-ea"/>
                <a:cs typeface="+mj-cs"/>
              </a:rPr>
              <a:t>from sklearn.preprocessing imported standardscaler</a:t>
            </a:r>
          </a:p>
          <a:p>
            <a:pPr>
              <a:lnSpc>
                <a:spcPct val="110000"/>
              </a:lnSpc>
            </a:pPr>
            <a:r>
              <a:rPr lang="en-US" sz="1800">
                <a:latin typeface="+mj-lt"/>
                <a:ea typeface="+mj-ea"/>
                <a:cs typeface="+mj-cs"/>
              </a:rPr>
              <a:t>from sklearn.feature_selection imported SelectKBest, chi2, RFE</a:t>
            </a:r>
          </a:p>
          <a:p>
            <a:pPr>
              <a:lnSpc>
                <a:spcPct val="110000"/>
              </a:lnSpc>
            </a:pPr>
            <a:r>
              <a:rPr lang="en-US" sz="1800">
                <a:latin typeface="+mj-lt"/>
                <a:ea typeface="+mj-ea"/>
                <a:cs typeface="+mj-cs"/>
              </a:rPr>
              <a:t>from sklearn.metrics imported accuracy_score</a:t>
            </a:r>
          </a:p>
          <a:p>
            <a:pPr>
              <a:lnSpc>
                <a:spcPct val="110000"/>
              </a:lnSpc>
            </a:pPr>
            <a:r>
              <a:rPr lang="en-US" sz="1800">
                <a:latin typeface="+mj-lt"/>
                <a:ea typeface="+mj-ea"/>
                <a:cs typeface="+mj-cs"/>
              </a:rPr>
              <a:t>from sklearn.linear_model imported LinearRegression, LogisticRegression</a:t>
            </a:r>
          </a:p>
          <a:p>
            <a:pPr>
              <a:lnSpc>
                <a:spcPct val="110000"/>
              </a:lnSpc>
            </a:pPr>
            <a:r>
              <a:rPr lang="en-US" sz="1800">
                <a:latin typeface="+mj-lt"/>
                <a:ea typeface="+mj-ea"/>
                <a:cs typeface="+mj-cs"/>
              </a:rPr>
              <a:t>from sklearn.tree imported DecisionTreeRegressor</a:t>
            </a:r>
          </a:p>
          <a:p>
            <a:pPr>
              <a:lnSpc>
                <a:spcPct val="110000"/>
              </a:lnSpc>
            </a:pPr>
            <a:r>
              <a:rPr lang="en-US" sz="1800">
                <a:latin typeface="+mj-lt"/>
                <a:ea typeface="+mj-ea"/>
                <a:cs typeface="+mj-cs"/>
              </a:rPr>
              <a:t>from sklearn.ensemble imported RandomForestRegressor</a:t>
            </a:r>
          </a:p>
          <a:p>
            <a:pPr>
              <a:lnSpc>
                <a:spcPct val="100000"/>
              </a:lnSpc>
            </a:pPr>
            <a:endParaRPr lang="en-US" sz="1800" dirty="0">
              <a:latin typeface="+mj-lt"/>
              <a:ea typeface="+mj-ea"/>
              <a:cs typeface="+mj-cs"/>
            </a:endParaRPr>
          </a:p>
        </p:txBody>
      </p:sp>
      <p:sp>
        <p:nvSpPr>
          <p:cNvPr id="4" name="Slide Number Placeholder 3">
            <a:extLst>
              <a:ext uri="{FF2B5EF4-FFF2-40B4-BE49-F238E27FC236}">
                <a16:creationId xmlns:a16="http://schemas.microsoft.com/office/drawing/2014/main" id="{B6481894-1BD8-344A-CB5D-624132C973CA}"/>
              </a:ext>
            </a:extLst>
          </p:cNvPr>
          <p:cNvSpPr>
            <a:spLocks noGrp="1"/>
          </p:cNvSpPr>
          <p:nvPr>
            <p:ph type="sldNum" sz="quarter" idx="12"/>
          </p:nvPr>
        </p:nvSpPr>
        <p:spPr/>
        <p:txBody>
          <a:bodyPr/>
          <a:lstStyle/>
          <a:p>
            <a:fld id="{BD8A8A1B-4E1E-43EF-8A39-7D4A3879B941}" type="slidenum">
              <a:rPr lang="en-US" smtClean="0"/>
              <a:t>4</a:t>
            </a:fld>
            <a:endParaRPr lang="en-US"/>
          </a:p>
        </p:txBody>
      </p:sp>
    </p:spTree>
    <p:extLst>
      <p:ext uri="{BB962C8B-B14F-4D97-AF65-F5344CB8AC3E}">
        <p14:creationId xmlns:p14="http://schemas.microsoft.com/office/powerpoint/2010/main" val="601068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6"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38" name="Color Fill">
            <a:extLst>
              <a:ext uri="{FF2B5EF4-FFF2-40B4-BE49-F238E27FC236}">
                <a16:creationId xmlns:a16="http://schemas.microsoft.com/office/drawing/2014/main" id="{3FFB0B4B-B126-43E0-A25C-BA5634332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40" name="Group 39">
            <a:extLst>
              <a:ext uri="{FF2B5EF4-FFF2-40B4-BE49-F238E27FC236}">
                <a16:creationId xmlns:a16="http://schemas.microsoft.com/office/drawing/2014/main" id="{F6404A68-5931-43D8-B2F1-B632DAC4E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49180" y="-1190"/>
            <a:ext cx="4263283" cy="6859191"/>
            <a:chOff x="7649180" y="-1190"/>
            <a:chExt cx="4263283" cy="6859191"/>
          </a:xfrm>
        </p:grpSpPr>
        <p:sp>
          <p:nvSpPr>
            <p:cNvPr id="31" name="Oval 40">
              <a:extLst>
                <a:ext uri="{FF2B5EF4-FFF2-40B4-BE49-F238E27FC236}">
                  <a16:creationId xmlns:a16="http://schemas.microsoft.com/office/drawing/2014/main" id="{1A39B074-6320-47A6-B37F-11F5C092F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02463" y="453951"/>
              <a:ext cx="608046" cy="608046"/>
            </a:xfrm>
            <a:prstGeom prst="ellipse">
              <a:avLst/>
            </a:prstGeom>
            <a:solidFill>
              <a:schemeClr val="accent1">
                <a:lumMod val="60000"/>
                <a:lumOff val="40000"/>
                <a:alpha val="60000"/>
              </a:schemeClr>
            </a:solidFill>
            <a:ln w="9331" cap="flat">
              <a:noFill/>
              <a:prstDash val="solid"/>
              <a:miter/>
            </a:ln>
          </p:spPr>
          <p:txBody>
            <a:bodyPr rtlCol="0" anchor="ctr"/>
            <a:lstStyle/>
            <a:p>
              <a:endParaRPr lang="en-US">
                <a:solidFill>
                  <a:schemeClr val="tx1"/>
                </a:solidFill>
              </a:endParaRPr>
            </a:p>
          </p:txBody>
        </p:sp>
        <p:sp>
          <p:nvSpPr>
            <p:cNvPr id="32" name="Graphic 18">
              <a:extLst>
                <a:ext uri="{FF2B5EF4-FFF2-40B4-BE49-F238E27FC236}">
                  <a16:creationId xmlns:a16="http://schemas.microsoft.com/office/drawing/2014/main" id="{BC943D3E-EE8F-41E2-BAE3-C16E786F9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49180" y="4581409"/>
              <a:ext cx="856614" cy="1305524"/>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34" name="Oval 42">
              <a:extLst>
                <a:ext uri="{FF2B5EF4-FFF2-40B4-BE49-F238E27FC236}">
                  <a16:creationId xmlns:a16="http://schemas.microsoft.com/office/drawing/2014/main" id="{61372153-F8F4-4C78-9183-AB99ED32D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66922" y="5224794"/>
              <a:ext cx="439469" cy="43946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43">
              <a:extLst>
                <a:ext uri="{FF2B5EF4-FFF2-40B4-BE49-F238E27FC236}">
                  <a16:creationId xmlns:a16="http://schemas.microsoft.com/office/drawing/2014/main" id="{4C53F320-7F87-42E2-826D-DCA61223C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9791" y="-1190"/>
              <a:ext cx="3522672" cy="1501977"/>
            </a:xfrm>
            <a:custGeom>
              <a:avLst/>
              <a:gdLst>
                <a:gd name="connsiteX0" fmla="*/ 0 w 3597981"/>
                <a:gd name="connsiteY0" fmla="*/ 0 h 1501977"/>
                <a:gd name="connsiteX1" fmla="*/ 3597981 w 3597981"/>
                <a:gd name="connsiteY1" fmla="*/ 0 h 1501977"/>
                <a:gd name="connsiteX2" fmla="*/ 3590068 w 3597981"/>
                <a:gd name="connsiteY2" fmla="*/ 51850 h 1501977"/>
                <a:gd name="connsiteX3" fmla="*/ 1810819 w 3597981"/>
                <a:gd name="connsiteY3" fmla="*/ 1501977 h 1501977"/>
                <a:gd name="connsiteX4" fmla="*/ 0 w 3597981"/>
                <a:gd name="connsiteY4" fmla="*/ 1501977 h 1501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7981" h="1501977">
                  <a:moveTo>
                    <a:pt x="0" y="0"/>
                  </a:moveTo>
                  <a:lnTo>
                    <a:pt x="3597981" y="0"/>
                  </a:lnTo>
                  <a:lnTo>
                    <a:pt x="3590068" y="51850"/>
                  </a:lnTo>
                  <a:cubicBezTo>
                    <a:pt x="3420721" y="879443"/>
                    <a:pt x="2688479" y="1501977"/>
                    <a:pt x="1810819" y="1501977"/>
                  </a:cubicBezTo>
                  <a:lnTo>
                    <a:pt x="0" y="1501977"/>
                  </a:lnTo>
                  <a:close/>
                </a:path>
              </a:pathLst>
            </a:custGeom>
            <a:solidFill>
              <a:schemeClr val="accent1">
                <a:lumMod val="75000"/>
                <a:alpha val="65000"/>
              </a:schemeClr>
            </a:solidFill>
            <a:ln w="9331"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2C73C35A-A029-4C6C-BECB-D73FCEC2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88140" y="5358010"/>
              <a:ext cx="3597678" cy="1499991"/>
            </a:xfrm>
            <a:custGeom>
              <a:avLst/>
              <a:gdLst>
                <a:gd name="connsiteX0" fmla="*/ 1786859 w 3597678"/>
                <a:gd name="connsiteY0" fmla="*/ 0 h 1499991"/>
                <a:gd name="connsiteX1" fmla="*/ 3597678 w 3597678"/>
                <a:gd name="connsiteY1" fmla="*/ 0 h 1499991"/>
                <a:gd name="connsiteX2" fmla="*/ 3597678 w 3597678"/>
                <a:gd name="connsiteY2" fmla="*/ 1499991 h 1499991"/>
                <a:gd name="connsiteX3" fmla="*/ 0 w 3597678"/>
                <a:gd name="connsiteY3" fmla="*/ 1499991 h 1499991"/>
                <a:gd name="connsiteX4" fmla="*/ 7610 w 3597678"/>
                <a:gd name="connsiteY4" fmla="*/ 1450127 h 1499991"/>
                <a:gd name="connsiteX5" fmla="*/ 1786859 w 3597678"/>
                <a:gd name="connsiteY5" fmla="*/ 0 h 149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7678" h="1499991">
                  <a:moveTo>
                    <a:pt x="1786859" y="0"/>
                  </a:moveTo>
                  <a:lnTo>
                    <a:pt x="3597678" y="0"/>
                  </a:lnTo>
                  <a:lnTo>
                    <a:pt x="3597678" y="1499991"/>
                  </a:lnTo>
                  <a:lnTo>
                    <a:pt x="0" y="1499991"/>
                  </a:lnTo>
                  <a:lnTo>
                    <a:pt x="7610" y="1450127"/>
                  </a:lnTo>
                  <a:cubicBezTo>
                    <a:pt x="176957" y="622534"/>
                    <a:pt x="909198" y="0"/>
                    <a:pt x="1786859" y="0"/>
                  </a:cubicBezTo>
                  <a:close/>
                </a:path>
              </a:pathLst>
            </a:custGeom>
            <a:solidFill>
              <a:schemeClr val="accent1">
                <a:lumMod val="60000"/>
                <a:lumOff val="40000"/>
                <a:alpha val="60000"/>
              </a:schemeClr>
            </a:solidFill>
            <a:ln w="9331" cap="flat">
              <a:noFill/>
              <a:prstDash val="solid"/>
              <a:miter/>
            </a:ln>
          </p:spPr>
          <p:txBody>
            <a:bodyPr rtlCol="0" anchor="ctr"/>
            <a:lstStyle/>
            <a:p>
              <a:endParaRPr lang="en-US" dirty="0"/>
            </a:p>
          </p:txBody>
        </p:sp>
        <p:sp>
          <p:nvSpPr>
            <p:cNvPr id="46" name="Graphic 9">
              <a:extLst>
                <a:ext uri="{FF2B5EF4-FFF2-40B4-BE49-F238E27FC236}">
                  <a16:creationId xmlns:a16="http://schemas.microsoft.com/office/drawing/2014/main" id="{1F17AF78-D785-4C1C-B823-1B0A9F422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9791" y="1693710"/>
              <a:ext cx="3496027" cy="349602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grpSp>
      <p:sp>
        <p:nvSpPr>
          <p:cNvPr id="48"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DBC848A-6DCD-566E-EADF-B20F7E5E12CC}"/>
              </a:ext>
            </a:extLst>
          </p:cNvPr>
          <p:cNvSpPr>
            <a:spLocks noGrp="1"/>
          </p:cNvSpPr>
          <p:nvPr>
            <p:ph type="title"/>
          </p:nvPr>
        </p:nvSpPr>
        <p:spPr>
          <a:xfrm>
            <a:off x="457200" y="758952"/>
            <a:ext cx="6943725" cy="1325563"/>
          </a:xfrm>
        </p:spPr>
        <p:txBody>
          <a:bodyPr anchor="b">
            <a:normAutofit/>
          </a:bodyPr>
          <a:lstStyle/>
          <a:p>
            <a:r>
              <a:rPr lang="en-US" dirty="0"/>
              <a:t>Business Problem</a:t>
            </a:r>
          </a:p>
        </p:txBody>
      </p:sp>
      <p:sp>
        <p:nvSpPr>
          <p:cNvPr id="3" name="Content Placeholder 2">
            <a:extLst>
              <a:ext uri="{FF2B5EF4-FFF2-40B4-BE49-F238E27FC236}">
                <a16:creationId xmlns:a16="http://schemas.microsoft.com/office/drawing/2014/main" id="{183E155A-1CD7-31B3-D3BF-FAF9F9C7AD65}"/>
              </a:ext>
            </a:extLst>
          </p:cNvPr>
          <p:cNvSpPr>
            <a:spLocks noGrp="1"/>
          </p:cNvSpPr>
          <p:nvPr>
            <p:ph idx="1"/>
          </p:nvPr>
        </p:nvSpPr>
        <p:spPr>
          <a:xfrm>
            <a:off x="457200" y="2286000"/>
            <a:ext cx="6943725" cy="3878712"/>
          </a:xfrm>
        </p:spPr>
        <p:txBody>
          <a:bodyPr>
            <a:normAutofit/>
          </a:bodyPr>
          <a:lstStyle/>
          <a:p>
            <a:pPr marL="0" indent="0">
              <a:lnSpc>
                <a:spcPct val="100000"/>
              </a:lnSpc>
              <a:buNone/>
            </a:pPr>
            <a:r>
              <a:rPr lang="en-US" b="0" i="0" dirty="0">
                <a:effectLst/>
                <a:latin typeface="-apple-system"/>
              </a:rPr>
              <a:t>The Uber/Lyft cab fare that is generated by the system takes only distance into consideration. However, the following problems are common while booking a cab:</a:t>
            </a:r>
          </a:p>
          <a:p>
            <a:pPr lvl="1">
              <a:lnSpc>
                <a:spcPct val="100000"/>
              </a:lnSpc>
              <a:buFont typeface="+mj-lt"/>
              <a:buAutoNum type="arabicPeriod"/>
            </a:pPr>
            <a:r>
              <a:rPr lang="en-US" b="0" i="0" dirty="0">
                <a:effectLst/>
                <a:latin typeface="-apple-system"/>
              </a:rPr>
              <a:t>Bad weather conditions</a:t>
            </a:r>
          </a:p>
          <a:p>
            <a:pPr lvl="1">
              <a:lnSpc>
                <a:spcPct val="100000"/>
              </a:lnSpc>
              <a:buFont typeface="+mj-lt"/>
              <a:buAutoNum type="arabicPeriod"/>
            </a:pPr>
            <a:r>
              <a:rPr lang="en-US" b="0" i="0" dirty="0">
                <a:effectLst/>
                <a:latin typeface="-apple-system"/>
              </a:rPr>
              <a:t>Bad Traffic conditions</a:t>
            </a:r>
          </a:p>
          <a:p>
            <a:pPr lvl="1">
              <a:lnSpc>
                <a:spcPct val="100000"/>
              </a:lnSpc>
              <a:buFont typeface="+mj-lt"/>
              <a:buAutoNum type="arabicPeriod"/>
            </a:pPr>
            <a:r>
              <a:rPr lang="en-US" b="0" i="0" dirty="0">
                <a:effectLst/>
                <a:latin typeface="-apple-system"/>
              </a:rPr>
              <a:t>Cab bookings at an odd time (Ex. Post mid night)</a:t>
            </a:r>
          </a:p>
          <a:p>
            <a:pPr lvl="1">
              <a:lnSpc>
                <a:spcPct val="100000"/>
              </a:lnSpc>
              <a:buFont typeface="+mj-lt"/>
              <a:buAutoNum type="arabicPeriod"/>
            </a:pPr>
            <a:r>
              <a:rPr lang="en-US" b="0" i="0" dirty="0">
                <a:effectLst/>
                <a:latin typeface="-apple-system"/>
              </a:rPr>
              <a:t>High demand of cabs due to weekend or during peak hours.</a:t>
            </a:r>
          </a:p>
          <a:p>
            <a:pPr marL="0" indent="0">
              <a:lnSpc>
                <a:spcPct val="100000"/>
              </a:lnSpc>
              <a:buNone/>
            </a:pPr>
            <a:r>
              <a:rPr lang="en-US" dirty="0">
                <a:latin typeface="-apple-system"/>
              </a:rPr>
              <a:t>Due to above reasons, </a:t>
            </a:r>
            <a:r>
              <a:rPr lang="en-US" b="0" i="0" dirty="0">
                <a:effectLst/>
                <a:latin typeface="-apple-system"/>
              </a:rPr>
              <a:t>The customer is dissatisfied, the driver has extra expenditure and low income, and Uber's business is compromised.</a:t>
            </a:r>
          </a:p>
        </p:txBody>
      </p:sp>
      <p:pic>
        <p:nvPicPr>
          <p:cNvPr id="33" name="Graphic 32" descr="Taxi">
            <a:extLst>
              <a:ext uri="{FF2B5EF4-FFF2-40B4-BE49-F238E27FC236}">
                <a16:creationId xmlns:a16="http://schemas.microsoft.com/office/drawing/2014/main" id="{61FC9732-BF57-44FA-27FC-1FBA02B70B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70228" y="2201131"/>
            <a:ext cx="2396444" cy="2396444"/>
          </a:xfrm>
          <a:prstGeom prst="rect">
            <a:avLst/>
          </a:prstGeom>
        </p:spPr>
      </p:pic>
      <p:sp>
        <p:nvSpPr>
          <p:cNvPr id="4" name="Slide Number Placeholder 3">
            <a:extLst>
              <a:ext uri="{FF2B5EF4-FFF2-40B4-BE49-F238E27FC236}">
                <a16:creationId xmlns:a16="http://schemas.microsoft.com/office/drawing/2014/main" id="{AF273F3B-70C5-80A5-7E8A-479E8679E0C5}"/>
              </a:ext>
            </a:extLst>
          </p:cNvPr>
          <p:cNvSpPr>
            <a:spLocks noGrp="1"/>
          </p:cNvSpPr>
          <p:nvPr>
            <p:ph type="sldNum" sz="quarter" idx="12"/>
          </p:nvPr>
        </p:nvSpPr>
        <p:spPr/>
        <p:txBody>
          <a:bodyPr/>
          <a:lstStyle/>
          <a:p>
            <a:fld id="{BD8A8A1B-4E1E-43EF-8A39-7D4A3879B941}" type="slidenum">
              <a:rPr lang="en-US" smtClean="0"/>
              <a:t>5</a:t>
            </a:fld>
            <a:endParaRPr lang="en-US"/>
          </a:p>
        </p:txBody>
      </p:sp>
    </p:spTree>
    <p:extLst>
      <p:ext uri="{BB962C8B-B14F-4D97-AF65-F5344CB8AC3E}">
        <p14:creationId xmlns:p14="http://schemas.microsoft.com/office/powerpoint/2010/main" val="4282041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8"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70"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72"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74"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6BB241E-6D1B-1BDD-BD03-7512451EE7A7}"/>
              </a:ext>
            </a:extLst>
          </p:cNvPr>
          <p:cNvSpPr>
            <a:spLocks noGrp="1"/>
          </p:cNvSpPr>
          <p:nvPr>
            <p:ph type="title"/>
          </p:nvPr>
        </p:nvSpPr>
        <p:spPr>
          <a:xfrm>
            <a:off x="457200" y="758952"/>
            <a:ext cx="4640729" cy="1325563"/>
          </a:xfrm>
        </p:spPr>
        <p:txBody>
          <a:bodyPr vert="horz" lIns="91440" tIns="45720" rIns="91440" bIns="45720" rtlCol="0" anchor="b">
            <a:normAutofit/>
          </a:bodyPr>
          <a:lstStyle/>
          <a:p>
            <a:r>
              <a:rPr lang="en-US" dirty="0">
                <a:latin typeface="Calibri" panose="020F0502020204030204" pitchFamily="34" charset="0"/>
                <a:cs typeface="Calibri" panose="020F0502020204030204" pitchFamily="34" charset="0"/>
              </a:rPr>
              <a:t>Exploratory Data Analysis</a:t>
            </a:r>
          </a:p>
        </p:txBody>
      </p:sp>
      <p:sp>
        <p:nvSpPr>
          <p:cNvPr id="4" name="TextBox 3">
            <a:extLst>
              <a:ext uri="{FF2B5EF4-FFF2-40B4-BE49-F238E27FC236}">
                <a16:creationId xmlns:a16="http://schemas.microsoft.com/office/drawing/2014/main" id="{FA2697A5-1172-1460-8890-CFB8A6F04AFA}"/>
              </a:ext>
            </a:extLst>
          </p:cNvPr>
          <p:cNvSpPr txBox="1"/>
          <p:nvPr/>
        </p:nvSpPr>
        <p:spPr>
          <a:xfrm>
            <a:off x="457200" y="2286000"/>
            <a:ext cx="4640729" cy="3887585"/>
          </a:xfrm>
          <a:prstGeom prst="rect">
            <a:avLst/>
          </a:prstGeom>
        </p:spPr>
        <p:txBody>
          <a:bodyPr vert="horz" lIns="91440" tIns="45720" rIns="91440" bIns="45720" rtlCol="0">
            <a:normAutofit fontScale="92500" lnSpcReduction="20000"/>
          </a:bodyPr>
          <a:lstStyle/>
          <a:p>
            <a:pPr marL="342900" indent="-342900">
              <a:lnSpc>
                <a:spcPct val="150000"/>
              </a:lnSpc>
              <a:spcBef>
                <a:spcPts val="950"/>
              </a:spcBef>
              <a:buFont typeface="Arial" panose="020B0604020202020204" pitchFamily="34" charset="0"/>
              <a:buChar char="•"/>
            </a:pPr>
            <a:r>
              <a:rPr lang="en-US" sz="2000" dirty="0">
                <a:latin typeface="Calibri" panose="020F0502020204030204" pitchFamily="34" charset="0"/>
                <a:cs typeface="Calibri" panose="020F0502020204030204" pitchFamily="34" charset="0"/>
              </a:rPr>
              <a:t>Based on the chart presented, it is evident that Shared trips were the most economical option while </a:t>
            </a:r>
            <a:r>
              <a:rPr lang="en-US" sz="2000" dirty="0" err="1">
                <a:latin typeface="Calibri" panose="020F0502020204030204" pitchFamily="34" charset="0"/>
                <a:cs typeface="Calibri" panose="020F0502020204030204" pitchFamily="34" charset="0"/>
              </a:rPr>
              <a:t>BlackSuv</a:t>
            </a:r>
            <a:r>
              <a:rPr lang="en-US" sz="2000" dirty="0">
                <a:latin typeface="Calibri" panose="020F0502020204030204" pitchFamily="34" charset="0"/>
                <a:cs typeface="Calibri" panose="020F0502020204030204" pitchFamily="34" charset="0"/>
              </a:rPr>
              <a:t> was the most expensive. </a:t>
            </a:r>
          </a:p>
          <a:p>
            <a:pPr marL="342900" indent="-342900">
              <a:lnSpc>
                <a:spcPct val="150000"/>
              </a:lnSpc>
              <a:spcBef>
                <a:spcPts val="950"/>
              </a:spcBef>
              <a:buFont typeface="Arial" panose="020B0604020202020204" pitchFamily="34" charset="0"/>
              <a:buChar char="•"/>
            </a:pPr>
            <a:r>
              <a:rPr lang="en-US" sz="2000" dirty="0">
                <a:latin typeface="Calibri" panose="020F0502020204030204" pitchFamily="34" charset="0"/>
                <a:cs typeface="Calibri" panose="020F0502020204030204" pitchFamily="34" charset="0"/>
              </a:rPr>
              <a:t>UberX and </a:t>
            </a:r>
            <a:r>
              <a:rPr lang="en-US" sz="2000" dirty="0" err="1">
                <a:latin typeface="Calibri" panose="020F0502020204030204" pitchFamily="34" charset="0"/>
                <a:cs typeface="Calibri" panose="020F0502020204030204" pitchFamily="34" charset="0"/>
              </a:rPr>
              <a:t>UberPool</a:t>
            </a:r>
            <a:r>
              <a:rPr lang="en-US" sz="2000" dirty="0">
                <a:latin typeface="Calibri" panose="020F0502020204030204" pitchFamily="34" charset="0"/>
                <a:cs typeface="Calibri" panose="020F0502020204030204" pitchFamily="34" charset="0"/>
              </a:rPr>
              <a:t> were similarly priced, while Lux had a moderate price. </a:t>
            </a:r>
          </a:p>
          <a:p>
            <a:pPr marL="342900" indent="-342900">
              <a:lnSpc>
                <a:spcPct val="150000"/>
              </a:lnSpc>
              <a:spcBef>
                <a:spcPts val="950"/>
              </a:spcBef>
              <a:buFont typeface="Arial" panose="020B0604020202020204" pitchFamily="34" charset="0"/>
              <a:buChar char="•"/>
            </a:pPr>
            <a:r>
              <a:rPr lang="en-US" sz="2000" dirty="0">
                <a:latin typeface="Calibri" panose="020F0502020204030204" pitchFamily="34" charset="0"/>
                <a:cs typeface="Calibri" panose="020F0502020204030204" pitchFamily="34" charset="0"/>
              </a:rPr>
              <a:t>Notably, no graph was provided for taxi, indicating that no data values for taxi were present in the dataset.</a:t>
            </a:r>
          </a:p>
        </p:txBody>
      </p:sp>
      <p:pic>
        <p:nvPicPr>
          <p:cNvPr id="6" name="Picture 5" descr="Chart&#10;&#10;Description automatically generated with low confidence">
            <a:extLst>
              <a:ext uri="{FF2B5EF4-FFF2-40B4-BE49-F238E27FC236}">
                <a16:creationId xmlns:a16="http://schemas.microsoft.com/office/drawing/2014/main" id="{FD8AAC71-35E7-B98A-13A4-E10510110DEF}"/>
              </a:ext>
            </a:extLst>
          </p:cNvPr>
          <p:cNvPicPr>
            <a:picLocks noChangeAspect="1"/>
          </p:cNvPicPr>
          <p:nvPr/>
        </p:nvPicPr>
        <p:blipFill>
          <a:blip r:embed="rId3"/>
          <a:stretch>
            <a:fillRect/>
          </a:stretch>
        </p:blipFill>
        <p:spPr>
          <a:xfrm>
            <a:off x="6529388" y="2040592"/>
            <a:ext cx="4659872" cy="2906872"/>
          </a:xfrm>
          <a:prstGeom prst="rect">
            <a:avLst/>
          </a:prstGeom>
        </p:spPr>
      </p:pic>
      <p:sp>
        <p:nvSpPr>
          <p:cNvPr id="7" name="Slide Number Placeholder 6">
            <a:extLst>
              <a:ext uri="{FF2B5EF4-FFF2-40B4-BE49-F238E27FC236}">
                <a16:creationId xmlns:a16="http://schemas.microsoft.com/office/drawing/2014/main" id="{7279F775-1657-98C6-472F-B05F07480347}"/>
              </a:ext>
            </a:extLst>
          </p:cNvPr>
          <p:cNvSpPr>
            <a:spLocks noGrp="1"/>
          </p:cNvSpPr>
          <p:nvPr>
            <p:ph type="sldNum" sz="quarter" idx="12"/>
          </p:nvPr>
        </p:nvSpPr>
        <p:spPr/>
        <p:txBody>
          <a:bodyPr/>
          <a:lstStyle/>
          <a:p>
            <a:fld id="{BD8A8A1B-4E1E-43EF-8A39-7D4A3879B941}" type="slidenum">
              <a:rPr lang="en-US" smtClean="0"/>
              <a:t>6</a:t>
            </a:fld>
            <a:endParaRPr lang="en-US"/>
          </a:p>
        </p:txBody>
      </p:sp>
    </p:spTree>
    <p:extLst>
      <p:ext uri="{BB962C8B-B14F-4D97-AF65-F5344CB8AC3E}">
        <p14:creationId xmlns:p14="http://schemas.microsoft.com/office/powerpoint/2010/main" val="1643035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2" name="Color Fill">
            <a:extLst>
              <a:ext uri="{FF2B5EF4-FFF2-40B4-BE49-F238E27FC236}">
                <a16:creationId xmlns:a16="http://schemas.microsoft.com/office/drawing/2014/main" id="{3FFB0B4B-B126-43E0-A25C-BA5634332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4" name="Graphic 9">
            <a:extLst>
              <a:ext uri="{FF2B5EF4-FFF2-40B4-BE49-F238E27FC236}">
                <a16:creationId xmlns:a16="http://schemas.microsoft.com/office/drawing/2014/main" id="{9F9FCAB0-3283-4956-AE76-28C4033BF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297" y="19664"/>
            <a:ext cx="6905281" cy="6818671"/>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16"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3" name="Content Placeholder 2">
            <a:extLst>
              <a:ext uri="{FF2B5EF4-FFF2-40B4-BE49-F238E27FC236}">
                <a16:creationId xmlns:a16="http://schemas.microsoft.com/office/drawing/2014/main" id="{C7FECB7B-7017-0367-2103-6345A06FAF55}"/>
              </a:ext>
            </a:extLst>
          </p:cNvPr>
          <p:cNvSpPr>
            <a:spLocks noGrp="1"/>
          </p:cNvSpPr>
          <p:nvPr>
            <p:ph idx="1"/>
          </p:nvPr>
        </p:nvSpPr>
        <p:spPr>
          <a:xfrm>
            <a:off x="457200" y="557048"/>
            <a:ext cx="4503557" cy="5533410"/>
          </a:xfrm>
        </p:spPr>
        <p:txBody>
          <a:bodyPr>
            <a:normAutofit/>
          </a:bodyPr>
          <a:lstStyle/>
          <a:p>
            <a:pPr marL="0" indent="0">
              <a:lnSpc>
                <a:spcPct val="150000"/>
              </a:lnSpc>
              <a:buNone/>
            </a:pPr>
            <a:r>
              <a:rPr lang="en-US" sz="1700" dirty="0">
                <a:latin typeface="Calibri" panose="020F0502020204030204" pitchFamily="34" charset="0"/>
                <a:cs typeface="Calibri" panose="020F0502020204030204" pitchFamily="34" charset="0"/>
              </a:rPr>
              <a:t>The bar chart depicts the frequency of rides based on weather conditions, indicating that cloudy weather had the highest number of data points. This suggests that cabs may have been more commonly used during cloudy weather.</a:t>
            </a:r>
          </a:p>
          <a:p>
            <a:pPr marL="0" indent="0">
              <a:lnSpc>
                <a:spcPct val="150000"/>
              </a:lnSpc>
              <a:buNone/>
            </a:pPr>
            <a:r>
              <a:rPr lang="en-US" sz="1700" dirty="0">
                <a:latin typeface="Calibri" panose="020F0502020204030204" pitchFamily="34" charset="0"/>
                <a:cs typeface="Calibri" panose="020F0502020204030204" pitchFamily="34" charset="0"/>
              </a:rPr>
              <a:t>The strip plot revealed the presence of outliers in the cloudy weather category, with some data points exhibiting unusually high prices above 80, while others were below 60. Further analysis of the plot suggests that prices were highest during cloudy weather, whereas they were lowest during foggy weather.</a:t>
            </a:r>
          </a:p>
        </p:txBody>
      </p:sp>
      <p:pic>
        <p:nvPicPr>
          <p:cNvPr id="5" name="Picture 4" descr="Chart, bar chart&#10;&#10;Description automatically generated">
            <a:extLst>
              <a:ext uri="{FF2B5EF4-FFF2-40B4-BE49-F238E27FC236}">
                <a16:creationId xmlns:a16="http://schemas.microsoft.com/office/drawing/2014/main" id="{B7E193B0-7D91-817B-EDA7-73F9EB6544F4}"/>
              </a:ext>
            </a:extLst>
          </p:cNvPr>
          <p:cNvPicPr>
            <a:picLocks noChangeAspect="1"/>
          </p:cNvPicPr>
          <p:nvPr/>
        </p:nvPicPr>
        <p:blipFill>
          <a:blip r:embed="rId3"/>
          <a:stretch>
            <a:fillRect/>
          </a:stretch>
        </p:blipFill>
        <p:spPr bwMode="auto">
          <a:xfrm>
            <a:off x="6727773" y="766563"/>
            <a:ext cx="3869077" cy="2470691"/>
          </a:xfrm>
          <a:prstGeom prst="rect">
            <a:avLst/>
          </a:prstGeom>
          <a:noFill/>
        </p:spPr>
      </p:pic>
      <p:pic>
        <p:nvPicPr>
          <p:cNvPr id="4" name="Picture 3" descr="Chart&#10;&#10;Description automatically generated with low confidence">
            <a:extLst>
              <a:ext uri="{FF2B5EF4-FFF2-40B4-BE49-F238E27FC236}">
                <a16:creationId xmlns:a16="http://schemas.microsoft.com/office/drawing/2014/main" id="{948FA34D-D431-0574-96D4-F68FD7B707D7}"/>
              </a:ext>
            </a:extLst>
          </p:cNvPr>
          <p:cNvPicPr>
            <a:picLocks noChangeAspect="1"/>
          </p:cNvPicPr>
          <p:nvPr/>
        </p:nvPicPr>
        <p:blipFill>
          <a:blip r:embed="rId4"/>
          <a:stretch>
            <a:fillRect/>
          </a:stretch>
        </p:blipFill>
        <p:spPr>
          <a:xfrm>
            <a:off x="6603693" y="3440411"/>
            <a:ext cx="4117237" cy="2290267"/>
          </a:xfrm>
          <a:prstGeom prst="rect">
            <a:avLst/>
          </a:prstGeom>
        </p:spPr>
      </p:pic>
      <p:sp>
        <p:nvSpPr>
          <p:cNvPr id="6" name="Slide Number Placeholder 5">
            <a:extLst>
              <a:ext uri="{FF2B5EF4-FFF2-40B4-BE49-F238E27FC236}">
                <a16:creationId xmlns:a16="http://schemas.microsoft.com/office/drawing/2014/main" id="{0A1EAB1C-8973-4522-8DCA-344B451D4F8B}"/>
              </a:ext>
            </a:extLst>
          </p:cNvPr>
          <p:cNvSpPr>
            <a:spLocks noGrp="1"/>
          </p:cNvSpPr>
          <p:nvPr>
            <p:ph type="sldNum" sz="quarter" idx="12"/>
          </p:nvPr>
        </p:nvSpPr>
        <p:spPr/>
        <p:txBody>
          <a:bodyPr/>
          <a:lstStyle/>
          <a:p>
            <a:fld id="{BD8A8A1B-4E1E-43EF-8A39-7D4A3879B941}" type="slidenum">
              <a:rPr lang="en-US" smtClean="0"/>
              <a:t>7</a:t>
            </a:fld>
            <a:endParaRPr lang="en-US"/>
          </a:p>
        </p:txBody>
      </p:sp>
    </p:spTree>
    <p:extLst>
      <p:ext uri="{BB962C8B-B14F-4D97-AF65-F5344CB8AC3E}">
        <p14:creationId xmlns:p14="http://schemas.microsoft.com/office/powerpoint/2010/main" val="3271220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2"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4" name="Graphic 9">
            <a:extLst>
              <a:ext uri="{FF2B5EF4-FFF2-40B4-BE49-F238E27FC236}">
                <a16:creationId xmlns:a16="http://schemas.microsoft.com/office/drawing/2014/main" id="{9A450B93-9615-4854-BEA5-4A85DF5CD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6719" y="0"/>
            <a:ext cx="6905281" cy="685800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4">
              <a:alpha val="25000"/>
            </a:schemeClr>
          </a:solidFill>
          <a:ln w="9525" cap="flat">
            <a:noFill/>
            <a:prstDash val="solid"/>
            <a:miter/>
          </a:ln>
        </p:spPr>
        <p:txBody>
          <a:bodyPr wrap="square" rtlCol="0" anchor="ctr">
            <a:noAutofit/>
          </a:bodyPr>
          <a:lstStyle/>
          <a:p>
            <a:endParaRPr lang="en-US" dirty="0"/>
          </a:p>
        </p:txBody>
      </p:sp>
      <p:sp>
        <p:nvSpPr>
          <p:cNvPr id="16"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3EFC2E80-7A0E-3154-D297-4E367E1DA6D3}"/>
              </a:ext>
            </a:extLst>
          </p:cNvPr>
          <p:cNvSpPr>
            <a:spLocks noGrp="1"/>
          </p:cNvSpPr>
          <p:nvPr>
            <p:ph type="title"/>
          </p:nvPr>
        </p:nvSpPr>
        <p:spPr>
          <a:xfrm>
            <a:off x="147146" y="758952"/>
            <a:ext cx="5667868" cy="723007"/>
          </a:xfrm>
        </p:spPr>
        <p:txBody>
          <a:bodyPr anchor="b">
            <a:normAutofit/>
          </a:bodyPr>
          <a:lstStyle/>
          <a:p>
            <a:r>
              <a:rPr lang="en-US" sz="3600" dirty="0"/>
              <a:t>RFE and Feature Selection</a:t>
            </a:r>
          </a:p>
        </p:txBody>
      </p:sp>
      <p:sp>
        <p:nvSpPr>
          <p:cNvPr id="3" name="Content Placeholder 2">
            <a:extLst>
              <a:ext uri="{FF2B5EF4-FFF2-40B4-BE49-F238E27FC236}">
                <a16:creationId xmlns:a16="http://schemas.microsoft.com/office/drawing/2014/main" id="{D4EC23D0-0D6D-BECD-14B9-1A9183F45B4B}"/>
              </a:ext>
            </a:extLst>
          </p:cNvPr>
          <p:cNvSpPr>
            <a:spLocks noGrp="1"/>
          </p:cNvSpPr>
          <p:nvPr>
            <p:ph idx="1"/>
          </p:nvPr>
        </p:nvSpPr>
        <p:spPr>
          <a:xfrm>
            <a:off x="315310" y="1639614"/>
            <a:ext cx="5927835" cy="4533971"/>
          </a:xfrm>
        </p:spPr>
        <p:txBody>
          <a:bodyPr>
            <a:normAutofit/>
          </a:bodyPr>
          <a:lstStyle/>
          <a:p>
            <a:pPr>
              <a:lnSpc>
                <a:spcPct val="150000"/>
              </a:lnSpc>
              <a:spcBef>
                <a:spcPct val="0"/>
              </a:spcBef>
              <a:spcAft>
                <a:spcPts val="600"/>
              </a:spcAft>
            </a:pPr>
            <a:r>
              <a:rPr lang="en-US" sz="1900" dirty="0">
                <a:latin typeface="+mj-lt"/>
                <a:ea typeface="+mj-ea"/>
                <a:cs typeface="+mj-cs"/>
              </a:rPr>
              <a:t>Utilized the scikit-learn library to implement recursive feature elimination, accomplished using the </a:t>
            </a:r>
            <a:r>
              <a:rPr lang="en-US" sz="1900" dirty="0" err="1">
                <a:latin typeface="+mj-lt"/>
                <a:ea typeface="+mj-ea"/>
                <a:cs typeface="+mj-cs"/>
              </a:rPr>
              <a:t>sklearn.feature_selection.RFE</a:t>
            </a:r>
            <a:r>
              <a:rPr lang="en-US" sz="1900" dirty="0">
                <a:latin typeface="+mj-lt"/>
                <a:ea typeface="+mj-ea"/>
                <a:cs typeface="+mj-cs"/>
              </a:rPr>
              <a:t> class.</a:t>
            </a:r>
          </a:p>
          <a:p>
            <a:pPr>
              <a:lnSpc>
                <a:spcPct val="150000"/>
              </a:lnSpc>
              <a:spcBef>
                <a:spcPct val="0"/>
              </a:spcBef>
              <a:spcAft>
                <a:spcPts val="600"/>
              </a:spcAft>
            </a:pPr>
            <a:r>
              <a:rPr lang="en-US" sz="1900" dirty="0">
                <a:latin typeface="+mj-lt"/>
                <a:ea typeface="+mj-ea"/>
                <a:cs typeface="+mj-cs"/>
              </a:rPr>
              <a:t>To apply RFE to our dataset using a Linear Regression model, we initially separated the data into dependent (features) and independent (target) variables, before subsequently dividing it into training and testing sets. Thereafter, we determined the accuracy of the model for different numbers of features (k values), with the results presented below:</a:t>
            </a:r>
          </a:p>
        </p:txBody>
      </p:sp>
      <p:graphicFrame>
        <p:nvGraphicFramePr>
          <p:cNvPr id="5" name="Table 4">
            <a:extLst>
              <a:ext uri="{FF2B5EF4-FFF2-40B4-BE49-F238E27FC236}">
                <a16:creationId xmlns:a16="http://schemas.microsoft.com/office/drawing/2014/main" id="{844ED099-840B-95FC-2239-CB9DF24BE86A}"/>
              </a:ext>
            </a:extLst>
          </p:cNvPr>
          <p:cNvGraphicFramePr>
            <a:graphicFrameLocks noGrp="1"/>
          </p:cNvGraphicFramePr>
          <p:nvPr>
            <p:extLst>
              <p:ext uri="{D42A27DB-BD31-4B8C-83A1-F6EECF244321}">
                <p14:modId xmlns:p14="http://schemas.microsoft.com/office/powerpoint/2010/main" val="487783586"/>
              </p:ext>
            </p:extLst>
          </p:nvPr>
        </p:nvGraphicFramePr>
        <p:xfrm>
          <a:off x="6566913" y="1265353"/>
          <a:ext cx="4593772" cy="4457927"/>
        </p:xfrm>
        <a:graphic>
          <a:graphicData uri="http://schemas.openxmlformats.org/drawingml/2006/table">
            <a:tbl>
              <a:tblPr firstRow="1" firstCol="1" bandRow="1">
                <a:tableStyleId>{5C22544A-7EE6-4342-B048-85BDC9FD1C3A}</a:tableStyleId>
              </a:tblPr>
              <a:tblGrid>
                <a:gridCol w="1124797">
                  <a:extLst>
                    <a:ext uri="{9D8B030D-6E8A-4147-A177-3AD203B41FA5}">
                      <a16:colId xmlns:a16="http://schemas.microsoft.com/office/drawing/2014/main" val="3788864077"/>
                    </a:ext>
                  </a:extLst>
                </a:gridCol>
                <a:gridCol w="1892126">
                  <a:extLst>
                    <a:ext uri="{9D8B030D-6E8A-4147-A177-3AD203B41FA5}">
                      <a16:colId xmlns:a16="http://schemas.microsoft.com/office/drawing/2014/main" val="1936311552"/>
                    </a:ext>
                  </a:extLst>
                </a:gridCol>
                <a:gridCol w="1576849">
                  <a:extLst>
                    <a:ext uri="{9D8B030D-6E8A-4147-A177-3AD203B41FA5}">
                      <a16:colId xmlns:a16="http://schemas.microsoft.com/office/drawing/2014/main" val="264174952"/>
                    </a:ext>
                  </a:extLst>
                </a:gridCol>
              </a:tblGrid>
              <a:tr h="811468">
                <a:tc>
                  <a:txBody>
                    <a:bodyPr/>
                    <a:lstStyle/>
                    <a:p>
                      <a:pPr marL="0" marR="0" algn="just" fontAlgn="base">
                        <a:lnSpc>
                          <a:spcPct val="150000"/>
                        </a:lnSpc>
                        <a:spcBef>
                          <a:spcPts val="0"/>
                        </a:spcBef>
                        <a:spcAft>
                          <a:spcPts val="0"/>
                        </a:spcAft>
                      </a:pPr>
                      <a:r>
                        <a:rPr lang="en-US" sz="1800">
                          <a:effectLst/>
                        </a:rPr>
                        <a:t>   Serial No.​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just" fontAlgn="base">
                        <a:lnSpc>
                          <a:spcPct val="150000"/>
                        </a:lnSpc>
                        <a:spcBef>
                          <a:spcPts val="0"/>
                        </a:spcBef>
                        <a:spcAft>
                          <a:spcPts val="0"/>
                        </a:spcAft>
                      </a:pPr>
                      <a:r>
                        <a:rPr lang="en-US" sz="1800">
                          <a:effectLst/>
                        </a:rPr>
                        <a:t>   No. of Feature (K)​</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just" fontAlgn="base">
                        <a:lnSpc>
                          <a:spcPct val="150000"/>
                        </a:lnSpc>
                        <a:spcBef>
                          <a:spcPts val="0"/>
                        </a:spcBef>
                        <a:spcAft>
                          <a:spcPts val="0"/>
                        </a:spcAft>
                      </a:pPr>
                      <a:r>
                        <a:rPr lang="en-US" sz="1800">
                          <a:effectLst/>
                        </a:rPr>
                        <a:t>    Accuracy​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410767490"/>
                  </a:ext>
                </a:extLst>
              </a:tr>
              <a:tr h="811468">
                <a:tc>
                  <a:txBody>
                    <a:bodyPr/>
                    <a:lstStyle/>
                    <a:p>
                      <a:pPr marL="0" marR="0" algn="just" fontAlgn="base">
                        <a:lnSpc>
                          <a:spcPct val="150000"/>
                        </a:lnSpc>
                        <a:spcBef>
                          <a:spcPts val="0"/>
                        </a:spcBef>
                        <a:spcAft>
                          <a:spcPts val="0"/>
                        </a:spcAft>
                      </a:pPr>
                      <a:r>
                        <a:rPr lang="en-US" sz="1800">
                          <a:effectLst/>
                        </a:rPr>
                        <a:t>   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just" fontAlgn="base">
                        <a:lnSpc>
                          <a:spcPct val="150000"/>
                        </a:lnSpc>
                        <a:spcBef>
                          <a:spcPts val="0"/>
                        </a:spcBef>
                        <a:spcAft>
                          <a:spcPts val="0"/>
                        </a:spcAft>
                      </a:pPr>
                      <a:r>
                        <a:rPr lang="en-US" sz="1800">
                          <a:effectLst/>
                        </a:rPr>
                        <a:t>   56​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just" fontAlgn="base">
                        <a:lnSpc>
                          <a:spcPct val="150000"/>
                        </a:lnSpc>
                        <a:spcBef>
                          <a:spcPts val="0"/>
                        </a:spcBef>
                        <a:spcAft>
                          <a:spcPts val="0"/>
                        </a:spcAft>
                      </a:pPr>
                      <a:r>
                        <a:rPr lang="en-US" sz="1800">
                          <a:effectLst/>
                        </a:rPr>
                        <a:t>   0.8054834220​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588947375"/>
                  </a:ext>
                </a:extLst>
              </a:tr>
              <a:tr h="811468">
                <a:tc>
                  <a:txBody>
                    <a:bodyPr/>
                    <a:lstStyle/>
                    <a:p>
                      <a:pPr marL="0" marR="0" algn="just" fontAlgn="base">
                        <a:lnSpc>
                          <a:spcPct val="150000"/>
                        </a:lnSpc>
                        <a:spcBef>
                          <a:spcPts val="0"/>
                        </a:spcBef>
                        <a:spcAft>
                          <a:spcPts val="0"/>
                        </a:spcAft>
                      </a:pPr>
                      <a:r>
                        <a:rPr lang="en-US" sz="1800">
                          <a:effectLst/>
                        </a:rPr>
                        <a:t>   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just" fontAlgn="base">
                        <a:lnSpc>
                          <a:spcPct val="150000"/>
                        </a:lnSpc>
                        <a:spcBef>
                          <a:spcPts val="0"/>
                        </a:spcBef>
                        <a:spcAft>
                          <a:spcPts val="0"/>
                        </a:spcAft>
                      </a:pPr>
                      <a:r>
                        <a:rPr lang="en-US" sz="1800">
                          <a:effectLst/>
                        </a:rPr>
                        <a:t>   40​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just" fontAlgn="base">
                        <a:lnSpc>
                          <a:spcPct val="150000"/>
                        </a:lnSpc>
                        <a:spcBef>
                          <a:spcPts val="0"/>
                        </a:spcBef>
                        <a:spcAft>
                          <a:spcPts val="0"/>
                        </a:spcAft>
                      </a:pPr>
                      <a:r>
                        <a:rPr lang="en-US" sz="1800">
                          <a:effectLst/>
                        </a:rPr>
                        <a:t>   0.8050662132​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8004575"/>
                  </a:ext>
                </a:extLst>
              </a:tr>
              <a:tr h="811468">
                <a:tc>
                  <a:txBody>
                    <a:bodyPr/>
                    <a:lstStyle/>
                    <a:p>
                      <a:pPr marL="0" marR="0" algn="just" fontAlgn="base">
                        <a:lnSpc>
                          <a:spcPct val="150000"/>
                        </a:lnSpc>
                        <a:spcBef>
                          <a:spcPts val="0"/>
                        </a:spcBef>
                        <a:spcAft>
                          <a:spcPts val="0"/>
                        </a:spcAft>
                      </a:pPr>
                      <a:r>
                        <a:rPr lang="en-US" sz="1800">
                          <a:effectLst/>
                        </a:rPr>
                        <a:t>   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just" fontAlgn="base">
                        <a:lnSpc>
                          <a:spcPct val="150000"/>
                        </a:lnSpc>
                        <a:spcBef>
                          <a:spcPts val="0"/>
                        </a:spcBef>
                        <a:spcAft>
                          <a:spcPts val="0"/>
                        </a:spcAft>
                      </a:pPr>
                      <a:r>
                        <a:rPr lang="en-US" sz="1800">
                          <a:effectLst/>
                        </a:rPr>
                        <a:t>   25​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just" fontAlgn="base">
                        <a:lnSpc>
                          <a:spcPct val="150000"/>
                        </a:lnSpc>
                        <a:spcBef>
                          <a:spcPts val="0"/>
                        </a:spcBef>
                        <a:spcAft>
                          <a:spcPts val="0"/>
                        </a:spcAft>
                      </a:pPr>
                      <a:r>
                        <a:rPr lang="en-US" sz="1800">
                          <a:effectLst/>
                        </a:rPr>
                        <a:t>   0.8055355151​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639460678"/>
                  </a:ext>
                </a:extLst>
              </a:tr>
              <a:tr h="1212055">
                <a:tc>
                  <a:txBody>
                    <a:bodyPr/>
                    <a:lstStyle/>
                    <a:p>
                      <a:pPr marL="0" marR="0" algn="just" fontAlgn="base">
                        <a:lnSpc>
                          <a:spcPct val="150000"/>
                        </a:lnSpc>
                        <a:spcBef>
                          <a:spcPts val="0"/>
                        </a:spcBef>
                        <a:spcAft>
                          <a:spcPts val="0"/>
                        </a:spcAft>
                      </a:pPr>
                      <a:r>
                        <a:rPr lang="en-US" sz="1800">
                          <a:effectLst/>
                        </a:rPr>
                        <a:t>   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just" fontAlgn="base">
                        <a:lnSpc>
                          <a:spcPct val="150000"/>
                        </a:lnSpc>
                        <a:spcBef>
                          <a:spcPts val="0"/>
                        </a:spcBef>
                        <a:spcAft>
                          <a:spcPts val="0"/>
                        </a:spcAft>
                      </a:pPr>
                      <a:r>
                        <a:rPr lang="en-US" sz="1800">
                          <a:effectLst/>
                        </a:rPr>
                        <a:t>   15​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just" fontAlgn="base">
                        <a:lnSpc>
                          <a:spcPct val="150000"/>
                        </a:lnSpc>
                        <a:spcBef>
                          <a:spcPts val="0"/>
                        </a:spcBef>
                        <a:spcAft>
                          <a:spcPts val="0"/>
                        </a:spcAft>
                      </a:pPr>
                      <a:r>
                        <a:rPr lang="en-US" sz="1800" dirty="0">
                          <a:effectLst/>
                        </a:rPr>
                        <a:t>   0.8050457819​</a:t>
                      </a:r>
                      <a:endParaRPr lang="en-US" sz="1600" dirty="0">
                        <a:effectLst/>
                      </a:endParaRPr>
                    </a:p>
                    <a:p>
                      <a:pPr marL="0" marR="0" algn="just" fontAlgn="base">
                        <a:lnSpc>
                          <a:spcPct val="150000"/>
                        </a:lnSpc>
                        <a:spcBef>
                          <a:spcPts val="0"/>
                        </a:spcBef>
                        <a:spcAft>
                          <a:spcPts val="0"/>
                        </a:spcAft>
                      </a:pPr>
                      <a:r>
                        <a:rPr lang="en-US" sz="18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483230134"/>
                  </a:ext>
                </a:extLst>
              </a:tr>
            </a:tbl>
          </a:graphicData>
        </a:graphic>
      </p:graphicFrame>
      <p:sp>
        <p:nvSpPr>
          <p:cNvPr id="6" name="Slide Number Placeholder 5">
            <a:extLst>
              <a:ext uri="{FF2B5EF4-FFF2-40B4-BE49-F238E27FC236}">
                <a16:creationId xmlns:a16="http://schemas.microsoft.com/office/drawing/2014/main" id="{0009AEE2-0A35-CAE4-C2FE-EE3E06E65776}"/>
              </a:ext>
            </a:extLst>
          </p:cNvPr>
          <p:cNvSpPr>
            <a:spLocks noGrp="1"/>
          </p:cNvSpPr>
          <p:nvPr>
            <p:ph type="sldNum" sz="quarter" idx="12"/>
          </p:nvPr>
        </p:nvSpPr>
        <p:spPr/>
        <p:txBody>
          <a:bodyPr/>
          <a:lstStyle/>
          <a:p>
            <a:fld id="{BD8A8A1B-4E1E-43EF-8A39-7D4A3879B941}" type="slidenum">
              <a:rPr lang="en-US" smtClean="0"/>
              <a:t>8</a:t>
            </a:fld>
            <a:endParaRPr lang="en-US"/>
          </a:p>
        </p:txBody>
      </p:sp>
    </p:spTree>
    <p:extLst>
      <p:ext uri="{BB962C8B-B14F-4D97-AF65-F5344CB8AC3E}">
        <p14:creationId xmlns:p14="http://schemas.microsoft.com/office/powerpoint/2010/main" val="1280248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3" name="Graphic 9">
            <a:extLst>
              <a:ext uri="{FF2B5EF4-FFF2-40B4-BE49-F238E27FC236}">
                <a16:creationId xmlns:a16="http://schemas.microsoft.com/office/drawing/2014/main" id="{9A450B93-9615-4854-BEA5-4A85DF5CD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6719" y="0"/>
            <a:ext cx="6905281" cy="685800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4">
              <a:alpha val="25000"/>
            </a:schemeClr>
          </a:solidFill>
          <a:ln w="9525" cap="flat">
            <a:noFill/>
            <a:prstDash val="solid"/>
            <a:miter/>
          </a:ln>
        </p:spPr>
        <p:txBody>
          <a:bodyPr wrap="square" rtlCol="0" anchor="ctr">
            <a:noAutofit/>
          </a:bodyPr>
          <a:lstStyle/>
          <a:p>
            <a:endParaRPr lang="en-US" dirty="0"/>
          </a:p>
        </p:txBody>
      </p:sp>
      <p:sp>
        <p:nvSpPr>
          <p:cNvPr id="15"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27C52EC3-8613-9D3A-FD6D-7E274B0CFA2C}"/>
              </a:ext>
            </a:extLst>
          </p:cNvPr>
          <p:cNvSpPr>
            <a:spLocks noGrp="1"/>
          </p:cNvSpPr>
          <p:nvPr>
            <p:ph type="title"/>
          </p:nvPr>
        </p:nvSpPr>
        <p:spPr>
          <a:xfrm>
            <a:off x="457200" y="758952"/>
            <a:ext cx="4640729" cy="1325563"/>
          </a:xfrm>
        </p:spPr>
        <p:txBody>
          <a:bodyPr anchor="b">
            <a:normAutofit/>
          </a:bodyPr>
          <a:lstStyle/>
          <a:p>
            <a:r>
              <a:rPr lang="en-US" sz="3600" dirty="0"/>
              <a:t>Modelling and Testing </a:t>
            </a:r>
          </a:p>
        </p:txBody>
      </p:sp>
      <p:sp>
        <p:nvSpPr>
          <p:cNvPr id="3" name="Content Placeholder 2">
            <a:extLst>
              <a:ext uri="{FF2B5EF4-FFF2-40B4-BE49-F238E27FC236}">
                <a16:creationId xmlns:a16="http://schemas.microsoft.com/office/drawing/2014/main" id="{50BD49A7-0D07-D099-A069-4CE4D73A73F8}"/>
              </a:ext>
            </a:extLst>
          </p:cNvPr>
          <p:cNvSpPr>
            <a:spLocks noGrp="1"/>
          </p:cNvSpPr>
          <p:nvPr>
            <p:ph idx="1"/>
          </p:nvPr>
        </p:nvSpPr>
        <p:spPr>
          <a:xfrm>
            <a:off x="457200" y="2286000"/>
            <a:ext cx="5638800" cy="3887585"/>
          </a:xfrm>
        </p:spPr>
        <p:txBody>
          <a:bodyPr>
            <a:normAutofit fontScale="92500" lnSpcReduction="10000"/>
          </a:bodyPr>
          <a:lstStyle/>
          <a:p>
            <a:pPr marL="0" indent="0">
              <a:lnSpc>
                <a:spcPct val="150000"/>
              </a:lnSpc>
              <a:spcBef>
                <a:spcPts val="0"/>
              </a:spcBef>
              <a:spcAft>
                <a:spcPts val="1000"/>
              </a:spcAft>
              <a:buNone/>
            </a:pPr>
            <a:r>
              <a:rPr lang="en-US" dirty="0">
                <a:latin typeface="Calibri" panose="020F0502020204030204" pitchFamily="34" charset="0"/>
                <a:cs typeface="Calibri" panose="020F0502020204030204" pitchFamily="34" charset="0"/>
              </a:rPr>
              <a:t>The modeling is done in the following steps:-</a:t>
            </a:r>
          </a:p>
          <a:p>
            <a:pPr marL="800100" lvl="1" indent="-342900">
              <a:lnSpc>
                <a:spcPct val="150000"/>
              </a:lnSpc>
              <a:spcBef>
                <a:spcPts val="0"/>
              </a:spcBef>
              <a:buFont typeface="Symbol" pitchFamily="2" charset="2"/>
              <a:buChar char=""/>
            </a:pPr>
            <a:r>
              <a:rPr lang="en-US" dirty="0">
                <a:effectLst/>
                <a:latin typeface="Calibri" panose="020F0502020204030204" pitchFamily="34" charset="0"/>
                <a:ea typeface="Calibri" panose="020F0502020204030204" pitchFamily="34" charset="0"/>
                <a:cs typeface="Calibri" panose="020F0502020204030204" pitchFamily="34" charset="0"/>
              </a:rPr>
              <a:t>First, we split the dataset into a training set and a testing set.</a:t>
            </a:r>
          </a:p>
          <a:p>
            <a:pPr marL="800100" lvl="1" indent="-342900">
              <a:lnSpc>
                <a:spcPct val="150000"/>
              </a:lnSpc>
              <a:spcBef>
                <a:spcPts val="0"/>
              </a:spcBef>
              <a:buFont typeface="Symbol" pitchFamily="2" charset="2"/>
              <a:buChar char=""/>
            </a:pPr>
            <a:r>
              <a:rPr lang="en-US" dirty="0">
                <a:effectLst/>
                <a:latin typeface="Calibri" panose="020F0502020204030204" pitchFamily="34" charset="0"/>
                <a:ea typeface="Calibri" panose="020F0502020204030204" pitchFamily="34" charset="0"/>
                <a:cs typeface="Calibri" panose="020F0502020204030204" pitchFamily="34" charset="0"/>
              </a:rPr>
              <a:t>Then we train the model on the training set.</a:t>
            </a:r>
          </a:p>
          <a:p>
            <a:pPr marL="800100" lvl="1" indent="-342900">
              <a:lnSpc>
                <a:spcPct val="150000"/>
              </a:lnSpc>
              <a:spcBef>
                <a:spcPts val="0"/>
              </a:spcBef>
              <a:spcAft>
                <a:spcPts val="1000"/>
              </a:spcAft>
              <a:buFont typeface="Symbol" pitchFamily="2" charset="2"/>
              <a:buChar char=""/>
            </a:pPr>
            <a:r>
              <a:rPr lang="en-US" dirty="0">
                <a:effectLst/>
                <a:latin typeface="Calibri" panose="020F0502020204030204" pitchFamily="34" charset="0"/>
                <a:ea typeface="Calibri" panose="020F0502020204030204" pitchFamily="34" charset="0"/>
                <a:cs typeface="Calibri" panose="020F0502020204030204" pitchFamily="34" charset="0"/>
              </a:rPr>
              <a:t>And at last, we test the model on the testing set and evaluate how well our model performs.</a:t>
            </a:r>
          </a:p>
          <a:p>
            <a:pPr marL="0" marR="0" indent="0">
              <a:lnSpc>
                <a:spcPct val="150000"/>
              </a:lnSpc>
              <a:spcBef>
                <a:spcPts val="0"/>
              </a:spcBef>
              <a:spcAft>
                <a:spcPts val="1000"/>
              </a:spcAft>
              <a:buNone/>
            </a:pPr>
            <a:r>
              <a:rPr lang="en-US" dirty="0">
                <a:effectLst/>
                <a:latin typeface="Calibri" panose="020F0502020204030204" pitchFamily="34" charset="0"/>
                <a:ea typeface="Times New Roman" panose="02020603050405020304" pitchFamily="18" charset="0"/>
                <a:cs typeface="Calibri" panose="020F0502020204030204" pitchFamily="34" charset="0"/>
              </a:rPr>
              <a:t>So, after applying these models we get the following accuracy:</a:t>
            </a:r>
            <a:endParaRPr lang="en-US" dirty="0">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graphicFrame>
        <p:nvGraphicFramePr>
          <p:cNvPr id="4" name="Table 3">
            <a:extLst>
              <a:ext uri="{FF2B5EF4-FFF2-40B4-BE49-F238E27FC236}">
                <a16:creationId xmlns:a16="http://schemas.microsoft.com/office/drawing/2014/main" id="{1301561B-4963-A99A-38D4-9754C6DEC8A2}"/>
              </a:ext>
            </a:extLst>
          </p:cNvPr>
          <p:cNvGraphicFramePr>
            <a:graphicFrameLocks noGrp="1"/>
          </p:cNvGraphicFramePr>
          <p:nvPr>
            <p:extLst>
              <p:ext uri="{D42A27DB-BD31-4B8C-83A1-F6EECF244321}">
                <p14:modId xmlns:p14="http://schemas.microsoft.com/office/powerpoint/2010/main" val="2384622492"/>
              </p:ext>
            </p:extLst>
          </p:nvPr>
        </p:nvGraphicFramePr>
        <p:xfrm>
          <a:off x="6566913" y="1593241"/>
          <a:ext cx="4593773" cy="3802150"/>
        </p:xfrm>
        <a:graphic>
          <a:graphicData uri="http://schemas.openxmlformats.org/drawingml/2006/table">
            <a:tbl>
              <a:tblPr firstRow="1" firstCol="1" bandRow="1">
                <a:tableStyleId>{5C22544A-7EE6-4342-B048-85BDC9FD1C3A}</a:tableStyleId>
              </a:tblPr>
              <a:tblGrid>
                <a:gridCol w="1230018">
                  <a:extLst>
                    <a:ext uri="{9D8B030D-6E8A-4147-A177-3AD203B41FA5}">
                      <a16:colId xmlns:a16="http://schemas.microsoft.com/office/drawing/2014/main" val="125827830"/>
                    </a:ext>
                  </a:extLst>
                </a:gridCol>
                <a:gridCol w="2001221">
                  <a:extLst>
                    <a:ext uri="{9D8B030D-6E8A-4147-A177-3AD203B41FA5}">
                      <a16:colId xmlns:a16="http://schemas.microsoft.com/office/drawing/2014/main" val="4076410344"/>
                    </a:ext>
                  </a:extLst>
                </a:gridCol>
                <a:gridCol w="1362534">
                  <a:extLst>
                    <a:ext uri="{9D8B030D-6E8A-4147-A177-3AD203B41FA5}">
                      <a16:colId xmlns:a16="http://schemas.microsoft.com/office/drawing/2014/main" val="4288978566"/>
                    </a:ext>
                  </a:extLst>
                </a:gridCol>
              </a:tblGrid>
              <a:tr h="385038">
                <a:tc>
                  <a:txBody>
                    <a:bodyPr/>
                    <a:lstStyle/>
                    <a:p>
                      <a:pPr marL="0" marR="0" algn="just" fontAlgn="base">
                        <a:lnSpc>
                          <a:spcPct val="150000"/>
                        </a:lnSpc>
                        <a:spcBef>
                          <a:spcPts val="0"/>
                        </a:spcBef>
                        <a:spcAft>
                          <a:spcPts val="0"/>
                        </a:spcAft>
                      </a:pPr>
                      <a:r>
                        <a:rPr lang="en-US" sz="1600">
                          <a:effectLst/>
                        </a:rPr>
                        <a:t>   Serial No.​</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just" fontAlgn="base">
                        <a:lnSpc>
                          <a:spcPct val="150000"/>
                        </a:lnSpc>
                        <a:spcBef>
                          <a:spcPts val="0"/>
                        </a:spcBef>
                        <a:spcAft>
                          <a:spcPts val="0"/>
                        </a:spcAft>
                      </a:pPr>
                      <a:r>
                        <a:rPr lang="en-US" sz="1600">
                          <a:effectLst/>
                        </a:rPr>
                        <a:t>   Models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just" fontAlgn="base">
                        <a:lnSpc>
                          <a:spcPct val="150000"/>
                        </a:lnSpc>
                        <a:spcBef>
                          <a:spcPts val="0"/>
                        </a:spcBef>
                        <a:spcAft>
                          <a:spcPts val="0"/>
                        </a:spcAft>
                      </a:pPr>
                      <a:r>
                        <a:rPr lang="en-US" sz="1600">
                          <a:effectLst/>
                        </a:rPr>
                        <a:t>    Accuracy​</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790631779"/>
                  </a:ext>
                </a:extLst>
              </a:tr>
              <a:tr h="760430">
                <a:tc>
                  <a:txBody>
                    <a:bodyPr/>
                    <a:lstStyle/>
                    <a:p>
                      <a:pPr marL="0" marR="0" algn="just" fontAlgn="base">
                        <a:lnSpc>
                          <a:spcPct val="150000"/>
                        </a:lnSpc>
                        <a:spcBef>
                          <a:spcPts val="0"/>
                        </a:spcBef>
                        <a:spcAft>
                          <a:spcPts val="0"/>
                        </a:spcAft>
                      </a:pPr>
                      <a:r>
                        <a:rPr lang="en-US" sz="1600">
                          <a:effectLst/>
                        </a:rPr>
                        <a:t>   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just" fontAlgn="base">
                        <a:lnSpc>
                          <a:spcPct val="150000"/>
                        </a:lnSpc>
                        <a:spcBef>
                          <a:spcPts val="0"/>
                        </a:spcBef>
                        <a:spcAft>
                          <a:spcPts val="0"/>
                        </a:spcAft>
                      </a:pPr>
                      <a:r>
                        <a:rPr lang="en-US" sz="1600">
                          <a:effectLst/>
                        </a:rPr>
                        <a:t>   Linear Regression​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just" fontAlgn="base">
                        <a:lnSpc>
                          <a:spcPct val="150000"/>
                        </a:lnSpc>
                        <a:spcBef>
                          <a:spcPts val="0"/>
                        </a:spcBef>
                        <a:spcAft>
                          <a:spcPts val="0"/>
                        </a:spcAft>
                      </a:pPr>
                      <a:r>
                        <a:rPr lang="en-US" sz="1600">
                          <a:effectLst/>
                        </a:rPr>
                        <a:t>   0.747545073​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778683750"/>
                  </a:ext>
                </a:extLst>
              </a:tr>
              <a:tr h="760430">
                <a:tc>
                  <a:txBody>
                    <a:bodyPr/>
                    <a:lstStyle/>
                    <a:p>
                      <a:pPr marL="0" marR="0" algn="just" fontAlgn="base">
                        <a:lnSpc>
                          <a:spcPct val="150000"/>
                        </a:lnSpc>
                        <a:spcBef>
                          <a:spcPts val="0"/>
                        </a:spcBef>
                        <a:spcAft>
                          <a:spcPts val="0"/>
                        </a:spcAft>
                      </a:pPr>
                      <a:r>
                        <a:rPr lang="en-US" sz="1600">
                          <a:effectLst/>
                        </a:rPr>
                        <a:t>   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just" fontAlgn="base">
                        <a:lnSpc>
                          <a:spcPct val="150000"/>
                        </a:lnSpc>
                        <a:spcBef>
                          <a:spcPts val="0"/>
                        </a:spcBef>
                        <a:spcAft>
                          <a:spcPts val="0"/>
                        </a:spcAft>
                      </a:pPr>
                      <a:r>
                        <a:rPr lang="en-US" sz="1600">
                          <a:effectLst/>
                        </a:rPr>
                        <a:t>   Decision Tree​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just" fontAlgn="base">
                        <a:lnSpc>
                          <a:spcPct val="150000"/>
                        </a:lnSpc>
                        <a:spcBef>
                          <a:spcPts val="0"/>
                        </a:spcBef>
                        <a:spcAft>
                          <a:spcPts val="0"/>
                        </a:spcAft>
                      </a:pPr>
                      <a:r>
                        <a:rPr lang="en-US" sz="1600">
                          <a:effectLst/>
                        </a:rPr>
                        <a:t>   0.961791729​​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244741727"/>
                  </a:ext>
                </a:extLst>
              </a:tr>
              <a:tr h="760430">
                <a:tc>
                  <a:txBody>
                    <a:bodyPr/>
                    <a:lstStyle/>
                    <a:p>
                      <a:pPr marL="0" marR="0" algn="just" fontAlgn="base">
                        <a:lnSpc>
                          <a:spcPct val="150000"/>
                        </a:lnSpc>
                        <a:spcBef>
                          <a:spcPts val="0"/>
                        </a:spcBef>
                        <a:spcAft>
                          <a:spcPts val="0"/>
                        </a:spcAft>
                      </a:pPr>
                      <a:r>
                        <a:rPr lang="en-US" sz="1600">
                          <a:effectLst/>
                        </a:rPr>
                        <a:t>   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just" fontAlgn="base">
                        <a:lnSpc>
                          <a:spcPct val="150000"/>
                        </a:lnSpc>
                        <a:spcBef>
                          <a:spcPts val="0"/>
                        </a:spcBef>
                        <a:spcAft>
                          <a:spcPts val="0"/>
                        </a:spcAft>
                      </a:pPr>
                      <a:r>
                        <a:rPr lang="en-US" sz="1600">
                          <a:effectLst/>
                        </a:rPr>
                        <a:t>   Random Forest​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just" fontAlgn="base">
                        <a:lnSpc>
                          <a:spcPct val="150000"/>
                        </a:lnSpc>
                        <a:spcBef>
                          <a:spcPts val="0"/>
                        </a:spcBef>
                        <a:spcAft>
                          <a:spcPts val="0"/>
                        </a:spcAft>
                      </a:pPr>
                      <a:r>
                        <a:rPr lang="en-US" sz="1600">
                          <a:effectLst/>
                        </a:rPr>
                        <a:t>   0.962269474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694940049"/>
                  </a:ext>
                </a:extLst>
              </a:tr>
              <a:tr h="1135822">
                <a:tc>
                  <a:txBody>
                    <a:bodyPr/>
                    <a:lstStyle/>
                    <a:p>
                      <a:pPr marL="0" marR="0" algn="just" fontAlgn="base">
                        <a:lnSpc>
                          <a:spcPct val="150000"/>
                        </a:lnSpc>
                        <a:spcBef>
                          <a:spcPts val="0"/>
                        </a:spcBef>
                        <a:spcAft>
                          <a:spcPts val="0"/>
                        </a:spcAft>
                      </a:pPr>
                      <a:r>
                        <a:rPr lang="en-US" sz="1600">
                          <a:effectLst/>
                        </a:rPr>
                        <a:t>   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just" fontAlgn="base">
                        <a:lnSpc>
                          <a:spcPct val="150000"/>
                        </a:lnSpc>
                        <a:spcBef>
                          <a:spcPts val="0"/>
                        </a:spcBef>
                        <a:spcAft>
                          <a:spcPts val="0"/>
                        </a:spcAft>
                      </a:pPr>
                      <a:r>
                        <a:rPr lang="en-US" sz="1600">
                          <a:effectLst/>
                        </a:rPr>
                        <a:t>   Gradient Boosting Regressor</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just" fontAlgn="base">
                        <a:lnSpc>
                          <a:spcPct val="150000"/>
                        </a:lnSpc>
                        <a:spcBef>
                          <a:spcPts val="0"/>
                        </a:spcBef>
                        <a:spcAft>
                          <a:spcPts val="0"/>
                        </a:spcAft>
                      </a:pPr>
                      <a:r>
                        <a:rPr lang="en-US" sz="1600">
                          <a:effectLst/>
                        </a:rPr>
                        <a:t>   0.963187213​</a:t>
                      </a:r>
                      <a:endParaRPr lang="en-US" sz="1500">
                        <a:effectLst/>
                      </a:endParaRPr>
                    </a:p>
                    <a:p>
                      <a:pPr marL="0" marR="0" algn="just" fontAlgn="base">
                        <a:lnSpc>
                          <a:spcPct val="150000"/>
                        </a:lnSpc>
                        <a:spcBef>
                          <a:spcPts val="0"/>
                        </a:spcBef>
                        <a:spcAft>
                          <a:spcPts val="0"/>
                        </a:spcAft>
                      </a:pPr>
                      <a:r>
                        <a:rPr lang="en-US" sz="1600">
                          <a:effectLst/>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608483646"/>
                  </a:ext>
                </a:extLst>
              </a:tr>
            </a:tbl>
          </a:graphicData>
        </a:graphic>
      </p:graphicFrame>
      <p:sp>
        <p:nvSpPr>
          <p:cNvPr id="5" name="Slide Number Placeholder 4">
            <a:extLst>
              <a:ext uri="{FF2B5EF4-FFF2-40B4-BE49-F238E27FC236}">
                <a16:creationId xmlns:a16="http://schemas.microsoft.com/office/drawing/2014/main" id="{778C83C5-A33C-730C-F745-E0BA23495195}"/>
              </a:ext>
            </a:extLst>
          </p:cNvPr>
          <p:cNvSpPr>
            <a:spLocks noGrp="1"/>
          </p:cNvSpPr>
          <p:nvPr>
            <p:ph type="sldNum" sz="quarter" idx="12"/>
          </p:nvPr>
        </p:nvSpPr>
        <p:spPr/>
        <p:txBody>
          <a:bodyPr/>
          <a:lstStyle/>
          <a:p>
            <a:fld id="{BD8A8A1B-4E1E-43EF-8A39-7D4A3879B941}" type="slidenum">
              <a:rPr lang="en-US" smtClean="0"/>
              <a:t>9</a:t>
            </a:fld>
            <a:endParaRPr lang="en-US"/>
          </a:p>
        </p:txBody>
      </p:sp>
    </p:spTree>
    <p:extLst>
      <p:ext uri="{BB962C8B-B14F-4D97-AF65-F5344CB8AC3E}">
        <p14:creationId xmlns:p14="http://schemas.microsoft.com/office/powerpoint/2010/main" val="4162911662"/>
      </p:ext>
    </p:extLst>
  </p:cSld>
  <p:clrMapOvr>
    <a:masterClrMapping/>
  </p:clrMapOvr>
</p:sld>
</file>

<file path=ppt/theme/theme1.xml><?xml version="1.0" encoding="utf-8"?>
<a:theme xmlns:a="http://schemas.openxmlformats.org/drawingml/2006/main" name="TropicVTI">
  <a:themeElements>
    <a:clrScheme name="Tropic">
      <a:dk1>
        <a:srgbClr val="000000"/>
      </a:dk1>
      <a:lt1>
        <a:sysClr val="window" lastClr="FFFFFF"/>
      </a:lt1>
      <a:dk2>
        <a:srgbClr val="09392F"/>
      </a:dk2>
      <a:lt2>
        <a:srgbClr val="ECF0F0"/>
      </a:lt2>
      <a:accent1>
        <a:srgbClr val="1EBE9B"/>
      </a:accent1>
      <a:accent2>
        <a:srgbClr val="FD7C7C"/>
      </a:accent2>
      <a:accent3>
        <a:srgbClr val="7DA8B5"/>
      </a:accent3>
      <a:accent4>
        <a:srgbClr val="168E74"/>
      </a:accent4>
      <a:accent5>
        <a:srgbClr val="FB7365"/>
      </a:accent5>
      <a:accent6>
        <a:srgbClr val="D39B17"/>
      </a:accent6>
      <a:hlink>
        <a:srgbClr val="EF08F7"/>
      </a:hlink>
      <a:folHlink>
        <a:srgbClr val="8477FE"/>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TotalTime>
  <Words>1436</Words>
  <Application>Microsoft Macintosh PowerPoint</Application>
  <PresentationFormat>Widescreen</PresentationFormat>
  <Paragraphs>158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Calibri</vt:lpstr>
      <vt:lpstr>Gill Sans Nova</vt:lpstr>
      <vt:lpstr>Symbol</vt:lpstr>
      <vt:lpstr>Times New Roman</vt:lpstr>
      <vt:lpstr>TropicVTI</vt:lpstr>
      <vt:lpstr>Uber Data analysis and Price Prediction </vt:lpstr>
      <vt:lpstr>Outline</vt:lpstr>
      <vt:lpstr>Introduction</vt:lpstr>
      <vt:lpstr>Data set and Libraries</vt:lpstr>
      <vt:lpstr>Business Problem</vt:lpstr>
      <vt:lpstr>Exploratory Data Analysis</vt:lpstr>
      <vt:lpstr>PowerPoint Presentation</vt:lpstr>
      <vt:lpstr>RFE and Feature Selection</vt:lpstr>
      <vt:lpstr>Modelling and Testing </vt:lpstr>
      <vt:lpstr>Our project involves testing two models, namely Linear Regression and Random Forest.</vt:lpstr>
      <vt:lpstr>Price prediction function </vt:lpstr>
      <vt:lpstr>Conclusion</vt:lpstr>
      <vt:lpstr>References</vt:lpstr>
      <vt:lpstr>Thank you for Watching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Data analysis and Price Prediction </dc:title>
  <dc:creator>Sravani Vippaturi</dc:creator>
  <cp:lastModifiedBy>Sravani Vippaturi</cp:lastModifiedBy>
  <cp:revision>13</cp:revision>
  <dcterms:created xsi:type="dcterms:W3CDTF">2023-03-28T18:59:25Z</dcterms:created>
  <dcterms:modified xsi:type="dcterms:W3CDTF">2023-03-28T20:34:44Z</dcterms:modified>
</cp:coreProperties>
</file>