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8" r:id="rId1"/>
  </p:sldMasterIdLst>
  <p:notesMasterIdLst>
    <p:notesMasterId r:id="rId31"/>
  </p:notesMasterIdLst>
  <p:sldIdLst>
    <p:sldId id="286" r:id="rId2"/>
    <p:sldId id="256" r:id="rId3"/>
    <p:sldId id="257" r:id="rId4"/>
    <p:sldId id="258" r:id="rId5"/>
    <p:sldId id="260" r:id="rId6"/>
    <p:sldId id="259" r:id="rId7"/>
    <p:sldId id="284" r:id="rId8"/>
    <p:sldId id="261" r:id="rId9"/>
    <p:sldId id="271" r:id="rId10"/>
    <p:sldId id="272" r:id="rId11"/>
    <p:sldId id="273" r:id="rId12"/>
    <p:sldId id="315" r:id="rId13"/>
    <p:sldId id="283" r:id="rId14"/>
    <p:sldId id="289" r:id="rId15"/>
    <p:sldId id="324" r:id="rId16"/>
    <p:sldId id="290" r:id="rId17"/>
    <p:sldId id="292" r:id="rId18"/>
    <p:sldId id="291" r:id="rId19"/>
    <p:sldId id="278" r:id="rId20"/>
    <p:sldId id="330" r:id="rId21"/>
    <p:sldId id="331" r:id="rId22"/>
    <p:sldId id="332" r:id="rId23"/>
    <p:sldId id="334" r:id="rId24"/>
    <p:sldId id="333" r:id="rId25"/>
    <p:sldId id="335" r:id="rId26"/>
    <p:sldId id="338" r:id="rId27"/>
    <p:sldId id="339" r:id="rId28"/>
    <p:sldId id="337" r:id="rId29"/>
    <p:sldId id="336" r:id="rId30"/>
  </p:sldIdLst>
  <p:sldSz cx="9144000" cy="6858000" type="screen4x3"/>
  <p:notesSz cx="6858000" cy="9144000"/>
  <p:embeddedFontLst>
    <p:embeddedFont>
      <p:font typeface="Aharoni" panose="02010803020104030203" pitchFamily="2" charset="-79"/>
      <p:bold r:id="rId32"/>
    </p:embeddedFont>
    <p:embeddedFont>
      <p:font typeface="Algerian" panose="04020705040A02060702" pitchFamily="82" charset="0"/>
      <p:regular r:id="rId33"/>
    </p:embeddedFont>
    <p:embeddedFont>
      <p:font typeface="Century Gothic" panose="020B0502020202020204" pitchFamily="34" charset="0"/>
      <p:regular r:id="rId34"/>
      <p:bold r:id="rId35"/>
      <p:italic r:id="rId36"/>
      <p:boldItalic r:id="rId37"/>
    </p:embeddedFont>
    <p:embeddedFont>
      <p:font typeface="Gill Sans MT" panose="020B0502020104020203" pitchFamily="34" charset="0"/>
      <p:regular r:id="rId38"/>
      <p:bold r:id="rId39"/>
      <p:italic r:id="rId40"/>
      <p:boldItalic r:id="rId41"/>
    </p:embeddedFont>
    <p:embeddedFont>
      <p:font typeface="Verdana" panose="020B0604030504040204" pitchFamily="34" charset="0"/>
      <p:regular r:id="rId42"/>
      <p:bold r:id="rId43"/>
      <p:italic r:id="rId44"/>
      <p:bold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2" roundtripDataSignature="AMtx7miAtr+cmHXHE5FMdj/fG+JkyqoHy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nantha Priya" initials="AP" lastIdx="1" clrIdx="0">
    <p:extLst>
      <p:ext uri="{19B8F6BF-5375-455C-9EA6-DF929625EA0E}">
        <p15:presenceInfo xmlns:p15="http://schemas.microsoft.com/office/powerpoint/2012/main" userId="3317d7fb7be487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32FA9-9365-486B-A409-69D5F3E33F2E}" v="101" dt="2024-07-23T17:09:20.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677" y="72"/>
      </p:cViewPr>
      <p:guideLst>
        <p:guide orient="horz" pos="2160"/>
        <p:guide pos="2880"/>
      </p:guideLst>
    </p:cSldViewPr>
  </p:slideViewPr>
  <p:notesTextViewPr>
    <p:cViewPr>
      <p:scale>
        <a:sx n="1" d="1"/>
        <a:sy n="1" d="1"/>
      </p:scale>
      <p:origin x="0" y="0"/>
    </p:cViewPr>
  </p:notesTextViewPr>
  <p:sorterViewPr>
    <p:cViewPr>
      <p:scale>
        <a:sx n="100" d="100"/>
        <a:sy n="100" d="100"/>
      </p:scale>
      <p:origin x="0" y="-765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76"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73" Type="http://schemas.openxmlformats.org/officeDocument/2006/relationships/commentAuthors" Target="commentAuthor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77" Type="http://schemas.openxmlformats.org/officeDocument/2006/relationships/tableStyles" Target="tableStyles.xml"/><Relationship Id="rId8" Type="http://schemas.openxmlformats.org/officeDocument/2006/relationships/slide" Target="slides/slide7.xml"/><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11T13:27:19.756" idx="1">
    <p:pos x="10" y="10"/>
    <p:text/>
    <p:extLst>
      <p:ext uri="{C676402C-5697-4E1C-873F-D02D1690AC5C}">
        <p15:threadingInfo xmlns:p15="http://schemas.microsoft.com/office/powerpoint/2012/main" timeZoneBias="-330"/>
      </p:ext>
    </p:extLst>
  </p:cm>
</p:cmLst>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E8022B-2DD7-494B-9E11-3EF7CE6D6B8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CB2FB03-FEA3-40C9-BA4F-88E7D50426E4}">
      <dgm:prSet/>
      <dgm:spPr/>
      <dgm:t>
        <a:bodyPr/>
        <a:lstStyle/>
        <a:p>
          <a:r>
            <a:rPr lang="en-US"/>
            <a:t>Some columns description:</a:t>
          </a:r>
        </a:p>
      </dgm:t>
    </dgm:pt>
    <dgm:pt modelId="{D4D15223-E9E4-4215-BEAC-9EE4E2E30C10}" type="parTrans" cxnId="{1C951996-B922-425B-B0F6-387FF5DD22D0}">
      <dgm:prSet/>
      <dgm:spPr/>
      <dgm:t>
        <a:bodyPr/>
        <a:lstStyle/>
        <a:p>
          <a:endParaRPr lang="en-US"/>
        </a:p>
      </dgm:t>
    </dgm:pt>
    <dgm:pt modelId="{72002BEC-5B6E-4661-99A5-B1C6A219E70A}" type="sibTrans" cxnId="{1C951996-B922-425B-B0F6-387FF5DD22D0}">
      <dgm:prSet/>
      <dgm:spPr/>
      <dgm:t>
        <a:bodyPr/>
        <a:lstStyle/>
        <a:p>
          <a:endParaRPr lang="en-US"/>
        </a:p>
      </dgm:t>
    </dgm:pt>
    <dgm:pt modelId="{20700BFA-5B82-4F66-AA90-EBE7CC7631F0}">
      <dgm:prSet/>
      <dgm:spPr/>
      <dgm:t>
        <a:bodyPr/>
        <a:lstStyle/>
        <a:p>
          <a:r>
            <a:rPr lang="en-US" u="sng" dirty="0" err="1"/>
            <a:t>Birth_Rate</a:t>
          </a:r>
          <a:r>
            <a:rPr lang="en-US" u="sng" dirty="0"/>
            <a:t>: </a:t>
          </a:r>
          <a:r>
            <a:rPr lang="en-US" dirty="0"/>
            <a:t>The birthday column is crucial in understanding the demographic characteristics of the population, such as age distribution, generation, and life stage.</a:t>
          </a:r>
        </a:p>
      </dgm:t>
    </dgm:pt>
    <dgm:pt modelId="{F0A26D4B-859E-48FC-AC26-E6F441DF6E78}" type="parTrans" cxnId="{9547721A-B6E2-4F67-8C20-A131FBAFD2A9}">
      <dgm:prSet/>
      <dgm:spPr/>
      <dgm:t>
        <a:bodyPr/>
        <a:lstStyle/>
        <a:p>
          <a:endParaRPr lang="en-US"/>
        </a:p>
      </dgm:t>
    </dgm:pt>
    <dgm:pt modelId="{BFD8D3C5-C612-4A23-9ACD-BBDAF98C3F31}" type="sibTrans" cxnId="{9547721A-B6E2-4F67-8C20-A131FBAFD2A9}">
      <dgm:prSet/>
      <dgm:spPr/>
      <dgm:t>
        <a:bodyPr/>
        <a:lstStyle/>
        <a:p>
          <a:endParaRPr lang="en-US"/>
        </a:p>
      </dgm:t>
    </dgm:pt>
    <dgm:pt modelId="{D8A42C55-D6B9-4D82-BA3F-3DFD8E9CEC73}">
      <dgm:prSet/>
      <dgm:spPr/>
      <dgm:t>
        <a:bodyPr/>
        <a:lstStyle/>
        <a:p>
          <a:r>
            <a:rPr lang="en-US" u="sng" dirty="0"/>
            <a:t>CO2 Emission:  </a:t>
          </a:r>
          <a:r>
            <a:rPr lang="en-US" dirty="0"/>
            <a:t>The CO2 emission column is vital in understanding the environmental impact of human activities, such as climate change, air pollution, and sustainable development.</a:t>
          </a:r>
        </a:p>
      </dgm:t>
    </dgm:pt>
    <dgm:pt modelId="{79092538-2988-4422-BA6E-D65028090A6A}" type="parTrans" cxnId="{455A674F-C22B-4B0D-8933-D5C5748AADB9}">
      <dgm:prSet/>
      <dgm:spPr/>
      <dgm:t>
        <a:bodyPr/>
        <a:lstStyle/>
        <a:p>
          <a:endParaRPr lang="en-US"/>
        </a:p>
      </dgm:t>
    </dgm:pt>
    <dgm:pt modelId="{4A1CA5E3-AA44-4201-91A2-2FA9A5557D0B}" type="sibTrans" cxnId="{455A674F-C22B-4B0D-8933-D5C5748AADB9}">
      <dgm:prSet/>
      <dgm:spPr/>
      <dgm:t>
        <a:bodyPr/>
        <a:lstStyle/>
        <a:p>
          <a:endParaRPr lang="en-US"/>
        </a:p>
      </dgm:t>
    </dgm:pt>
    <dgm:pt modelId="{CACB63B7-50E3-4186-9C5D-40E1CD28F4B7}">
      <dgm:prSet/>
      <dgm:spPr/>
      <dgm:t>
        <a:bodyPr/>
        <a:lstStyle/>
        <a:p>
          <a:r>
            <a:rPr lang="en-US" u="sng" dirty="0"/>
            <a:t>Business Tax Rate: </a:t>
          </a:r>
          <a:r>
            <a:rPr lang="en-US" dirty="0"/>
            <a:t>The business tax rate column represents the percentage of corporate income that is taxed by the government.</a:t>
          </a:r>
        </a:p>
      </dgm:t>
    </dgm:pt>
    <dgm:pt modelId="{B7607C9F-5E9B-4620-961D-EB3CBF00E7CA}" type="parTrans" cxnId="{E9F59111-8B45-4B9C-93C6-EB63C1780CB1}">
      <dgm:prSet/>
      <dgm:spPr/>
      <dgm:t>
        <a:bodyPr/>
        <a:lstStyle/>
        <a:p>
          <a:endParaRPr lang="en-US"/>
        </a:p>
      </dgm:t>
    </dgm:pt>
    <dgm:pt modelId="{58682C09-3588-490B-AAC0-9238C16623F3}" type="sibTrans" cxnId="{E9F59111-8B45-4B9C-93C6-EB63C1780CB1}">
      <dgm:prSet/>
      <dgm:spPr/>
      <dgm:t>
        <a:bodyPr/>
        <a:lstStyle/>
        <a:p>
          <a:endParaRPr lang="en-US"/>
        </a:p>
      </dgm:t>
    </dgm:pt>
    <dgm:pt modelId="{E829788A-E876-4410-A641-360AD5C176C2}">
      <dgm:prSet/>
      <dgm:spPr/>
      <dgm:t>
        <a:bodyPr/>
        <a:lstStyle/>
        <a:p>
          <a:r>
            <a:rPr lang="en-US" u="sng" dirty="0"/>
            <a:t>Country: </a:t>
          </a:r>
          <a:r>
            <a:rPr lang="en-US" dirty="0"/>
            <a:t>The country column is essential in understanding the business environment, as different countries have unique regulatory frameworks, economic conditions, and cultural contexts.</a:t>
          </a:r>
        </a:p>
      </dgm:t>
    </dgm:pt>
    <dgm:pt modelId="{3C0A9A2D-6C85-446A-9F18-410000F09443}" type="parTrans" cxnId="{BC1899C0-812A-48FE-80A5-10F92493C1C9}">
      <dgm:prSet/>
      <dgm:spPr/>
      <dgm:t>
        <a:bodyPr/>
        <a:lstStyle/>
        <a:p>
          <a:endParaRPr lang="en-US"/>
        </a:p>
      </dgm:t>
    </dgm:pt>
    <dgm:pt modelId="{695E0272-E389-4B7F-926A-4A7B4D58434D}" type="sibTrans" cxnId="{BC1899C0-812A-48FE-80A5-10F92493C1C9}">
      <dgm:prSet/>
      <dgm:spPr/>
      <dgm:t>
        <a:bodyPr/>
        <a:lstStyle/>
        <a:p>
          <a:endParaRPr lang="en-US"/>
        </a:p>
      </dgm:t>
    </dgm:pt>
    <dgm:pt modelId="{1480DE47-9CB2-4CDC-AFC7-9FF880CB73F0}">
      <dgm:prSet/>
      <dgm:spPr/>
      <dgm:t>
        <a:bodyPr/>
        <a:lstStyle/>
        <a:p>
          <a:r>
            <a:rPr lang="en-US" u="sng" dirty="0"/>
            <a:t>Energy Usage:</a:t>
          </a:r>
          <a:r>
            <a:rPr lang="en-IN" u="sng" dirty="0"/>
            <a:t> </a:t>
          </a:r>
          <a:r>
            <a:rPr lang="en-US" dirty="0"/>
            <a:t>Energy usage is a key indicator of economic activity, as it affects the production, transportation, and consumption of goods and services.</a:t>
          </a:r>
        </a:p>
      </dgm:t>
    </dgm:pt>
    <dgm:pt modelId="{28A4B2B5-23FA-4DD1-8568-44338D25BDCE}" type="parTrans" cxnId="{CEDA703E-AF3B-4037-9A9D-57B01DB52397}">
      <dgm:prSet/>
      <dgm:spPr/>
      <dgm:t>
        <a:bodyPr/>
        <a:lstStyle/>
        <a:p>
          <a:endParaRPr lang="en-US"/>
        </a:p>
      </dgm:t>
    </dgm:pt>
    <dgm:pt modelId="{59B6DF65-902E-4DE6-9C4A-4B0D806EE6F8}" type="sibTrans" cxnId="{CEDA703E-AF3B-4037-9A9D-57B01DB52397}">
      <dgm:prSet/>
      <dgm:spPr/>
      <dgm:t>
        <a:bodyPr/>
        <a:lstStyle/>
        <a:p>
          <a:endParaRPr lang="en-US"/>
        </a:p>
      </dgm:t>
    </dgm:pt>
    <dgm:pt modelId="{47AC0316-2076-4C84-AEA5-CA9D824F369A}">
      <dgm:prSet/>
      <dgm:spPr/>
      <dgm:t>
        <a:bodyPr/>
        <a:lstStyle/>
        <a:p>
          <a:r>
            <a:rPr lang="en-US" u="sng" dirty="0"/>
            <a:t>GDP: </a:t>
          </a:r>
          <a:r>
            <a:rPr lang="en-US" dirty="0"/>
            <a:t>GDP is a widely used indicator of a country's economic performance, as it reflects the size and growth rate of the economy.</a:t>
          </a:r>
        </a:p>
      </dgm:t>
    </dgm:pt>
    <dgm:pt modelId="{57F7D50B-BBA5-41DF-BE66-85BA3000EE42}" type="parTrans" cxnId="{53E62129-2D2E-4E16-BD53-7C751F6FB979}">
      <dgm:prSet/>
      <dgm:spPr/>
      <dgm:t>
        <a:bodyPr/>
        <a:lstStyle/>
        <a:p>
          <a:endParaRPr lang="en-US"/>
        </a:p>
      </dgm:t>
    </dgm:pt>
    <dgm:pt modelId="{DAD2BC91-865D-4A2F-8090-13985D18DF90}" type="sibTrans" cxnId="{53E62129-2D2E-4E16-BD53-7C751F6FB979}">
      <dgm:prSet/>
      <dgm:spPr/>
      <dgm:t>
        <a:bodyPr/>
        <a:lstStyle/>
        <a:p>
          <a:endParaRPr lang="en-US"/>
        </a:p>
      </dgm:t>
    </dgm:pt>
    <dgm:pt modelId="{6F460B01-5F29-4F52-A900-1AF7477A5043}" type="pres">
      <dgm:prSet presAssocID="{E4E8022B-2DD7-494B-9E11-3EF7CE6D6B89}" presName="diagram" presStyleCnt="0">
        <dgm:presLayoutVars>
          <dgm:dir/>
          <dgm:resizeHandles val="exact"/>
        </dgm:presLayoutVars>
      </dgm:prSet>
      <dgm:spPr/>
    </dgm:pt>
    <dgm:pt modelId="{4B7B2BB9-4943-4242-9F32-38BE1C6FF684}" type="pres">
      <dgm:prSet presAssocID="{BCB2FB03-FEA3-40C9-BA4F-88E7D50426E4}" presName="node" presStyleLbl="node1" presStyleIdx="0" presStyleCnt="1" custScaleX="118892">
        <dgm:presLayoutVars>
          <dgm:bulletEnabled val="1"/>
        </dgm:presLayoutVars>
      </dgm:prSet>
      <dgm:spPr/>
    </dgm:pt>
  </dgm:ptLst>
  <dgm:cxnLst>
    <dgm:cxn modelId="{E9F59111-8B45-4B9C-93C6-EB63C1780CB1}" srcId="{BCB2FB03-FEA3-40C9-BA4F-88E7D50426E4}" destId="{CACB63B7-50E3-4186-9C5D-40E1CD28F4B7}" srcOrd="2" destOrd="0" parTransId="{B7607C9F-5E9B-4620-961D-EB3CBF00E7CA}" sibTransId="{58682C09-3588-490B-AAC0-9238C16623F3}"/>
    <dgm:cxn modelId="{9547721A-B6E2-4F67-8C20-A131FBAFD2A9}" srcId="{BCB2FB03-FEA3-40C9-BA4F-88E7D50426E4}" destId="{20700BFA-5B82-4F66-AA90-EBE7CC7631F0}" srcOrd="0" destOrd="0" parTransId="{F0A26D4B-859E-48FC-AC26-E6F441DF6E78}" sibTransId="{BFD8D3C5-C612-4A23-9ACD-BBDAF98C3F31}"/>
    <dgm:cxn modelId="{53E62129-2D2E-4E16-BD53-7C751F6FB979}" srcId="{BCB2FB03-FEA3-40C9-BA4F-88E7D50426E4}" destId="{47AC0316-2076-4C84-AEA5-CA9D824F369A}" srcOrd="5" destOrd="0" parTransId="{57F7D50B-BBA5-41DF-BE66-85BA3000EE42}" sibTransId="{DAD2BC91-865D-4A2F-8090-13985D18DF90}"/>
    <dgm:cxn modelId="{CEDA703E-AF3B-4037-9A9D-57B01DB52397}" srcId="{BCB2FB03-FEA3-40C9-BA4F-88E7D50426E4}" destId="{1480DE47-9CB2-4CDC-AFC7-9FF880CB73F0}" srcOrd="4" destOrd="0" parTransId="{28A4B2B5-23FA-4DD1-8568-44338D25BDCE}" sibTransId="{59B6DF65-902E-4DE6-9C4A-4B0D806EE6F8}"/>
    <dgm:cxn modelId="{455A674F-C22B-4B0D-8933-D5C5748AADB9}" srcId="{BCB2FB03-FEA3-40C9-BA4F-88E7D50426E4}" destId="{D8A42C55-D6B9-4D82-BA3F-3DFD8E9CEC73}" srcOrd="1" destOrd="0" parTransId="{79092538-2988-4422-BA6E-D65028090A6A}" sibTransId="{4A1CA5E3-AA44-4201-91A2-2FA9A5557D0B}"/>
    <dgm:cxn modelId="{3D80F870-69C0-464C-ABF6-F78C3A98A422}" type="presOf" srcId="{E829788A-E876-4410-A641-360AD5C176C2}" destId="{4B7B2BB9-4943-4242-9F32-38BE1C6FF684}" srcOrd="0" destOrd="4" presId="urn:microsoft.com/office/officeart/2005/8/layout/default"/>
    <dgm:cxn modelId="{6C3F0084-DB4C-4B7E-A7FF-347FF779AC36}" type="presOf" srcId="{CACB63B7-50E3-4186-9C5D-40E1CD28F4B7}" destId="{4B7B2BB9-4943-4242-9F32-38BE1C6FF684}" srcOrd="0" destOrd="3" presId="urn:microsoft.com/office/officeart/2005/8/layout/default"/>
    <dgm:cxn modelId="{E09D2788-841F-4F39-A8BA-DC4E9F2FCE61}" type="presOf" srcId="{BCB2FB03-FEA3-40C9-BA4F-88E7D50426E4}" destId="{4B7B2BB9-4943-4242-9F32-38BE1C6FF684}" srcOrd="0" destOrd="0" presId="urn:microsoft.com/office/officeart/2005/8/layout/default"/>
    <dgm:cxn modelId="{1C951996-B922-425B-B0F6-387FF5DD22D0}" srcId="{E4E8022B-2DD7-494B-9E11-3EF7CE6D6B89}" destId="{BCB2FB03-FEA3-40C9-BA4F-88E7D50426E4}" srcOrd="0" destOrd="0" parTransId="{D4D15223-E9E4-4215-BEAC-9EE4E2E30C10}" sibTransId="{72002BEC-5B6E-4661-99A5-B1C6A219E70A}"/>
    <dgm:cxn modelId="{BC1899C0-812A-48FE-80A5-10F92493C1C9}" srcId="{BCB2FB03-FEA3-40C9-BA4F-88E7D50426E4}" destId="{E829788A-E876-4410-A641-360AD5C176C2}" srcOrd="3" destOrd="0" parTransId="{3C0A9A2D-6C85-446A-9F18-410000F09443}" sibTransId="{695E0272-E389-4B7F-926A-4A7B4D58434D}"/>
    <dgm:cxn modelId="{256558C8-43DC-45EA-8837-F1CF2ECDC0C6}" type="presOf" srcId="{E4E8022B-2DD7-494B-9E11-3EF7CE6D6B89}" destId="{6F460B01-5F29-4F52-A900-1AF7477A5043}" srcOrd="0" destOrd="0" presId="urn:microsoft.com/office/officeart/2005/8/layout/default"/>
    <dgm:cxn modelId="{F7D7C9D3-3AEA-46E7-915C-5ABACB879CF4}" type="presOf" srcId="{20700BFA-5B82-4F66-AA90-EBE7CC7631F0}" destId="{4B7B2BB9-4943-4242-9F32-38BE1C6FF684}" srcOrd="0" destOrd="1" presId="urn:microsoft.com/office/officeart/2005/8/layout/default"/>
    <dgm:cxn modelId="{7335EDDB-4B55-4CAA-BB6C-CDA26F28F91F}" type="presOf" srcId="{1480DE47-9CB2-4CDC-AFC7-9FF880CB73F0}" destId="{4B7B2BB9-4943-4242-9F32-38BE1C6FF684}" srcOrd="0" destOrd="5" presId="urn:microsoft.com/office/officeart/2005/8/layout/default"/>
    <dgm:cxn modelId="{A2FFFCE9-0128-4092-9C43-9EDDA4BEF46D}" type="presOf" srcId="{D8A42C55-D6B9-4D82-BA3F-3DFD8E9CEC73}" destId="{4B7B2BB9-4943-4242-9F32-38BE1C6FF684}" srcOrd="0" destOrd="2" presId="urn:microsoft.com/office/officeart/2005/8/layout/default"/>
    <dgm:cxn modelId="{BCE5EFF7-642C-408F-A375-93CCBCC3451B}" type="presOf" srcId="{47AC0316-2076-4C84-AEA5-CA9D824F369A}" destId="{4B7B2BB9-4943-4242-9F32-38BE1C6FF684}" srcOrd="0" destOrd="6" presId="urn:microsoft.com/office/officeart/2005/8/layout/default"/>
    <dgm:cxn modelId="{D78FE1A8-5F72-4CB5-A47C-5B0067B85F4F}" type="presParOf" srcId="{6F460B01-5F29-4F52-A900-1AF7477A5043}" destId="{4B7B2BB9-4943-4242-9F32-38BE1C6FF684}"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0E75E1-569B-41A8-BF8F-9DF02E8C71C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5D27AD0-4C85-48D4-A459-FD0C4DF49467}">
      <dgm:prSet/>
      <dgm:spPr/>
      <dgm:t>
        <a:bodyPr/>
        <a:lstStyle/>
        <a:p>
          <a:pPr>
            <a:lnSpc>
              <a:spcPct val="100000"/>
            </a:lnSpc>
          </a:pPr>
          <a:r>
            <a:rPr lang="en-US"/>
            <a:t>Selecting the most suitable clustering algorithm for the project was a challenge, as each algorithm has its strengths and weaknesses.</a:t>
          </a:r>
        </a:p>
      </dgm:t>
    </dgm:pt>
    <dgm:pt modelId="{850543DD-90E5-492F-A9DF-FD2A980E9270}" type="parTrans" cxnId="{55872D10-D9C9-4894-8559-815139E3C44C}">
      <dgm:prSet/>
      <dgm:spPr/>
      <dgm:t>
        <a:bodyPr/>
        <a:lstStyle/>
        <a:p>
          <a:endParaRPr lang="en-US"/>
        </a:p>
      </dgm:t>
    </dgm:pt>
    <dgm:pt modelId="{FBB057EA-E6A9-4A4E-BB49-91B3E51CBD85}" type="sibTrans" cxnId="{55872D10-D9C9-4894-8559-815139E3C44C}">
      <dgm:prSet/>
      <dgm:spPr/>
      <dgm:t>
        <a:bodyPr/>
        <a:lstStyle/>
        <a:p>
          <a:endParaRPr lang="en-US"/>
        </a:p>
      </dgm:t>
    </dgm:pt>
    <dgm:pt modelId="{EC5343FF-5C8C-4B50-8599-089C158F1B93}">
      <dgm:prSet/>
      <dgm:spPr/>
      <dgm:t>
        <a:bodyPr/>
        <a:lstStyle/>
        <a:p>
          <a:pPr>
            <a:lnSpc>
              <a:spcPct val="100000"/>
            </a:lnSpc>
          </a:pPr>
          <a:r>
            <a:rPr lang="en-US"/>
            <a:t>During model building, we encountered difficulties in feature engineering, as it was crucial to extract relevant insights from the data without overfitting.</a:t>
          </a:r>
        </a:p>
      </dgm:t>
    </dgm:pt>
    <dgm:pt modelId="{7C33D4E6-9ADA-4B39-9C7C-09F77F127F6C}" type="parTrans" cxnId="{B34C8DC7-E4A5-4D67-B8CD-940D9FB89B1A}">
      <dgm:prSet/>
      <dgm:spPr/>
      <dgm:t>
        <a:bodyPr/>
        <a:lstStyle/>
        <a:p>
          <a:endParaRPr lang="en-US"/>
        </a:p>
      </dgm:t>
    </dgm:pt>
    <dgm:pt modelId="{95163003-554C-4055-9A9A-D2695FFEDB97}" type="sibTrans" cxnId="{B34C8DC7-E4A5-4D67-B8CD-940D9FB89B1A}">
      <dgm:prSet/>
      <dgm:spPr/>
      <dgm:t>
        <a:bodyPr/>
        <a:lstStyle/>
        <a:p>
          <a:endParaRPr lang="en-US"/>
        </a:p>
      </dgm:t>
    </dgm:pt>
    <dgm:pt modelId="{B0C586C0-2D79-4493-A376-D12FCCCAE370}">
      <dgm:prSet/>
      <dgm:spPr/>
      <dgm:t>
        <a:bodyPr/>
        <a:lstStyle/>
        <a:p>
          <a:pPr>
            <a:lnSpc>
              <a:spcPct val="100000"/>
            </a:lnSpc>
          </a:pPr>
          <a:r>
            <a:rPr lang="en-US"/>
            <a:t>Lastly, evaluating the model's performance was a challenge, as it required careful consideration of various metrics to ensure the model was accurately capturing the complexities of global development.</a:t>
          </a:r>
        </a:p>
      </dgm:t>
    </dgm:pt>
    <dgm:pt modelId="{B1BD779E-99DA-483B-B1FE-9F27B06C3081}" type="parTrans" cxnId="{84728916-02C3-4F2F-A044-6B943C370AEA}">
      <dgm:prSet/>
      <dgm:spPr/>
      <dgm:t>
        <a:bodyPr/>
        <a:lstStyle/>
        <a:p>
          <a:endParaRPr lang="en-US"/>
        </a:p>
      </dgm:t>
    </dgm:pt>
    <dgm:pt modelId="{09F04D4E-6308-4D22-A650-5F052D4A8FF1}" type="sibTrans" cxnId="{84728916-02C3-4F2F-A044-6B943C370AEA}">
      <dgm:prSet/>
      <dgm:spPr/>
      <dgm:t>
        <a:bodyPr/>
        <a:lstStyle/>
        <a:p>
          <a:endParaRPr lang="en-US"/>
        </a:p>
      </dgm:t>
    </dgm:pt>
    <dgm:pt modelId="{4586AA27-C50A-4CF9-B55F-E442703E815F}" type="pres">
      <dgm:prSet presAssocID="{970E75E1-569B-41A8-BF8F-9DF02E8C71CA}" presName="root" presStyleCnt="0">
        <dgm:presLayoutVars>
          <dgm:dir/>
          <dgm:resizeHandles val="exact"/>
        </dgm:presLayoutVars>
      </dgm:prSet>
      <dgm:spPr/>
    </dgm:pt>
    <dgm:pt modelId="{E639AC37-D022-40C8-A3CD-8FA6FCC159CB}" type="pres">
      <dgm:prSet presAssocID="{D5D27AD0-4C85-48D4-A459-FD0C4DF49467}" presName="compNode" presStyleCnt="0"/>
      <dgm:spPr/>
    </dgm:pt>
    <dgm:pt modelId="{802F6FFE-2445-4B09-BAEA-B1548C76213A}" type="pres">
      <dgm:prSet presAssocID="{D5D27AD0-4C85-48D4-A459-FD0C4DF49467}" presName="bgRect" presStyleLbl="bgShp" presStyleIdx="0" presStyleCnt="3"/>
      <dgm:spPr/>
    </dgm:pt>
    <dgm:pt modelId="{38C8092A-757F-4C13-94B3-3D112E282390}" type="pres">
      <dgm:prSet presAssocID="{D5D27AD0-4C85-48D4-A459-FD0C4DF4946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9343066D-1F34-472B-99A7-5EEA18663159}" type="pres">
      <dgm:prSet presAssocID="{D5D27AD0-4C85-48D4-A459-FD0C4DF49467}" presName="spaceRect" presStyleCnt="0"/>
      <dgm:spPr/>
    </dgm:pt>
    <dgm:pt modelId="{8C6A0D58-9148-4C5F-A07C-6200F7356C55}" type="pres">
      <dgm:prSet presAssocID="{D5D27AD0-4C85-48D4-A459-FD0C4DF49467}" presName="parTx" presStyleLbl="revTx" presStyleIdx="0" presStyleCnt="3">
        <dgm:presLayoutVars>
          <dgm:chMax val="0"/>
          <dgm:chPref val="0"/>
        </dgm:presLayoutVars>
      </dgm:prSet>
      <dgm:spPr/>
    </dgm:pt>
    <dgm:pt modelId="{C7EAF56E-084E-41E5-AC48-6DBF4CC18AB6}" type="pres">
      <dgm:prSet presAssocID="{FBB057EA-E6A9-4A4E-BB49-91B3E51CBD85}" presName="sibTrans" presStyleCnt="0"/>
      <dgm:spPr/>
    </dgm:pt>
    <dgm:pt modelId="{7D0FB9C5-28AA-4EAC-AB0A-ACC0FEB15B5C}" type="pres">
      <dgm:prSet presAssocID="{EC5343FF-5C8C-4B50-8599-089C158F1B93}" presName="compNode" presStyleCnt="0"/>
      <dgm:spPr/>
    </dgm:pt>
    <dgm:pt modelId="{908FDA52-AA4A-49DC-ACD4-BD46FCA90BD1}" type="pres">
      <dgm:prSet presAssocID="{EC5343FF-5C8C-4B50-8599-089C158F1B93}" presName="bgRect" presStyleLbl="bgShp" presStyleIdx="1" presStyleCnt="3"/>
      <dgm:spPr/>
    </dgm:pt>
    <dgm:pt modelId="{140FD431-FFA0-41C2-AD4C-45677CD4C3A4}" type="pres">
      <dgm:prSet presAssocID="{EC5343FF-5C8C-4B50-8599-089C158F1B9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idge scene"/>
        </a:ext>
      </dgm:extLst>
    </dgm:pt>
    <dgm:pt modelId="{624CDE12-0E4A-4CC0-8A76-62A715E35076}" type="pres">
      <dgm:prSet presAssocID="{EC5343FF-5C8C-4B50-8599-089C158F1B93}" presName="spaceRect" presStyleCnt="0"/>
      <dgm:spPr/>
    </dgm:pt>
    <dgm:pt modelId="{574BEED9-1E79-4264-83A4-08B53A91E02B}" type="pres">
      <dgm:prSet presAssocID="{EC5343FF-5C8C-4B50-8599-089C158F1B93}" presName="parTx" presStyleLbl="revTx" presStyleIdx="1" presStyleCnt="3">
        <dgm:presLayoutVars>
          <dgm:chMax val="0"/>
          <dgm:chPref val="0"/>
        </dgm:presLayoutVars>
      </dgm:prSet>
      <dgm:spPr/>
    </dgm:pt>
    <dgm:pt modelId="{34987121-568F-4BAC-90F4-2AC9B812C0A2}" type="pres">
      <dgm:prSet presAssocID="{95163003-554C-4055-9A9A-D2695FFEDB97}" presName="sibTrans" presStyleCnt="0"/>
      <dgm:spPr/>
    </dgm:pt>
    <dgm:pt modelId="{5DCF4221-CC18-462C-9838-02F2E9D124F0}" type="pres">
      <dgm:prSet presAssocID="{B0C586C0-2D79-4493-A376-D12FCCCAE370}" presName="compNode" presStyleCnt="0"/>
      <dgm:spPr/>
    </dgm:pt>
    <dgm:pt modelId="{A09FA6CE-971B-453A-B389-4A2D56E3BDBB}" type="pres">
      <dgm:prSet presAssocID="{B0C586C0-2D79-4493-A376-D12FCCCAE370}" presName="bgRect" presStyleLbl="bgShp" presStyleIdx="2" presStyleCnt="3"/>
      <dgm:spPr/>
    </dgm:pt>
    <dgm:pt modelId="{F00DB575-EBFB-4AAB-9163-81B911C30DF1}" type="pres">
      <dgm:prSet presAssocID="{B0C586C0-2D79-4493-A376-D12FCCCAE3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9E10A2C4-32B1-4E99-A778-727D48204A5C}" type="pres">
      <dgm:prSet presAssocID="{B0C586C0-2D79-4493-A376-D12FCCCAE370}" presName="spaceRect" presStyleCnt="0"/>
      <dgm:spPr/>
    </dgm:pt>
    <dgm:pt modelId="{A0A05B46-7BBA-4599-9C29-A44C9EA12E39}" type="pres">
      <dgm:prSet presAssocID="{B0C586C0-2D79-4493-A376-D12FCCCAE370}" presName="parTx" presStyleLbl="revTx" presStyleIdx="2" presStyleCnt="3">
        <dgm:presLayoutVars>
          <dgm:chMax val="0"/>
          <dgm:chPref val="0"/>
        </dgm:presLayoutVars>
      </dgm:prSet>
      <dgm:spPr/>
    </dgm:pt>
  </dgm:ptLst>
  <dgm:cxnLst>
    <dgm:cxn modelId="{55872D10-D9C9-4894-8559-815139E3C44C}" srcId="{970E75E1-569B-41A8-BF8F-9DF02E8C71CA}" destId="{D5D27AD0-4C85-48D4-A459-FD0C4DF49467}" srcOrd="0" destOrd="0" parTransId="{850543DD-90E5-492F-A9DF-FD2A980E9270}" sibTransId="{FBB057EA-E6A9-4A4E-BB49-91B3E51CBD85}"/>
    <dgm:cxn modelId="{84728916-02C3-4F2F-A044-6B943C370AEA}" srcId="{970E75E1-569B-41A8-BF8F-9DF02E8C71CA}" destId="{B0C586C0-2D79-4493-A376-D12FCCCAE370}" srcOrd="2" destOrd="0" parTransId="{B1BD779E-99DA-483B-B1FE-9F27B06C3081}" sibTransId="{09F04D4E-6308-4D22-A650-5F052D4A8FF1}"/>
    <dgm:cxn modelId="{E1E00C2F-41FC-4412-A87E-3970F1566495}" type="presOf" srcId="{EC5343FF-5C8C-4B50-8599-089C158F1B93}" destId="{574BEED9-1E79-4264-83A4-08B53A91E02B}" srcOrd="0" destOrd="0" presId="urn:microsoft.com/office/officeart/2018/2/layout/IconVerticalSolidList"/>
    <dgm:cxn modelId="{7451208F-2644-4F87-ABE9-D3D09F2A9EDC}" type="presOf" srcId="{970E75E1-569B-41A8-BF8F-9DF02E8C71CA}" destId="{4586AA27-C50A-4CF9-B55F-E442703E815F}" srcOrd="0" destOrd="0" presId="urn:microsoft.com/office/officeart/2018/2/layout/IconVerticalSolidList"/>
    <dgm:cxn modelId="{B34367B4-50DB-40C2-B3C7-2C3D9518499E}" type="presOf" srcId="{B0C586C0-2D79-4493-A376-D12FCCCAE370}" destId="{A0A05B46-7BBA-4599-9C29-A44C9EA12E39}" srcOrd="0" destOrd="0" presId="urn:microsoft.com/office/officeart/2018/2/layout/IconVerticalSolidList"/>
    <dgm:cxn modelId="{90AF6CB6-4191-4C51-B223-CBD30C239FCF}" type="presOf" srcId="{D5D27AD0-4C85-48D4-A459-FD0C4DF49467}" destId="{8C6A0D58-9148-4C5F-A07C-6200F7356C55}" srcOrd="0" destOrd="0" presId="urn:microsoft.com/office/officeart/2018/2/layout/IconVerticalSolidList"/>
    <dgm:cxn modelId="{B34C8DC7-E4A5-4D67-B8CD-940D9FB89B1A}" srcId="{970E75E1-569B-41A8-BF8F-9DF02E8C71CA}" destId="{EC5343FF-5C8C-4B50-8599-089C158F1B93}" srcOrd="1" destOrd="0" parTransId="{7C33D4E6-9ADA-4B39-9C7C-09F77F127F6C}" sibTransId="{95163003-554C-4055-9A9A-D2695FFEDB97}"/>
    <dgm:cxn modelId="{7DF2DD33-CC33-431A-ADF2-BF1F3C728102}" type="presParOf" srcId="{4586AA27-C50A-4CF9-B55F-E442703E815F}" destId="{E639AC37-D022-40C8-A3CD-8FA6FCC159CB}" srcOrd="0" destOrd="0" presId="urn:microsoft.com/office/officeart/2018/2/layout/IconVerticalSolidList"/>
    <dgm:cxn modelId="{007575CA-31DC-480E-A3EA-5429D059BA92}" type="presParOf" srcId="{E639AC37-D022-40C8-A3CD-8FA6FCC159CB}" destId="{802F6FFE-2445-4B09-BAEA-B1548C76213A}" srcOrd="0" destOrd="0" presId="urn:microsoft.com/office/officeart/2018/2/layout/IconVerticalSolidList"/>
    <dgm:cxn modelId="{270D255F-744B-413C-AD31-EBEC719998F9}" type="presParOf" srcId="{E639AC37-D022-40C8-A3CD-8FA6FCC159CB}" destId="{38C8092A-757F-4C13-94B3-3D112E282390}" srcOrd="1" destOrd="0" presId="urn:microsoft.com/office/officeart/2018/2/layout/IconVerticalSolidList"/>
    <dgm:cxn modelId="{C18F7E52-2278-4B8D-9A32-A936C48BBF76}" type="presParOf" srcId="{E639AC37-D022-40C8-A3CD-8FA6FCC159CB}" destId="{9343066D-1F34-472B-99A7-5EEA18663159}" srcOrd="2" destOrd="0" presId="urn:microsoft.com/office/officeart/2018/2/layout/IconVerticalSolidList"/>
    <dgm:cxn modelId="{0C8E9BE0-BE9C-4F27-B656-3DB41B1EE1E4}" type="presParOf" srcId="{E639AC37-D022-40C8-A3CD-8FA6FCC159CB}" destId="{8C6A0D58-9148-4C5F-A07C-6200F7356C55}" srcOrd="3" destOrd="0" presId="urn:microsoft.com/office/officeart/2018/2/layout/IconVerticalSolidList"/>
    <dgm:cxn modelId="{152B63FE-64F7-404C-9C8E-953DC4FD039D}" type="presParOf" srcId="{4586AA27-C50A-4CF9-B55F-E442703E815F}" destId="{C7EAF56E-084E-41E5-AC48-6DBF4CC18AB6}" srcOrd="1" destOrd="0" presId="urn:microsoft.com/office/officeart/2018/2/layout/IconVerticalSolidList"/>
    <dgm:cxn modelId="{B68C9DAF-0E39-4B13-BDBA-05BAA7309D34}" type="presParOf" srcId="{4586AA27-C50A-4CF9-B55F-E442703E815F}" destId="{7D0FB9C5-28AA-4EAC-AB0A-ACC0FEB15B5C}" srcOrd="2" destOrd="0" presId="urn:microsoft.com/office/officeart/2018/2/layout/IconVerticalSolidList"/>
    <dgm:cxn modelId="{D6560CA0-F2F4-4533-9AA3-CE224B6FFFEB}" type="presParOf" srcId="{7D0FB9C5-28AA-4EAC-AB0A-ACC0FEB15B5C}" destId="{908FDA52-AA4A-49DC-ACD4-BD46FCA90BD1}" srcOrd="0" destOrd="0" presId="urn:microsoft.com/office/officeart/2018/2/layout/IconVerticalSolidList"/>
    <dgm:cxn modelId="{C80D56B8-88C1-43C8-B73A-F6573148C4E1}" type="presParOf" srcId="{7D0FB9C5-28AA-4EAC-AB0A-ACC0FEB15B5C}" destId="{140FD431-FFA0-41C2-AD4C-45677CD4C3A4}" srcOrd="1" destOrd="0" presId="urn:microsoft.com/office/officeart/2018/2/layout/IconVerticalSolidList"/>
    <dgm:cxn modelId="{94C6029B-E139-4A30-870D-20BAAB08F0F2}" type="presParOf" srcId="{7D0FB9C5-28AA-4EAC-AB0A-ACC0FEB15B5C}" destId="{624CDE12-0E4A-4CC0-8A76-62A715E35076}" srcOrd="2" destOrd="0" presId="urn:microsoft.com/office/officeart/2018/2/layout/IconVerticalSolidList"/>
    <dgm:cxn modelId="{832C66A9-F652-4978-83D0-867607027FFB}" type="presParOf" srcId="{7D0FB9C5-28AA-4EAC-AB0A-ACC0FEB15B5C}" destId="{574BEED9-1E79-4264-83A4-08B53A91E02B}" srcOrd="3" destOrd="0" presId="urn:microsoft.com/office/officeart/2018/2/layout/IconVerticalSolidList"/>
    <dgm:cxn modelId="{D6E23EDA-E74C-409E-A748-96E1EA04D1BC}" type="presParOf" srcId="{4586AA27-C50A-4CF9-B55F-E442703E815F}" destId="{34987121-568F-4BAC-90F4-2AC9B812C0A2}" srcOrd="3" destOrd="0" presId="urn:microsoft.com/office/officeart/2018/2/layout/IconVerticalSolidList"/>
    <dgm:cxn modelId="{ABAE9A5A-0810-41A4-B8ED-AE2A6D14C1A5}" type="presParOf" srcId="{4586AA27-C50A-4CF9-B55F-E442703E815F}" destId="{5DCF4221-CC18-462C-9838-02F2E9D124F0}" srcOrd="4" destOrd="0" presId="urn:microsoft.com/office/officeart/2018/2/layout/IconVerticalSolidList"/>
    <dgm:cxn modelId="{FC0C0A18-CCDA-46D5-93B6-B233C2B82B3D}" type="presParOf" srcId="{5DCF4221-CC18-462C-9838-02F2E9D124F0}" destId="{A09FA6CE-971B-453A-B389-4A2D56E3BDBB}" srcOrd="0" destOrd="0" presId="urn:microsoft.com/office/officeart/2018/2/layout/IconVerticalSolidList"/>
    <dgm:cxn modelId="{4A1FE18F-1855-45ED-8E48-194E8251FA8E}" type="presParOf" srcId="{5DCF4221-CC18-462C-9838-02F2E9D124F0}" destId="{F00DB575-EBFB-4AAB-9163-81B911C30DF1}" srcOrd="1" destOrd="0" presId="urn:microsoft.com/office/officeart/2018/2/layout/IconVerticalSolidList"/>
    <dgm:cxn modelId="{983FE9E2-FF8D-431E-9C11-76E0F54EE0F2}" type="presParOf" srcId="{5DCF4221-CC18-462C-9838-02F2E9D124F0}" destId="{9E10A2C4-32B1-4E99-A778-727D48204A5C}" srcOrd="2" destOrd="0" presId="urn:microsoft.com/office/officeart/2018/2/layout/IconVerticalSolidList"/>
    <dgm:cxn modelId="{7EA1C115-5BB2-4B2C-9726-2B28EA9BB9D7}" type="presParOf" srcId="{5DCF4221-CC18-462C-9838-02F2E9D124F0}" destId="{A0A05B46-7BBA-4599-9C29-A44C9EA12E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7B2BB9-4943-4242-9F32-38BE1C6FF684}">
      <dsp:nvSpPr>
        <dsp:cNvPr id="0" name=""/>
        <dsp:cNvSpPr/>
      </dsp:nvSpPr>
      <dsp:spPr>
        <a:xfrm>
          <a:off x="233279" y="2358"/>
          <a:ext cx="8406854" cy="42426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Some columns description:</a:t>
          </a:r>
        </a:p>
        <a:p>
          <a:pPr marL="171450" lvl="1" indent="-171450" algn="l" defTabSz="800100">
            <a:lnSpc>
              <a:spcPct val="90000"/>
            </a:lnSpc>
            <a:spcBef>
              <a:spcPct val="0"/>
            </a:spcBef>
            <a:spcAft>
              <a:spcPct val="15000"/>
            </a:spcAft>
            <a:buChar char="•"/>
          </a:pPr>
          <a:r>
            <a:rPr lang="en-US" sz="1800" u="sng" kern="1200" dirty="0" err="1"/>
            <a:t>Birth_Rate</a:t>
          </a:r>
          <a:r>
            <a:rPr lang="en-US" sz="1800" u="sng" kern="1200" dirty="0"/>
            <a:t>: </a:t>
          </a:r>
          <a:r>
            <a:rPr lang="en-US" sz="1800" kern="1200" dirty="0"/>
            <a:t>The birthday column is crucial in understanding the demographic characteristics of the population, such as age distribution, generation, and life stage.</a:t>
          </a:r>
        </a:p>
        <a:p>
          <a:pPr marL="171450" lvl="1" indent="-171450" algn="l" defTabSz="800100">
            <a:lnSpc>
              <a:spcPct val="90000"/>
            </a:lnSpc>
            <a:spcBef>
              <a:spcPct val="0"/>
            </a:spcBef>
            <a:spcAft>
              <a:spcPct val="15000"/>
            </a:spcAft>
            <a:buChar char="•"/>
          </a:pPr>
          <a:r>
            <a:rPr lang="en-US" sz="1800" u="sng" kern="1200" dirty="0"/>
            <a:t>CO2 Emission:  </a:t>
          </a:r>
          <a:r>
            <a:rPr lang="en-US" sz="1800" kern="1200" dirty="0"/>
            <a:t>The CO2 emission column is vital in understanding the environmental impact of human activities, such as climate change, air pollution, and sustainable development.</a:t>
          </a:r>
        </a:p>
        <a:p>
          <a:pPr marL="171450" lvl="1" indent="-171450" algn="l" defTabSz="800100">
            <a:lnSpc>
              <a:spcPct val="90000"/>
            </a:lnSpc>
            <a:spcBef>
              <a:spcPct val="0"/>
            </a:spcBef>
            <a:spcAft>
              <a:spcPct val="15000"/>
            </a:spcAft>
            <a:buChar char="•"/>
          </a:pPr>
          <a:r>
            <a:rPr lang="en-US" sz="1800" u="sng" kern="1200" dirty="0"/>
            <a:t>Business Tax Rate: </a:t>
          </a:r>
          <a:r>
            <a:rPr lang="en-US" sz="1800" kern="1200" dirty="0"/>
            <a:t>The business tax rate column represents the percentage of corporate income that is taxed by the government.</a:t>
          </a:r>
        </a:p>
        <a:p>
          <a:pPr marL="171450" lvl="1" indent="-171450" algn="l" defTabSz="800100">
            <a:lnSpc>
              <a:spcPct val="90000"/>
            </a:lnSpc>
            <a:spcBef>
              <a:spcPct val="0"/>
            </a:spcBef>
            <a:spcAft>
              <a:spcPct val="15000"/>
            </a:spcAft>
            <a:buChar char="•"/>
          </a:pPr>
          <a:r>
            <a:rPr lang="en-US" sz="1800" u="sng" kern="1200" dirty="0"/>
            <a:t>Country: </a:t>
          </a:r>
          <a:r>
            <a:rPr lang="en-US" sz="1800" kern="1200" dirty="0"/>
            <a:t>The country column is essential in understanding the business environment, as different countries have unique regulatory frameworks, economic conditions, and cultural contexts.</a:t>
          </a:r>
        </a:p>
        <a:p>
          <a:pPr marL="171450" lvl="1" indent="-171450" algn="l" defTabSz="800100">
            <a:lnSpc>
              <a:spcPct val="90000"/>
            </a:lnSpc>
            <a:spcBef>
              <a:spcPct val="0"/>
            </a:spcBef>
            <a:spcAft>
              <a:spcPct val="15000"/>
            </a:spcAft>
            <a:buChar char="•"/>
          </a:pPr>
          <a:r>
            <a:rPr lang="en-US" sz="1800" u="sng" kern="1200" dirty="0"/>
            <a:t>Energy Usage:</a:t>
          </a:r>
          <a:r>
            <a:rPr lang="en-IN" sz="1800" u="sng" kern="1200" dirty="0"/>
            <a:t> </a:t>
          </a:r>
          <a:r>
            <a:rPr lang="en-US" sz="1800" kern="1200" dirty="0"/>
            <a:t>Energy usage is a key indicator of economic activity, as it affects the production, transportation, and consumption of goods and services.</a:t>
          </a:r>
        </a:p>
        <a:p>
          <a:pPr marL="171450" lvl="1" indent="-171450" algn="l" defTabSz="800100">
            <a:lnSpc>
              <a:spcPct val="90000"/>
            </a:lnSpc>
            <a:spcBef>
              <a:spcPct val="0"/>
            </a:spcBef>
            <a:spcAft>
              <a:spcPct val="15000"/>
            </a:spcAft>
            <a:buChar char="•"/>
          </a:pPr>
          <a:r>
            <a:rPr lang="en-US" sz="1800" u="sng" kern="1200" dirty="0"/>
            <a:t>GDP: </a:t>
          </a:r>
          <a:r>
            <a:rPr lang="en-US" sz="1800" kern="1200" dirty="0"/>
            <a:t>GDP is a widely used indicator of a country's economic performance, as it reflects the size and growth rate of the economy.</a:t>
          </a:r>
        </a:p>
      </dsp:txBody>
      <dsp:txXfrm>
        <a:off x="233279" y="2358"/>
        <a:ext cx="8406854" cy="42426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F6FFE-2445-4B09-BAEA-B1548C76213A}">
      <dsp:nvSpPr>
        <dsp:cNvPr id="0" name=""/>
        <dsp:cNvSpPr/>
      </dsp:nvSpPr>
      <dsp:spPr>
        <a:xfrm>
          <a:off x="0" y="480"/>
          <a:ext cx="8528179" cy="11254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C8092A-757F-4C13-94B3-3D112E282390}">
      <dsp:nvSpPr>
        <dsp:cNvPr id="0" name=""/>
        <dsp:cNvSpPr/>
      </dsp:nvSpPr>
      <dsp:spPr>
        <a:xfrm>
          <a:off x="340448" y="253707"/>
          <a:ext cx="618997" cy="6189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6A0D58-9148-4C5F-A07C-6200F7356C55}">
      <dsp:nvSpPr>
        <dsp:cNvPr id="0" name=""/>
        <dsp:cNvSpPr/>
      </dsp:nvSpPr>
      <dsp:spPr>
        <a:xfrm>
          <a:off x="1299894" y="480"/>
          <a:ext cx="7228284" cy="1125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110" tIns="119110" rIns="119110" bIns="119110" numCol="1" spcCol="1270" anchor="ctr" anchorCtr="0">
          <a:noAutofit/>
        </a:bodyPr>
        <a:lstStyle/>
        <a:p>
          <a:pPr marL="0" lvl="0" indent="0" algn="l" defTabSz="844550">
            <a:lnSpc>
              <a:spcPct val="100000"/>
            </a:lnSpc>
            <a:spcBef>
              <a:spcPct val="0"/>
            </a:spcBef>
            <a:spcAft>
              <a:spcPct val="35000"/>
            </a:spcAft>
            <a:buNone/>
          </a:pPr>
          <a:r>
            <a:rPr lang="en-US" sz="1900" kern="1200"/>
            <a:t>Selecting the most suitable clustering algorithm for the project was a challenge, as each algorithm has its strengths and weaknesses.</a:t>
          </a:r>
        </a:p>
      </dsp:txBody>
      <dsp:txXfrm>
        <a:off x="1299894" y="480"/>
        <a:ext cx="7228284" cy="1125450"/>
      </dsp:txXfrm>
    </dsp:sp>
    <dsp:sp modelId="{908FDA52-AA4A-49DC-ACD4-BD46FCA90BD1}">
      <dsp:nvSpPr>
        <dsp:cNvPr id="0" name=""/>
        <dsp:cNvSpPr/>
      </dsp:nvSpPr>
      <dsp:spPr>
        <a:xfrm>
          <a:off x="0" y="1407293"/>
          <a:ext cx="8528179" cy="11254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0FD431-FFA0-41C2-AD4C-45677CD4C3A4}">
      <dsp:nvSpPr>
        <dsp:cNvPr id="0" name=""/>
        <dsp:cNvSpPr/>
      </dsp:nvSpPr>
      <dsp:spPr>
        <a:xfrm>
          <a:off x="340448" y="1660519"/>
          <a:ext cx="618997" cy="6189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4BEED9-1E79-4264-83A4-08B53A91E02B}">
      <dsp:nvSpPr>
        <dsp:cNvPr id="0" name=""/>
        <dsp:cNvSpPr/>
      </dsp:nvSpPr>
      <dsp:spPr>
        <a:xfrm>
          <a:off x="1299894" y="1407293"/>
          <a:ext cx="7228284" cy="1125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110" tIns="119110" rIns="119110" bIns="119110" numCol="1" spcCol="1270" anchor="ctr" anchorCtr="0">
          <a:noAutofit/>
        </a:bodyPr>
        <a:lstStyle/>
        <a:p>
          <a:pPr marL="0" lvl="0" indent="0" algn="l" defTabSz="844550">
            <a:lnSpc>
              <a:spcPct val="100000"/>
            </a:lnSpc>
            <a:spcBef>
              <a:spcPct val="0"/>
            </a:spcBef>
            <a:spcAft>
              <a:spcPct val="35000"/>
            </a:spcAft>
            <a:buNone/>
          </a:pPr>
          <a:r>
            <a:rPr lang="en-US" sz="1900" kern="1200"/>
            <a:t>During model building, we encountered difficulties in feature engineering, as it was crucial to extract relevant insights from the data without overfitting.</a:t>
          </a:r>
        </a:p>
      </dsp:txBody>
      <dsp:txXfrm>
        <a:off x="1299894" y="1407293"/>
        <a:ext cx="7228284" cy="1125450"/>
      </dsp:txXfrm>
    </dsp:sp>
    <dsp:sp modelId="{A09FA6CE-971B-453A-B389-4A2D56E3BDBB}">
      <dsp:nvSpPr>
        <dsp:cNvPr id="0" name=""/>
        <dsp:cNvSpPr/>
      </dsp:nvSpPr>
      <dsp:spPr>
        <a:xfrm>
          <a:off x="0" y="2814106"/>
          <a:ext cx="8528179" cy="11254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0DB575-EBFB-4AAB-9163-81B911C30DF1}">
      <dsp:nvSpPr>
        <dsp:cNvPr id="0" name=""/>
        <dsp:cNvSpPr/>
      </dsp:nvSpPr>
      <dsp:spPr>
        <a:xfrm>
          <a:off x="340448" y="3067332"/>
          <a:ext cx="618997" cy="6189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A05B46-7BBA-4599-9C29-A44C9EA12E39}">
      <dsp:nvSpPr>
        <dsp:cNvPr id="0" name=""/>
        <dsp:cNvSpPr/>
      </dsp:nvSpPr>
      <dsp:spPr>
        <a:xfrm>
          <a:off x="1299894" y="2814106"/>
          <a:ext cx="7228284" cy="1125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110" tIns="119110" rIns="119110" bIns="119110" numCol="1" spcCol="1270" anchor="ctr" anchorCtr="0">
          <a:noAutofit/>
        </a:bodyPr>
        <a:lstStyle/>
        <a:p>
          <a:pPr marL="0" lvl="0" indent="0" algn="l" defTabSz="844550">
            <a:lnSpc>
              <a:spcPct val="100000"/>
            </a:lnSpc>
            <a:spcBef>
              <a:spcPct val="0"/>
            </a:spcBef>
            <a:spcAft>
              <a:spcPct val="35000"/>
            </a:spcAft>
            <a:buNone/>
          </a:pPr>
          <a:r>
            <a:rPr lang="en-US" sz="1900" kern="1200"/>
            <a:t>Lastly, evaluating the model's performance was a challenge, as it required careful consideration of various metrics to ensure the model was accurately capturing the complexities of global development.</a:t>
          </a:r>
        </a:p>
      </dsp:txBody>
      <dsp:txXfrm>
        <a:off x="1299894" y="2814106"/>
        <a:ext cx="7228284" cy="11254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8419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9390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6488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3679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01824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6081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491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8" name="Google Shape;36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688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pPr/>
              <a:t>7/26/2024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5944260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400717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827176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sp>
        <p:nvSpPr>
          <p:cNvPr id="15" name="Google Shape;15;p17"/>
          <p:cNvSpPr txBox="1">
            <a:spLocks noGrp="1"/>
          </p:cNvSpPr>
          <p:nvPr>
            <p:ph type="ftr" idx="11"/>
          </p:nvPr>
        </p:nvSpPr>
        <p:spPr>
          <a:xfrm>
            <a:off x="6188528" y="483792"/>
            <a:ext cx="30861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Tree>
    <p:extLst>
      <p:ext uri="{BB962C8B-B14F-4D97-AF65-F5344CB8AC3E}">
        <p14:creationId xmlns:p14="http://schemas.microsoft.com/office/powerpoint/2010/main" val="342750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3587423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pPr/>
              <a:t>7/26/2024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4941509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7/26/2024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41894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614201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29457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963644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7/26/2024</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14262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7/26/2024</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23526515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160EA64-D806-43AC-9DF2-F8C432F32B4C}" type="datetimeFigureOut">
              <a:rPr lang="en-US" dirty="0"/>
              <a:pPr/>
              <a:t>7/26/2024</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189441907"/>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1"/>
        <p:cNvGrpSpPr/>
        <p:nvPr/>
      </p:nvGrpSpPr>
      <p:grpSpPr>
        <a:xfrm>
          <a:off x="0" y="0"/>
          <a:ext cx="0" cy="0"/>
          <a:chOff x="0" y="0"/>
          <a:chExt cx="0" cy="0"/>
        </a:xfrm>
      </p:grpSpPr>
      <p:pic>
        <p:nvPicPr>
          <p:cNvPr id="15" name="Picture 14" descr="Earth as a particle with gold and blue">
            <a:extLst>
              <a:ext uri="{FF2B5EF4-FFF2-40B4-BE49-F238E27FC236}">
                <a16:creationId xmlns:a16="http://schemas.microsoft.com/office/drawing/2014/main" id="{115BE1D2-F301-D25B-B910-2EF7EFFAF67E}"/>
              </a:ext>
            </a:extLst>
          </p:cNvPr>
          <p:cNvPicPr>
            <a:picLocks noChangeAspect="1"/>
          </p:cNvPicPr>
          <p:nvPr/>
        </p:nvPicPr>
        <p:blipFill>
          <a:blip r:embed="rId3">
            <a:alphaModFix amt="45000"/>
          </a:blip>
          <a:srcRect l="1854" r="9145" b="-1"/>
          <a:stretch/>
        </p:blipFill>
        <p:spPr>
          <a:xfrm>
            <a:off x="20" y="10"/>
            <a:ext cx="9143980" cy="6857990"/>
          </a:xfrm>
          <a:prstGeom prst="rect">
            <a:avLst/>
          </a:prstGeom>
        </p:spPr>
      </p:pic>
      <p:sp>
        <p:nvSpPr>
          <p:cNvPr id="3" name="TextBox 2">
            <a:extLst>
              <a:ext uri="{FF2B5EF4-FFF2-40B4-BE49-F238E27FC236}">
                <a16:creationId xmlns:a16="http://schemas.microsoft.com/office/drawing/2014/main" id="{34790ED8-D7AC-4883-5B16-B9B6F873876B}"/>
              </a:ext>
            </a:extLst>
          </p:cNvPr>
          <p:cNvSpPr txBox="1"/>
          <p:nvPr/>
        </p:nvSpPr>
        <p:spPr>
          <a:xfrm>
            <a:off x="452628" y="770467"/>
            <a:ext cx="8086725" cy="3352800"/>
          </a:xfrm>
          <a:prstGeom prst="rect">
            <a:avLst/>
          </a:prstGeom>
        </p:spPr>
        <p:txBody>
          <a:bodyPr vert="horz" lIns="91440" tIns="45720" rIns="91440" bIns="45720" rtlCol="0" anchor="b">
            <a:normAutofit fontScale="85000" lnSpcReduction="10000"/>
          </a:bodyPr>
          <a:lstStyle/>
          <a:p>
            <a:pPr>
              <a:lnSpc>
                <a:spcPct val="80000"/>
              </a:lnSpc>
              <a:spcBef>
                <a:spcPct val="0"/>
              </a:spcBef>
              <a:spcAft>
                <a:spcPts val="600"/>
              </a:spcAft>
            </a:pPr>
            <a:r>
              <a:rPr lang="en-US" sz="8800" b="1" kern="1200" spc="-120" baseline="0" dirty="0">
                <a:solidFill>
                  <a:schemeClr val="tx1"/>
                </a:solidFill>
                <a:latin typeface="+mj-lt"/>
                <a:ea typeface="+mj-ea"/>
                <a:cs typeface="+mj-cs"/>
              </a:rPr>
              <a:t>GLOBAL DEVELOPMENT MEASUREMENT</a:t>
            </a:r>
          </a:p>
        </p:txBody>
      </p:sp>
    </p:spTree>
    <p:extLst>
      <p:ext uri="{BB962C8B-B14F-4D97-AF65-F5344CB8AC3E}">
        <p14:creationId xmlns:p14="http://schemas.microsoft.com/office/powerpoint/2010/main" val="31690458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7" name="TextBox 6">
            <a:extLst>
              <a:ext uri="{FF2B5EF4-FFF2-40B4-BE49-F238E27FC236}">
                <a16:creationId xmlns:a16="http://schemas.microsoft.com/office/drawing/2014/main" id="{91EE6878-4FC1-2598-DC88-6A1786F166BF}"/>
              </a:ext>
            </a:extLst>
          </p:cNvPr>
          <p:cNvSpPr txBox="1"/>
          <p:nvPr/>
        </p:nvSpPr>
        <p:spPr>
          <a:xfrm>
            <a:off x="926368" y="385721"/>
            <a:ext cx="6712449" cy="400110"/>
          </a:xfrm>
          <a:prstGeom prst="rect">
            <a:avLst/>
          </a:prstGeom>
          <a:noFill/>
        </p:spPr>
        <p:txBody>
          <a:bodyPr wrap="square" rtlCol="0">
            <a:spAutoFit/>
          </a:bodyPr>
          <a:lstStyle/>
          <a:p>
            <a:pPr algn="ctr"/>
            <a:r>
              <a:rPr lang="en-IN" sz="2000" b="1" u="sng" dirty="0"/>
              <a:t>Histograms to visualize the distribution of the data</a:t>
            </a:r>
          </a:p>
        </p:txBody>
      </p:sp>
      <p:pic>
        <p:nvPicPr>
          <p:cNvPr id="3" name="Picture 2">
            <a:extLst>
              <a:ext uri="{FF2B5EF4-FFF2-40B4-BE49-F238E27FC236}">
                <a16:creationId xmlns:a16="http://schemas.microsoft.com/office/drawing/2014/main" id="{976DFD2A-F643-C439-9A4C-824F448ABE47}"/>
              </a:ext>
            </a:extLst>
          </p:cNvPr>
          <p:cNvPicPr>
            <a:picLocks noChangeAspect="1"/>
          </p:cNvPicPr>
          <p:nvPr/>
        </p:nvPicPr>
        <p:blipFill>
          <a:blip r:embed="rId3"/>
          <a:srcRect/>
          <a:stretch/>
        </p:blipFill>
        <p:spPr>
          <a:xfrm>
            <a:off x="177714" y="1197961"/>
            <a:ext cx="2917861" cy="2175961"/>
          </a:xfrm>
          <a:prstGeom prst="rect">
            <a:avLst/>
          </a:prstGeom>
        </p:spPr>
      </p:pic>
      <p:pic>
        <p:nvPicPr>
          <p:cNvPr id="5" name="Picture 4">
            <a:extLst>
              <a:ext uri="{FF2B5EF4-FFF2-40B4-BE49-F238E27FC236}">
                <a16:creationId xmlns:a16="http://schemas.microsoft.com/office/drawing/2014/main" id="{41FE6BD3-F280-3C81-78CA-44A2124FC683}"/>
              </a:ext>
            </a:extLst>
          </p:cNvPr>
          <p:cNvPicPr>
            <a:picLocks noChangeAspect="1"/>
          </p:cNvPicPr>
          <p:nvPr/>
        </p:nvPicPr>
        <p:blipFill>
          <a:blip r:embed="rId4"/>
          <a:srcRect/>
          <a:stretch/>
        </p:blipFill>
        <p:spPr>
          <a:xfrm>
            <a:off x="3077176" y="1197961"/>
            <a:ext cx="2917861" cy="2175961"/>
          </a:xfrm>
          <a:prstGeom prst="rect">
            <a:avLst/>
          </a:prstGeom>
        </p:spPr>
      </p:pic>
      <p:pic>
        <p:nvPicPr>
          <p:cNvPr id="9" name="Picture 8">
            <a:extLst>
              <a:ext uri="{FF2B5EF4-FFF2-40B4-BE49-F238E27FC236}">
                <a16:creationId xmlns:a16="http://schemas.microsoft.com/office/drawing/2014/main" id="{8B1AF96B-DD4C-8E39-C5FD-1D2409AD9EC8}"/>
              </a:ext>
            </a:extLst>
          </p:cNvPr>
          <p:cNvPicPr>
            <a:picLocks noChangeAspect="1"/>
          </p:cNvPicPr>
          <p:nvPr/>
        </p:nvPicPr>
        <p:blipFill>
          <a:blip r:embed="rId5"/>
          <a:srcRect/>
          <a:stretch/>
        </p:blipFill>
        <p:spPr>
          <a:xfrm>
            <a:off x="6035876" y="4268194"/>
            <a:ext cx="2922929" cy="2179741"/>
          </a:xfrm>
          <a:prstGeom prst="rect">
            <a:avLst/>
          </a:prstGeom>
        </p:spPr>
      </p:pic>
      <p:pic>
        <p:nvPicPr>
          <p:cNvPr id="11" name="Picture 10">
            <a:extLst>
              <a:ext uri="{FF2B5EF4-FFF2-40B4-BE49-F238E27FC236}">
                <a16:creationId xmlns:a16="http://schemas.microsoft.com/office/drawing/2014/main" id="{097634A2-A3FC-144D-36C6-029054F5AE41}"/>
              </a:ext>
            </a:extLst>
          </p:cNvPr>
          <p:cNvPicPr>
            <a:picLocks noChangeAspect="1"/>
          </p:cNvPicPr>
          <p:nvPr/>
        </p:nvPicPr>
        <p:blipFill>
          <a:blip r:embed="rId6"/>
          <a:srcRect/>
          <a:stretch/>
        </p:blipFill>
        <p:spPr>
          <a:xfrm>
            <a:off x="228565" y="4270084"/>
            <a:ext cx="2917861" cy="2175961"/>
          </a:xfrm>
          <a:prstGeom prst="rect">
            <a:avLst/>
          </a:prstGeom>
        </p:spPr>
      </p:pic>
      <p:pic>
        <p:nvPicPr>
          <p:cNvPr id="13" name="Picture 12">
            <a:extLst>
              <a:ext uri="{FF2B5EF4-FFF2-40B4-BE49-F238E27FC236}">
                <a16:creationId xmlns:a16="http://schemas.microsoft.com/office/drawing/2014/main" id="{AF09F6C1-FAA7-8798-1FF4-94E15B10433F}"/>
              </a:ext>
            </a:extLst>
          </p:cNvPr>
          <p:cNvPicPr>
            <a:picLocks noChangeAspect="1"/>
          </p:cNvPicPr>
          <p:nvPr/>
        </p:nvPicPr>
        <p:blipFill>
          <a:blip r:embed="rId7"/>
          <a:srcRect/>
          <a:stretch/>
        </p:blipFill>
        <p:spPr>
          <a:xfrm>
            <a:off x="3110534" y="4255995"/>
            <a:ext cx="2917861" cy="2204139"/>
          </a:xfrm>
          <a:prstGeom prst="rect">
            <a:avLst/>
          </a:prstGeom>
        </p:spPr>
      </p:pic>
      <p:pic>
        <p:nvPicPr>
          <p:cNvPr id="15" name="Picture 14">
            <a:extLst>
              <a:ext uri="{FF2B5EF4-FFF2-40B4-BE49-F238E27FC236}">
                <a16:creationId xmlns:a16="http://schemas.microsoft.com/office/drawing/2014/main" id="{542F72D9-8D64-2D36-15FA-4625673E0696}"/>
              </a:ext>
            </a:extLst>
          </p:cNvPr>
          <p:cNvPicPr>
            <a:picLocks noChangeAspect="1"/>
          </p:cNvPicPr>
          <p:nvPr/>
        </p:nvPicPr>
        <p:blipFill>
          <a:blip r:embed="rId8"/>
          <a:srcRect/>
          <a:stretch/>
        </p:blipFill>
        <p:spPr>
          <a:xfrm>
            <a:off x="5976637" y="1207270"/>
            <a:ext cx="2917862" cy="2173304"/>
          </a:xfrm>
          <a:prstGeom prst="rect">
            <a:avLst/>
          </a:prstGeom>
        </p:spPr>
      </p:pic>
    </p:spTree>
    <p:extLst>
      <p:ext uri="{BB962C8B-B14F-4D97-AF65-F5344CB8AC3E}">
        <p14:creationId xmlns:p14="http://schemas.microsoft.com/office/powerpoint/2010/main" val="267526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7" name="TextBox 6">
            <a:extLst>
              <a:ext uri="{FF2B5EF4-FFF2-40B4-BE49-F238E27FC236}">
                <a16:creationId xmlns:a16="http://schemas.microsoft.com/office/drawing/2014/main" id="{91EE6878-4FC1-2598-DC88-6A1786F166BF}"/>
              </a:ext>
            </a:extLst>
          </p:cNvPr>
          <p:cNvSpPr txBox="1"/>
          <p:nvPr/>
        </p:nvSpPr>
        <p:spPr>
          <a:xfrm>
            <a:off x="1620492" y="457837"/>
            <a:ext cx="6304307" cy="400110"/>
          </a:xfrm>
          <a:prstGeom prst="rect">
            <a:avLst/>
          </a:prstGeom>
          <a:noFill/>
        </p:spPr>
        <p:txBody>
          <a:bodyPr wrap="square" rtlCol="0">
            <a:spAutoFit/>
          </a:bodyPr>
          <a:lstStyle/>
          <a:p>
            <a:pPr algn="ctr"/>
            <a:r>
              <a:rPr lang="en-IN" sz="2000" b="1" u="sng" dirty="0"/>
              <a:t>Histograms to visualize the distribution of the data</a:t>
            </a:r>
          </a:p>
        </p:txBody>
      </p:sp>
      <p:pic>
        <p:nvPicPr>
          <p:cNvPr id="4" name="Picture 3">
            <a:extLst>
              <a:ext uri="{FF2B5EF4-FFF2-40B4-BE49-F238E27FC236}">
                <a16:creationId xmlns:a16="http://schemas.microsoft.com/office/drawing/2014/main" id="{72CF1C6F-D8F0-0D6F-4438-48C911CF390D}"/>
              </a:ext>
            </a:extLst>
          </p:cNvPr>
          <p:cNvPicPr>
            <a:picLocks noChangeAspect="1"/>
          </p:cNvPicPr>
          <p:nvPr/>
        </p:nvPicPr>
        <p:blipFill>
          <a:blip r:embed="rId3"/>
          <a:srcRect/>
          <a:stretch/>
        </p:blipFill>
        <p:spPr>
          <a:xfrm>
            <a:off x="277905" y="1413296"/>
            <a:ext cx="2917862" cy="2039783"/>
          </a:xfrm>
          <a:prstGeom prst="rect">
            <a:avLst/>
          </a:prstGeom>
        </p:spPr>
      </p:pic>
      <p:pic>
        <p:nvPicPr>
          <p:cNvPr id="8" name="Picture 7">
            <a:extLst>
              <a:ext uri="{FF2B5EF4-FFF2-40B4-BE49-F238E27FC236}">
                <a16:creationId xmlns:a16="http://schemas.microsoft.com/office/drawing/2014/main" id="{926DFF87-BD0C-D522-E1D9-E70797C24416}"/>
              </a:ext>
            </a:extLst>
          </p:cNvPr>
          <p:cNvPicPr>
            <a:picLocks noChangeAspect="1"/>
          </p:cNvPicPr>
          <p:nvPr/>
        </p:nvPicPr>
        <p:blipFill>
          <a:blip r:embed="rId4"/>
          <a:srcRect/>
          <a:stretch/>
        </p:blipFill>
        <p:spPr>
          <a:xfrm>
            <a:off x="3177539" y="1334271"/>
            <a:ext cx="2917862" cy="2188396"/>
          </a:xfrm>
          <a:prstGeom prst="rect">
            <a:avLst/>
          </a:prstGeom>
        </p:spPr>
      </p:pic>
      <p:pic>
        <p:nvPicPr>
          <p:cNvPr id="12" name="Picture 11">
            <a:extLst>
              <a:ext uri="{FF2B5EF4-FFF2-40B4-BE49-F238E27FC236}">
                <a16:creationId xmlns:a16="http://schemas.microsoft.com/office/drawing/2014/main" id="{3862577C-1E62-96AB-6A32-5809AEDF874A}"/>
              </a:ext>
            </a:extLst>
          </p:cNvPr>
          <p:cNvPicPr>
            <a:picLocks noChangeAspect="1"/>
          </p:cNvPicPr>
          <p:nvPr/>
        </p:nvPicPr>
        <p:blipFill>
          <a:blip r:embed="rId5"/>
          <a:srcRect/>
          <a:stretch/>
        </p:blipFill>
        <p:spPr>
          <a:xfrm>
            <a:off x="6095401" y="1334270"/>
            <a:ext cx="2917863" cy="2188397"/>
          </a:xfrm>
          <a:prstGeom prst="rect">
            <a:avLst/>
          </a:prstGeom>
        </p:spPr>
      </p:pic>
      <p:pic>
        <p:nvPicPr>
          <p:cNvPr id="16" name="Picture 15">
            <a:extLst>
              <a:ext uri="{FF2B5EF4-FFF2-40B4-BE49-F238E27FC236}">
                <a16:creationId xmlns:a16="http://schemas.microsoft.com/office/drawing/2014/main" id="{1AAC4438-FCF4-36E8-724C-4D543FFBEAC3}"/>
              </a:ext>
            </a:extLst>
          </p:cNvPr>
          <p:cNvPicPr>
            <a:picLocks noChangeAspect="1"/>
          </p:cNvPicPr>
          <p:nvPr/>
        </p:nvPicPr>
        <p:blipFill>
          <a:blip r:embed="rId6"/>
          <a:srcRect/>
          <a:stretch/>
        </p:blipFill>
        <p:spPr>
          <a:xfrm>
            <a:off x="277905" y="4307846"/>
            <a:ext cx="2917862" cy="2175962"/>
          </a:xfrm>
          <a:prstGeom prst="rect">
            <a:avLst/>
          </a:prstGeom>
        </p:spPr>
      </p:pic>
      <p:pic>
        <p:nvPicPr>
          <p:cNvPr id="18" name="Picture 17">
            <a:extLst>
              <a:ext uri="{FF2B5EF4-FFF2-40B4-BE49-F238E27FC236}">
                <a16:creationId xmlns:a16="http://schemas.microsoft.com/office/drawing/2014/main" id="{C271AC91-361B-BDCA-2494-CC79E16F4719}"/>
              </a:ext>
            </a:extLst>
          </p:cNvPr>
          <p:cNvPicPr>
            <a:picLocks noChangeAspect="1"/>
          </p:cNvPicPr>
          <p:nvPr/>
        </p:nvPicPr>
        <p:blipFill>
          <a:blip r:embed="rId7"/>
          <a:srcRect/>
          <a:stretch/>
        </p:blipFill>
        <p:spPr>
          <a:xfrm>
            <a:off x="3097656" y="4303126"/>
            <a:ext cx="2917862" cy="2175962"/>
          </a:xfrm>
          <a:prstGeom prst="rect">
            <a:avLst/>
          </a:prstGeom>
        </p:spPr>
      </p:pic>
      <p:pic>
        <p:nvPicPr>
          <p:cNvPr id="20" name="Picture 19">
            <a:extLst>
              <a:ext uri="{FF2B5EF4-FFF2-40B4-BE49-F238E27FC236}">
                <a16:creationId xmlns:a16="http://schemas.microsoft.com/office/drawing/2014/main" id="{C464AD9B-998B-3BEA-F7A0-D537CECD1B81}"/>
              </a:ext>
            </a:extLst>
          </p:cNvPr>
          <p:cNvPicPr>
            <a:picLocks noChangeAspect="1"/>
          </p:cNvPicPr>
          <p:nvPr/>
        </p:nvPicPr>
        <p:blipFill>
          <a:blip r:embed="rId8"/>
          <a:srcRect/>
          <a:stretch/>
        </p:blipFill>
        <p:spPr>
          <a:xfrm>
            <a:off x="6095401" y="4303126"/>
            <a:ext cx="2819752" cy="2097037"/>
          </a:xfrm>
          <a:prstGeom prst="rect">
            <a:avLst/>
          </a:prstGeom>
        </p:spPr>
      </p:pic>
    </p:spTree>
    <p:extLst>
      <p:ext uri="{BB962C8B-B14F-4D97-AF65-F5344CB8AC3E}">
        <p14:creationId xmlns:p14="http://schemas.microsoft.com/office/powerpoint/2010/main" val="2888177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7CCC4D-5279-DD62-9957-43881E3C63CB}"/>
              </a:ext>
            </a:extLst>
          </p:cNvPr>
          <p:cNvSpPr txBox="1"/>
          <p:nvPr/>
        </p:nvSpPr>
        <p:spPr>
          <a:xfrm>
            <a:off x="444236" y="834890"/>
            <a:ext cx="8385999" cy="58785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85750" indent="-285750" algn="l">
              <a:lnSpc>
                <a:spcPct val="150000"/>
              </a:lnSpc>
              <a:buFont typeface="Arial" panose="020B0604020202020204" pitchFamily="34" charset="0"/>
              <a:buChar char="•"/>
            </a:pPr>
            <a:r>
              <a:rPr lang="en-IN" sz="1600" b="1" dirty="0">
                <a:latin typeface="Helvetica Neue"/>
              </a:rPr>
              <a:t>Data Distribution:   </a:t>
            </a:r>
            <a:r>
              <a:rPr lang="en-US" sz="1600" b="0" i="0" dirty="0" err="1">
                <a:solidFill>
                  <a:srgbClr val="000000"/>
                </a:solidFill>
                <a:effectLst/>
                <a:latin typeface="Helvetica Neue"/>
              </a:rPr>
              <a:t>lending_interest</a:t>
            </a:r>
            <a:r>
              <a:rPr lang="en-US" sz="1600" b="0" i="0" dirty="0">
                <a:solidFill>
                  <a:srgbClr val="000000"/>
                </a:solidFill>
                <a:effectLst/>
                <a:latin typeface="Helvetica Neue"/>
              </a:rPr>
              <a:t>, GDP, </a:t>
            </a:r>
            <a:r>
              <a:rPr lang="en-US" sz="1600" b="0" i="0" dirty="0" err="1">
                <a:solidFill>
                  <a:srgbClr val="000000"/>
                </a:solidFill>
                <a:effectLst/>
                <a:latin typeface="Helvetica Neue"/>
              </a:rPr>
              <a:t>population_total</a:t>
            </a:r>
            <a:r>
              <a:rPr lang="en-US" sz="1600" b="0" i="0" dirty="0">
                <a:solidFill>
                  <a:srgbClr val="000000"/>
                </a:solidFill>
                <a:effectLst/>
                <a:latin typeface="Helvetica Neue"/>
              </a:rPr>
              <a:t>, co2_emission, </a:t>
            </a:r>
            <a:r>
              <a:rPr lang="en-US" sz="1600" b="0" i="0" dirty="0" err="1">
                <a:solidFill>
                  <a:srgbClr val="000000"/>
                </a:solidFill>
                <a:effectLst/>
                <a:latin typeface="Helvetica Neue"/>
              </a:rPr>
              <a:t>days_to_start_business</a:t>
            </a:r>
            <a:r>
              <a:rPr lang="en-US" sz="1600" b="0" i="0" dirty="0">
                <a:solidFill>
                  <a:srgbClr val="000000"/>
                </a:solidFill>
                <a:effectLst/>
                <a:latin typeface="Helvetica Neue"/>
              </a:rPr>
              <a:t>, </a:t>
            </a:r>
            <a:r>
              <a:rPr lang="en-US" sz="1600" b="0" i="0" dirty="0" err="1">
                <a:solidFill>
                  <a:srgbClr val="000000"/>
                </a:solidFill>
                <a:effectLst/>
                <a:latin typeface="Helvetica Neue"/>
              </a:rPr>
              <a:t>tourism_inbound</a:t>
            </a:r>
            <a:r>
              <a:rPr lang="en-US" sz="1600" b="0" i="0" dirty="0">
                <a:solidFill>
                  <a:srgbClr val="000000"/>
                </a:solidFill>
                <a:effectLst/>
                <a:latin typeface="Helvetica Neue"/>
              </a:rPr>
              <a:t>, </a:t>
            </a:r>
            <a:r>
              <a:rPr lang="en-US" sz="1600" b="0" i="0" dirty="0" err="1">
                <a:solidFill>
                  <a:srgbClr val="000000"/>
                </a:solidFill>
                <a:effectLst/>
                <a:latin typeface="Helvetica Neue"/>
              </a:rPr>
              <a:t>energy_usage</a:t>
            </a:r>
            <a:r>
              <a:rPr lang="en-US" sz="1600" b="0" i="0" dirty="0">
                <a:solidFill>
                  <a:srgbClr val="000000"/>
                </a:solidFill>
                <a:effectLst/>
                <a:latin typeface="Helvetica Neue"/>
              </a:rPr>
              <a:t>, </a:t>
            </a:r>
            <a:r>
              <a:rPr lang="en-US" sz="1600" b="0" i="0" dirty="0" err="1">
                <a:solidFill>
                  <a:srgbClr val="000000"/>
                </a:solidFill>
                <a:effectLst/>
                <a:latin typeface="Helvetica Neue"/>
              </a:rPr>
              <a:t>tourism_outbound</a:t>
            </a:r>
            <a:r>
              <a:rPr lang="en-US" sz="1600" b="0" i="0" dirty="0">
                <a:solidFill>
                  <a:srgbClr val="000000"/>
                </a:solidFill>
                <a:effectLst/>
                <a:latin typeface="Helvetica Neue"/>
              </a:rPr>
              <a:t> features are highly skewed.</a:t>
            </a:r>
          </a:p>
          <a:p>
            <a:pPr algn="l">
              <a:lnSpc>
                <a:spcPct val="150000"/>
              </a:lnSpc>
            </a:pPr>
            <a:endParaRPr lang="en-US" sz="1600" b="0" i="0" dirty="0">
              <a:solidFill>
                <a:srgbClr val="000000"/>
              </a:solidFill>
              <a:effectLst/>
              <a:latin typeface="Helvetica Neue"/>
            </a:endParaRPr>
          </a:p>
          <a:p>
            <a:pPr marL="285750" indent="-285750" algn="l">
              <a:lnSpc>
                <a:spcPct val="150000"/>
              </a:lnSpc>
              <a:buFont typeface="Arial" panose="020B0604020202020204" pitchFamily="34" charset="0"/>
              <a:buChar char="•"/>
            </a:pPr>
            <a:r>
              <a:rPr lang="en-US" sz="1600" b="1" dirty="0">
                <a:latin typeface="Helvetica Neue"/>
              </a:rPr>
              <a:t>Range and Spread:</a:t>
            </a:r>
            <a:r>
              <a:rPr lang="en-US" sz="1600" dirty="0">
                <a:latin typeface="Helvetica Neue"/>
              </a:rPr>
              <a:t> By observing the width of the histogram, we can understand the range and spread of the data.</a:t>
            </a:r>
          </a:p>
          <a:p>
            <a:pPr marL="285750" indent="-285750" algn="l">
              <a:lnSpc>
                <a:spcPct val="150000"/>
              </a:lnSpc>
              <a:buFont typeface="Arial" panose="020B0604020202020204" pitchFamily="34" charset="0"/>
              <a:buChar char="•"/>
            </a:pPr>
            <a:endParaRPr lang="en-US" sz="1600" dirty="0">
              <a:latin typeface="Helvetica Neue"/>
            </a:endParaRPr>
          </a:p>
          <a:p>
            <a:pPr marL="285750" indent="-285750">
              <a:lnSpc>
                <a:spcPct val="150000"/>
              </a:lnSpc>
              <a:buFont typeface="Arial" panose="020B0604020202020204" pitchFamily="34" charset="0"/>
              <a:buChar char="•"/>
            </a:pPr>
            <a:r>
              <a:rPr lang="en-US" sz="1600" b="1" dirty="0">
                <a:latin typeface="Helvetica Neue"/>
              </a:rPr>
              <a:t>Outliers: </a:t>
            </a:r>
            <a:r>
              <a:rPr lang="en-US" sz="1600" dirty="0">
                <a:latin typeface="Helvetica Neue"/>
              </a:rPr>
              <a:t>Histograms can help identify outliers, which are data points that significantly deviate from the majority of the data. </a:t>
            </a:r>
            <a:r>
              <a:rPr lang="en-US" sz="1600" dirty="0" err="1">
                <a:latin typeface="Helvetica Neue"/>
              </a:rPr>
              <a:t>B</a:t>
            </a:r>
            <a:r>
              <a:rPr lang="en-US" sz="1600" b="0" i="0" dirty="0" err="1">
                <a:solidFill>
                  <a:srgbClr val="000000"/>
                </a:solidFill>
                <a:effectLst/>
                <a:latin typeface="Helvetica Neue"/>
              </a:rPr>
              <a:t>usiness_tax_rate</a:t>
            </a:r>
            <a:r>
              <a:rPr lang="en-US" sz="1600" b="0" i="0" dirty="0">
                <a:solidFill>
                  <a:srgbClr val="000000"/>
                </a:solidFill>
                <a:effectLst/>
                <a:latin typeface="Helvetica Neue"/>
              </a:rPr>
              <a:t> have high outliers.</a:t>
            </a:r>
          </a:p>
          <a:p>
            <a:pPr marL="285750" indent="-285750">
              <a:lnSpc>
                <a:spcPct val="150000"/>
              </a:lnSpc>
              <a:buFont typeface="Arial" panose="020B0604020202020204" pitchFamily="34" charset="0"/>
              <a:buChar char="•"/>
            </a:pPr>
            <a:endParaRPr lang="en-US" sz="1600" dirty="0">
              <a:solidFill>
                <a:srgbClr val="000000"/>
              </a:solidFill>
              <a:latin typeface="Helvetica Neue"/>
            </a:endParaRPr>
          </a:p>
          <a:p>
            <a:pPr marL="285750" indent="-285750" algn="l">
              <a:lnSpc>
                <a:spcPct val="150000"/>
              </a:lnSpc>
              <a:buFont typeface="Arial" panose="020B0604020202020204" pitchFamily="34" charset="0"/>
              <a:buChar char="•"/>
            </a:pPr>
            <a:endParaRPr lang="en-IN" sz="1600" dirty="0">
              <a:latin typeface="Helvetica Neue"/>
            </a:endParaRPr>
          </a:p>
          <a:p>
            <a:pPr marL="285750" indent="-285750" algn="l">
              <a:lnSpc>
                <a:spcPct val="150000"/>
              </a:lnSpc>
              <a:buFont typeface="Arial" panose="020B0604020202020204" pitchFamily="34" charset="0"/>
              <a:buChar char="•"/>
            </a:pPr>
            <a:endParaRPr lang="en-IN" sz="1600" dirty="0">
              <a:latin typeface="Helvetica Neue"/>
            </a:endParaRPr>
          </a:p>
          <a:p>
            <a:pPr marL="285750" indent="-285750" algn="l">
              <a:lnSpc>
                <a:spcPct val="150000"/>
              </a:lnSpc>
              <a:buFont typeface="Arial" panose="020B0604020202020204" pitchFamily="34" charset="0"/>
              <a:buChar char="•"/>
            </a:pPr>
            <a:endParaRPr lang="en-IN" sz="1600" dirty="0">
              <a:latin typeface="Helvetica Neue"/>
            </a:endParaRPr>
          </a:p>
          <a:p>
            <a:pPr marL="285750" indent="-285750" algn="l">
              <a:lnSpc>
                <a:spcPct val="150000"/>
              </a:lnSpc>
              <a:buFont typeface="Arial" panose="020B0604020202020204" pitchFamily="34" charset="0"/>
              <a:buChar char="•"/>
            </a:pPr>
            <a:endParaRPr lang="en-IN" sz="1600" dirty="0">
              <a:latin typeface="Helvetica Neue"/>
            </a:endParaRPr>
          </a:p>
          <a:p>
            <a:pPr marL="285750" indent="-285750" algn="l">
              <a:lnSpc>
                <a:spcPct val="150000"/>
              </a:lnSpc>
              <a:buFont typeface="Arial" panose="020B0604020202020204" pitchFamily="34" charset="0"/>
              <a:buChar char="•"/>
            </a:pPr>
            <a:endParaRPr lang="en-IN" sz="1600" dirty="0">
              <a:latin typeface="Helvetica Neue"/>
            </a:endParaRPr>
          </a:p>
          <a:p>
            <a:pPr marL="285750" indent="-285750" algn="l">
              <a:buFont typeface="Wingdings" panose="05000000000000000000" pitchFamily="2" charset="2"/>
              <a:buChar char="Ø"/>
            </a:pPr>
            <a:endParaRPr lang="en-US" sz="1600" b="1" dirty="0">
              <a:latin typeface="Helvetica Neue"/>
            </a:endParaRPr>
          </a:p>
        </p:txBody>
      </p:sp>
      <p:sp>
        <p:nvSpPr>
          <p:cNvPr id="3" name="TextBox 2">
            <a:extLst>
              <a:ext uri="{FF2B5EF4-FFF2-40B4-BE49-F238E27FC236}">
                <a16:creationId xmlns:a16="http://schemas.microsoft.com/office/drawing/2014/main" id="{7C66C055-2DCD-F073-1A0C-839F36726A25}"/>
              </a:ext>
            </a:extLst>
          </p:cNvPr>
          <p:cNvSpPr txBox="1"/>
          <p:nvPr/>
        </p:nvSpPr>
        <p:spPr>
          <a:xfrm>
            <a:off x="1669550" y="275045"/>
            <a:ext cx="5804900" cy="400110"/>
          </a:xfrm>
          <a:prstGeom prst="rect">
            <a:avLst/>
          </a:prstGeom>
          <a:noFill/>
        </p:spPr>
        <p:txBody>
          <a:bodyPr wrap="square" rtlCol="0">
            <a:spAutoFit/>
          </a:bodyPr>
          <a:lstStyle/>
          <a:p>
            <a:pPr algn="ctr"/>
            <a:r>
              <a:rPr lang="en-IN" sz="2000" b="1" u="sng" dirty="0"/>
              <a:t>Histograms</a:t>
            </a:r>
          </a:p>
        </p:txBody>
      </p:sp>
      <p:pic>
        <p:nvPicPr>
          <p:cNvPr id="5" name="Picture 4">
            <a:extLst>
              <a:ext uri="{FF2B5EF4-FFF2-40B4-BE49-F238E27FC236}">
                <a16:creationId xmlns:a16="http://schemas.microsoft.com/office/drawing/2014/main" id="{3C957FD4-98B4-383E-E01D-D5CAFDAFA67A}"/>
              </a:ext>
            </a:extLst>
          </p:cNvPr>
          <p:cNvPicPr>
            <a:picLocks noChangeAspect="1"/>
          </p:cNvPicPr>
          <p:nvPr/>
        </p:nvPicPr>
        <p:blipFill>
          <a:blip r:embed="rId2"/>
          <a:stretch>
            <a:fillRect/>
          </a:stretch>
        </p:blipFill>
        <p:spPr>
          <a:xfrm>
            <a:off x="2653336" y="4319298"/>
            <a:ext cx="2917861" cy="2286117"/>
          </a:xfrm>
          <a:prstGeom prst="rect">
            <a:avLst/>
          </a:prstGeom>
        </p:spPr>
      </p:pic>
      <p:sp>
        <p:nvSpPr>
          <p:cNvPr id="6" name="Oval 5">
            <a:extLst>
              <a:ext uri="{FF2B5EF4-FFF2-40B4-BE49-F238E27FC236}">
                <a16:creationId xmlns:a16="http://schemas.microsoft.com/office/drawing/2014/main" id="{0D01415D-ED21-711C-E34F-376BF447CCF6}"/>
              </a:ext>
            </a:extLst>
          </p:cNvPr>
          <p:cNvSpPr/>
          <p:nvPr/>
        </p:nvSpPr>
        <p:spPr>
          <a:xfrm>
            <a:off x="3751729" y="5916156"/>
            <a:ext cx="1640541" cy="689259"/>
          </a:xfrm>
          <a:prstGeom prst="ellipse">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51430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
          <p:cNvSpPr txBox="1"/>
          <p:nvPr/>
        </p:nvSpPr>
        <p:spPr>
          <a:xfrm>
            <a:off x="0" y="267199"/>
            <a:ext cx="8503149" cy="83371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dirty="0">
                <a:solidFill>
                  <a:srgbClr val="002776"/>
                </a:solidFill>
                <a:latin typeface="Arial"/>
                <a:ea typeface="Arial"/>
                <a:cs typeface="Arial"/>
                <a:sym typeface="Arial"/>
              </a:rPr>
              <a:t>   </a:t>
            </a:r>
            <a:r>
              <a:rPr lang="en-US" sz="3600" b="1" dirty="0">
                <a:latin typeface="Helvetica Neue"/>
              </a:rPr>
              <a:t>Exploratory Data Analysis (EDA)</a:t>
            </a:r>
            <a:endParaRPr sz="3600" b="1" dirty="0">
              <a:latin typeface="Helvetica Neue"/>
            </a:endParaRPr>
          </a:p>
        </p:txBody>
      </p:sp>
      <p:sp>
        <p:nvSpPr>
          <p:cNvPr id="4" name="TextBox 3">
            <a:extLst>
              <a:ext uri="{FF2B5EF4-FFF2-40B4-BE49-F238E27FC236}">
                <a16:creationId xmlns:a16="http://schemas.microsoft.com/office/drawing/2014/main" id="{8EAEE6D1-EA4E-6D03-674A-40BCC8FCE7A1}"/>
              </a:ext>
            </a:extLst>
          </p:cNvPr>
          <p:cNvSpPr txBox="1"/>
          <p:nvPr/>
        </p:nvSpPr>
        <p:spPr>
          <a:xfrm>
            <a:off x="656260" y="1233726"/>
            <a:ext cx="3505667" cy="5023842"/>
          </a:xfrm>
          <a:prstGeom prst="snip2Diag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114300" indent="0">
              <a:buNone/>
            </a:pPr>
            <a:endParaRPr lang="en-IN" sz="1400" dirty="0">
              <a:latin typeface="Aharoni" panose="02010803020104030203" pitchFamily="2" charset="-79"/>
              <a:cs typeface="Aharoni" panose="02010803020104030203" pitchFamily="2" charset="-79"/>
            </a:endParaRPr>
          </a:p>
          <a:p>
            <a:pPr marL="114300" indent="0">
              <a:buNone/>
            </a:pPr>
            <a:endParaRPr lang="en-IN" dirty="0">
              <a:latin typeface="Aharoni" panose="02010803020104030203" pitchFamily="2" charset="-79"/>
              <a:cs typeface="Aharoni" panose="02010803020104030203" pitchFamily="2" charset="-79"/>
            </a:endParaRPr>
          </a:p>
          <a:p>
            <a:pPr marL="114300" indent="0">
              <a:buNone/>
            </a:pPr>
            <a:r>
              <a:rPr lang="en-IN" sz="2000" dirty="0">
                <a:latin typeface="Aharoni" panose="02010803020104030203" pitchFamily="2" charset="-79"/>
                <a:cs typeface="Aharoni" panose="02010803020104030203" pitchFamily="2" charset="-79"/>
              </a:rPr>
              <a:t>.</a:t>
            </a:r>
          </a:p>
          <a:p>
            <a:pPr marL="114300" indent="0">
              <a:buNone/>
            </a:pPr>
            <a:r>
              <a:rPr lang="en-IN" sz="2800" dirty="0">
                <a:latin typeface="Aharoni" panose="02010803020104030203" pitchFamily="2" charset="-79"/>
                <a:cs typeface="Aharoni" panose="02010803020104030203" pitchFamily="2" charset="-79"/>
              </a:rPr>
              <a:t>Box plot representing that there are outliers in some of the columns of the data</a:t>
            </a:r>
          </a:p>
          <a:p>
            <a:pPr marL="114300" indent="0">
              <a:buNone/>
            </a:pPr>
            <a:endParaRPr lang="en-IN" sz="2000" dirty="0">
              <a:latin typeface="Aharoni" panose="02010803020104030203" pitchFamily="2" charset="-79"/>
              <a:cs typeface="Aharoni" panose="02010803020104030203" pitchFamily="2" charset="-79"/>
            </a:endParaRPr>
          </a:p>
          <a:p>
            <a:pPr marL="114300" indent="0">
              <a:buNone/>
            </a:pPr>
            <a:endParaRPr lang="en-IN" sz="2000" dirty="0">
              <a:latin typeface="Aharoni" panose="02010803020104030203" pitchFamily="2" charset="-79"/>
              <a:cs typeface="Aharoni" panose="02010803020104030203" pitchFamily="2" charset="-79"/>
            </a:endParaRPr>
          </a:p>
        </p:txBody>
      </p:sp>
      <p:pic>
        <p:nvPicPr>
          <p:cNvPr id="5" name="Picture 4">
            <a:extLst>
              <a:ext uri="{FF2B5EF4-FFF2-40B4-BE49-F238E27FC236}">
                <a16:creationId xmlns:a16="http://schemas.microsoft.com/office/drawing/2014/main" id="{396EE792-5BC8-96E7-3384-6BD8692DFA2E}"/>
              </a:ext>
            </a:extLst>
          </p:cNvPr>
          <p:cNvPicPr>
            <a:picLocks noChangeAspect="1"/>
          </p:cNvPicPr>
          <p:nvPr/>
        </p:nvPicPr>
        <p:blipFill>
          <a:blip r:embed="rId3"/>
          <a:stretch>
            <a:fillRect/>
          </a:stretch>
        </p:blipFill>
        <p:spPr>
          <a:xfrm>
            <a:off x="4707651" y="938986"/>
            <a:ext cx="3881971" cy="5761024"/>
          </a:xfrm>
          <a:prstGeom prst="rect">
            <a:avLst/>
          </a:prstGeom>
        </p:spPr>
      </p:pic>
      <p:sp>
        <p:nvSpPr>
          <p:cNvPr id="2" name="TextBox 1">
            <a:extLst>
              <a:ext uri="{FF2B5EF4-FFF2-40B4-BE49-F238E27FC236}">
                <a16:creationId xmlns:a16="http://schemas.microsoft.com/office/drawing/2014/main" id="{5276C97A-0BBB-729C-5AF9-263B672B22CF}"/>
              </a:ext>
            </a:extLst>
          </p:cNvPr>
          <p:cNvSpPr txBox="1"/>
          <p:nvPr/>
        </p:nvSpPr>
        <p:spPr>
          <a:xfrm>
            <a:off x="-958436" y="1528299"/>
            <a:ext cx="5747426" cy="523220"/>
          </a:xfrm>
          <a:prstGeom prst="rect">
            <a:avLst/>
          </a:prstGeom>
          <a:noFill/>
        </p:spPr>
        <p:txBody>
          <a:bodyPr wrap="square" rtlCol="0">
            <a:spAutoFit/>
          </a:bodyPr>
          <a:lstStyle/>
          <a:p>
            <a:pPr algn="ctr"/>
            <a:r>
              <a:rPr lang="en-IN" sz="2800" dirty="0">
                <a:solidFill>
                  <a:schemeClr val="tx1"/>
                </a:solidFill>
                <a:latin typeface="Algerian" panose="04020705040A02060702" pitchFamily="82" charset="0"/>
              </a:rPr>
              <a:t>Box Plot</a:t>
            </a:r>
            <a:endParaRPr lang="en-IN" sz="2800" b="1" u="sng" dirty="0"/>
          </a:p>
        </p:txBody>
      </p:sp>
    </p:spTree>
    <p:extLst>
      <p:ext uri="{BB962C8B-B14F-4D97-AF65-F5344CB8AC3E}">
        <p14:creationId xmlns:p14="http://schemas.microsoft.com/office/powerpoint/2010/main" val="206318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13C72A-B91D-A87F-FCD4-9833A3C61A1B}"/>
              </a:ext>
            </a:extLst>
          </p:cNvPr>
          <p:cNvSpPr txBox="1"/>
          <p:nvPr/>
        </p:nvSpPr>
        <p:spPr>
          <a:xfrm>
            <a:off x="2285999" y="555975"/>
            <a:ext cx="5618747" cy="415498"/>
          </a:xfrm>
          <a:prstGeom prst="rect">
            <a:avLst/>
          </a:prstGeom>
          <a:noFill/>
        </p:spPr>
        <p:txBody>
          <a:bodyPr wrap="square">
            <a:spAutoFit/>
          </a:bodyPr>
          <a:lstStyle/>
          <a:p>
            <a:pPr algn="ctr">
              <a:lnSpc>
                <a:spcPct val="75000"/>
              </a:lnSpc>
              <a:spcBef>
                <a:spcPts val="1300"/>
              </a:spcBef>
            </a:pPr>
            <a:r>
              <a:rPr lang="en-IN" sz="2800" b="1" kern="1200" dirty="0">
                <a:solidFill>
                  <a:schemeClr val="dk1"/>
                </a:solidFill>
                <a:latin typeface="Century Gothic"/>
                <a:ea typeface="+mn-ea"/>
              </a:rPr>
              <a:t>Interpretations on Boxplots</a:t>
            </a:r>
          </a:p>
        </p:txBody>
      </p:sp>
      <p:sp>
        <p:nvSpPr>
          <p:cNvPr id="4" name="Rectangle: Rounded Corners 3">
            <a:extLst>
              <a:ext uri="{FF2B5EF4-FFF2-40B4-BE49-F238E27FC236}">
                <a16:creationId xmlns:a16="http://schemas.microsoft.com/office/drawing/2014/main" id="{C2942B4F-3444-1D23-78D4-687F2E7407AE}"/>
              </a:ext>
            </a:extLst>
          </p:cNvPr>
          <p:cNvSpPr/>
          <p:nvPr/>
        </p:nvSpPr>
        <p:spPr>
          <a:xfrm>
            <a:off x="685800" y="1323475"/>
            <a:ext cx="3886200" cy="521918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800" b="1" i="0" dirty="0">
                <a:solidFill>
                  <a:srgbClr val="000000"/>
                </a:solidFill>
                <a:effectLst/>
                <a:latin typeface="Helvetica Neue"/>
              </a:rPr>
              <a:t>High Outliers</a:t>
            </a:r>
          </a:p>
          <a:p>
            <a:pPr algn="ctr"/>
            <a:endParaRPr lang="en-IN" sz="1800" b="1" i="0" dirty="0">
              <a:solidFill>
                <a:srgbClr val="000000"/>
              </a:solidFill>
              <a:effectLst/>
              <a:latin typeface="Helvetica Neue"/>
            </a:endParaRPr>
          </a:p>
          <a:p>
            <a:pPr marL="285750" indent="-285750">
              <a:buFont typeface="Wingdings" panose="05000000000000000000" pitchFamily="2" charset="2"/>
              <a:buChar char="v"/>
            </a:pPr>
            <a:r>
              <a:rPr lang="en-US" sz="2000" b="0" i="0" dirty="0" err="1">
                <a:solidFill>
                  <a:srgbClr val="000000"/>
                </a:solidFill>
                <a:effectLst/>
                <a:latin typeface="Helvetica Neue"/>
              </a:rPr>
              <a:t>business_tax_rate</a:t>
            </a:r>
            <a:endParaRPr lang="en-US" sz="2000" dirty="0">
              <a:solidFill>
                <a:srgbClr val="000000"/>
              </a:solidFill>
              <a:latin typeface="Helvetica Neue"/>
            </a:endParaRPr>
          </a:p>
          <a:p>
            <a:pPr marL="285750" indent="-285750">
              <a:buFont typeface="Wingdings" panose="05000000000000000000" pitchFamily="2" charset="2"/>
              <a:buChar char="v"/>
            </a:pPr>
            <a:r>
              <a:rPr lang="en-US" sz="2000" b="0" i="0" dirty="0">
                <a:solidFill>
                  <a:srgbClr val="000000"/>
                </a:solidFill>
                <a:effectLst/>
                <a:latin typeface="Helvetica Neue"/>
              </a:rPr>
              <a:t>co2_emission</a:t>
            </a:r>
          </a:p>
          <a:p>
            <a:pPr marL="285750" indent="-285750">
              <a:buFont typeface="Wingdings" panose="05000000000000000000" pitchFamily="2" charset="2"/>
              <a:buChar char="v"/>
            </a:pPr>
            <a:r>
              <a:rPr lang="en-US" sz="2000" b="0" i="0" dirty="0">
                <a:solidFill>
                  <a:srgbClr val="000000"/>
                </a:solidFill>
                <a:effectLst/>
                <a:latin typeface="Helvetica Neue"/>
              </a:rPr>
              <a:t> </a:t>
            </a:r>
            <a:r>
              <a:rPr lang="en-US" sz="2000" b="0" i="0" dirty="0" err="1">
                <a:solidFill>
                  <a:srgbClr val="000000"/>
                </a:solidFill>
                <a:effectLst/>
                <a:latin typeface="Helvetica Neue"/>
              </a:rPr>
              <a:t>days_to_start_business</a:t>
            </a:r>
            <a:endParaRPr lang="en-US" sz="2000" b="0" i="0" dirty="0">
              <a:solidFill>
                <a:srgbClr val="000000"/>
              </a:solidFill>
              <a:effectLst/>
              <a:latin typeface="Helvetica Neue"/>
            </a:endParaRPr>
          </a:p>
          <a:p>
            <a:pPr marL="285750" indent="-285750">
              <a:buFont typeface="Wingdings" panose="05000000000000000000" pitchFamily="2" charset="2"/>
              <a:buChar char="v"/>
            </a:pPr>
            <a:r>
              <a:rPr lang="en-US" sz="2000" b="0" i="0" dirty="0" err="1">
                <a:solidFill>
                  <a:srgbClr val="000000"/>
                </a:solidFill>
                <a:effectLst/>
                <a:latin typeface="Helvetica Neue"/>
              </a:rPr>
              <a:t>energy_usage</a:t>
            </a:r>
            <a:endParaRPr lang="en-US" sz="2000" dirty="0">
              <a:solidFill>
                <a:srgbClr val="000000"/>
              </a:solidFill>
              <a:latin typeface="Helvetica Neue"/>
            </a:endParaRPr>
          </a:p>
          <a:p>
            <a:pPr marL="285750" indent="-285750">
              <a:buFont typeface="Wingdings" panose="05000000000000000000" pitchFamily="2" charset="2"/>
              <a:buChar char="v"/>
            </a:pPr>
            <a:r>
              <a:rPr lang="en-US" sz="2000" b="0" i="0" dirty="0">
                <a:solidFill>
                  <a:srgbClr val="000000"/>
                </a:solidFill>
                <a:effectLst/>
                <a:latin typeface="Helvetica Neue"/>
              </a:rPr>
              <a:t>GDP</a:t>
            </a:r>
          </a:p>
          <a:p>
            <a:pPr marL="285750" indent="-285750">
              <a:buFont typeface="Wingdings" panose="05000000000000000000" pitchFamily="2" charset="2"/>
              <a:buChar char="v"/>
            </a:pPr>
            <a:r>
              <a:rPr lang="en-US" sz="2000" b="0" i="0" dirty="0" err="1">
                <a:solidFill>
                  <a:srgbClr val="000000"/>
                </a:solidFill>
                <a:effectLst/>
                <a:latin typeface="Helvetica Neue"/>
              </a:rPr>
              <a:t>health_exp%_GDP</a:t>
            </a:r>
            <a:r>
              <a:rPr lang="en-US" sz="2000" b="0" i="0" dirty="0">
                <a:solidFill>
                  <a:srgbClr val="000000"/>
                </a:solidFill>
                <a:effectLst/>
                <a:latin typeface="Helvetica Neue"/>
              </a:rPr>
              <a:t>,</a:t>
            </a:r>
          </a:p>
          <a:p>
            <a:pPr marL="285750" indent="-285750">
              <a:buFont typeface="Wingdings" panose="05000000000000000000" pitchFamily="2" charset="2"/>
              <a:buChar char="v"/>
            </a:pPr>
            <a:r>
              <a:rPr lang="en-US" sz="2000" b="0" i="0" dirty="0" err="1">
                <a:solidFill>
                  <a:srgbClr val="000000"/>
                </a:solidFill>
                <a:effectLst/>
                <a:latin typeface="Helvetica Neue"/>
              </a:rPr>
              <a:t>health_exp_percapita</a:t>
            </a:r>
            <a:endParaRPr lang="en-US" sz="2000" dirty="0">
              <a:solidFill>
                <a:srgbClr val="000000"/>
              </a:solidFill>
              <a:latin typeface="Helvetica Neue"/>
            </a:endParaRPr>
          </a:p>
          <a:p>
            <a:pPr marL="285750" indent="-285750">
              <a:buFont typeface="Wingdings" panose="05000000000000000000" pitchFamily="2" charset="2"/>
              <a:buChar char="v"/>
            </a:pPr>
            <a:r>
              <a:rPr lang="en-US" sz="2000" b="0" i="0" dirty="0" err="1">
                <a:solidFill>
                  <a:srgbClr val="000000"/>
                </a:solidFill>
                <a:effectLst/>
                <a:latin typeface="Helvetica Neue"/>
              </a:rPr>
              <a:t>hours_to_do</a:t>
            </a:r>
            <a:r>
              <a:rPr lang="en-US" sz="2000" b="0" i="0" dirty="0">
                <a:solidFill>
                  <a:srgbClr val="000000"/>
                </a:solidFill>
                <a:effectLst/>
                <a:latin typeface="Helvetica Neue"/>
              </a:rPr>
              <a:t> tax</a:t>
            </a:r>
          </a:p>
          <a:p>
            <a:pPr marL="285750" indent="-285750">
              <a:buFont typeface="Wingdings" panose="05000000000000000000" pitchFamily="2" charset="2"/>
              <a:buChar char="v"/>
            </a:pPr>
            <a:r>
              <a:rPr lang="en-US" sz="2000" b="0" i="0" dirty="0">
                <a:solidFill>
                  <a:srgbClr val="000000"/>
                </a:solidFill>
                <a:effectLst/>
                <a:latin typeface="Helvetica Neue"/>
              </a:rPr>
              <a:t> </a:t>
            </a:r>
            <a:r>
              <a:rPr lang="en-US" sz="2000" b="0" i="0" dirty="0" err="1">
                <a:solidFill>
                  <a:srgbClr val="000000"/>
                </a:solidFill>
                <a:effectLst/>
                <a:latin typeface="Helvetica Neue"/>
              </a:rPr>
              <a:t>population_total</a:t>
            </a:r>
            <a:endParaRPr lang="en-US" sz="2000" b="0" i="0" dirty="0">
              <a:solidFill>
                <a:srgbClr val="000000"/>
              </a:solidFill>
              <a:effectLst/>
              <a:latin typeface="Helvetica Neue"/>
            </a:endParaRPr>
          </a:p>
          <a:p>
            <a:pPr marL="285750" indent="-285750">
              <a:buFont typeface="Wingdings" panose="05000000000000000000" pitchFamily="2" charset="2"/>
              <a:buChar char="v"/>
            </a:pPr>
            <a:r>
              <a:rPr lang="en-US" sz="2000" b="0" i="0" dirty="0">
                <a:solidFill>
                  <a:srgbClr val="000000"/>
                </a:solidFill>
                <a:effectLst/>
                <a:latin typeface="Helvetica Neue"/>
              </a:rPr>
              <a:t> </a:t>
            </a:r>
            <a:r>
              <a:rPr lang="en-US" sz="2000" b="0" i="0" dirty="0" err="1">
                <a:solidFill>
                  <a:srgbClr val="000000"/>
                </a:solidFill>
                <a:effectLst/>
                <a:latin typeface="Helvetica Neue"/>
              </a:rPr>
              <a:t>tourism_inbound</a:t>
            </a:r>
            <a:endParaRPr lang="en-US" sz="2000" dirty="0">
              <a:solidFill>
                <a:srgbClr val="000000"/>
              </a:solidFill>
              <a:latin typeface="Helvetica Neue"/>
            </a:endParaRPr>
          </a:p>
          <a:p>
            <a:pPr marL="285750" indent="-285750">
              <a:buFont typeface="Wingdings" panose="05000000000000000000" pitchFamily="2" charset="2"/>
              <a:buChar char="v"/>
            </a:pPr>
            <a:r>
              <a:rPr lang="en-US" sz="2000" b="0" i="0" dirty="0" err="1">
                <a:solidFill>
                  <a:srgbClr val="000000"/>
                </a:solidFill>
                <a:effectLst/>
                <a:latin typeface="Helvetica Neue"/>
              </a:rPr>
              <a:t>tourism_outbound</a:t>
            </a:r>
            <a:endParaRPr lang="en-IN" sz="2000" dirty="0"/>
          </a:p>
        </p:txBody>
      </p:sp>
      <p:sp>
        <p:nvSpPr>
          <p:cNvPr id="7" name="Rectangle: Rounded Corners 6">
            <a:extLst>
              <a:ext uri="{FF2B5EF4-FFF2-40B4-BE49-F238E27FC236}">
                <a16:creationId xmlns:a16="http://schemas.microsoft.com/office/drawing/2014/main" id="{C3284FAC-3576-6B92-0774-4D564C9B6B91}"/>
              </a:ext>
            </a:extLst>
          </p:cNvPr>
          <p:cNvSpPr/>
          <p:nvPr/>
        </p:nvSpPr>
        <p:spPr>
          <a:xfrm>
            <a:off x="4902868" y="1323475"/>
            <a:ext cx="3886200" cy="521918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b="1" dirty="0">
                <a:solidFill>
                  <a:srgbClr val="000000"/>
                </a:solidFill>
                <a:latin typeface="Helvetica Neue"/>
              </a:rPr>
              <a:t>Few Outliers</a:t>
            </a:r>
          </a:p>
          <a:p>
            <a:pPr algn="ctr"/>
            <a:endParaRPr lang="en-US" sz="1800" b="1" dirty="0">
              <a:solidFill>
                <a:srgbClr val="000000"/>
              </a:solidFill>
              <a:latin typeface="Helvetica Neue"/>
            </a:endParaRPr>
          </a:p>
          <a:p>
            <a:pPr algn="ctr"/>
            <a:endParaRPr lang="en-US" sz="1800" b="1" dirty="0">
              <a:solidFill>
                <a:srgbClr val="000000"/>
              </a:solidFill>
              <a:latin typeface="Helvetica Neue"/>
            </a:endParaRPr>
          </a:p>
          <a:p>
            <a:pPr marL="285750" indent="-285750">
              <a:buFont typeface="Wingdings" panose="05000000000000000000" pitchFamily="2" charset="2"/>
              <a:buChar char="v"/>
            </a:pPr>
            <a:r>
              <a:rPr lang="en-US" sz="2000" dirty="0" err="1">
                <a:solidFill>
                  <a:srgbClr val="000000"/>
                </a:solidFill>
                <a:latin typeface="Helvetica Neue"/>
              </a:rPr>
              <a:t>infant_mortality_rate</a:t>
            </a:r>
            <a:endParaRPr lang="en-US" sz="2000" dirty="0">
              <a:solidFill>
                <a:srgbClr val="000000"/>
              </a:solidFill>
              <a:latin typeface="Helvetica Neue"/>
            </a:endParaRPr>
          </a:p>
          <a:p>
            <a:pPr marL="285750" indent="-285750">
              <a:buFont typeface="Wingdings" panose="05000000000000000000" pitchFamily="2" charset="2"/>
              <a:buChar char="v"/>
            </a:pPr>
            <a:r>
              <a:rPr lang="en-US" sz="2000" dirty="0" err="1">
                <a:solidFill>
                  <a:srgbClr val="000000"/>
                </a:solidFill>
                <a:latin typeface="Helvetica Neue"/>
              </a:rPr>
              <a:t>life_expectancy_female</a:t>
            </a:r>
            <a:endParaRPr lang="en-US" sz="2000" dirty="0">
              <a:solidFill>
                <a:srgbClr val="000000"/>
              </a:solidFill>
              <a:latin typeface="Helvetica Neue"/>
            </a:endParaRPr>
          </a:p>
          <a:p>
            <a:pPr marL="285750" indent="-285750">
              <a:buFont typeface="Wingdings" panose="05000000000000000000" pitchFamily="2" charset="2"/>
              <a:buChar char="v"/>
            </a:pPr>
            <a:r>
              <a:rPr lang="en-US" sz="2000" dirty="0" err="1">
                <a:solidFill>
                  <a:srgbClr val="000000"/>
                </a:solidFill>
                <a:latin typeface="Helvetica Neue"/>
              </a:rPr>
              <a:t>life_expectancy_male</a:t>
            </a:r>
            <a:endParaRPr lang="en-US" sz="2000" dirty="0">
              <a:solidFill>
                <a:srgbClr val="000000"/>
              </a:solidFill>
              <a:latin typeface="Helvetica Neue"/>
            </a:endParaRPr>
          </a:p>
          <a:p>
            <a:pPr marL="285750" indent="-285750">
              <a:buFont typeface="Wingdings" panose="05000000000000000000" pitchFamily="2" charset="2"/>
              <a:buChar char="v"/>
            </a:pPr>
            <a:r>
              <a:rPr lang="en-US" sz="2000" dirty="0" err="1">
                <a:solidFill>
                  <a:srgbClr val="000000"/>
                </a:solidFill>
                <a:latin typeface="Helvetica Neue"/>
              </a:rPr>
              <a:t>moble_phone_usage</a:t>
            </a:r>
            <a:endParaRPr lang="en-US" sz="2000" dirty="0">
              <a:solidFill>
                <a:srgbClr val="000000"/>
              </a:solidFill>
              <a:latin typeface="Helvetica Neue"/>
            </a:endParaRPr>
          </a:p>
          <a:p>
            <a:pPr marL="285750" indent="-285750">
              <a:buFont typeface="Wingdings" panose="05000000000000000000" pitchFamily="2" charset="2"/>
              <a:buChar char="v"/>
            </a:pPr>
            <a:r>
              <a:rPr lang="en-US" sz="2000" dirty="0">
                <a:solidFill>
                  <a:srgbClr val="000000"/>
                </a:solidFill>
                <a:latin typeface="Helvetica Neue"/>
              </a:rPr>
              <a:t>population_15_64</a:t>
            </a:r>
          </a:p>
          <a:p>
            <a:pPr marL="285750" indent="-285750">
              <a:buFont typeface="Wingdings" panose="05000000000000000000" pitchFamily="2" charset="2"/>
              <a:buChar char="v"/>
            </a:pPr>
            <a:r>
              <a:rPr lang="en-US" sz="2000" dirty="0">
                <a:solidFill>
                  <a:srgbClr val="000000"/>
                </a:solidFill>
                <a:latin typeface="Helvetica Neue"/>
              </a:rPr>
              <a:t>population_65+</a:t>
            </a:r>
          </a:p>
          <a:p>
            <a:pPr marL="285750" indent="-285750">
              <a:buFont typeface="Wingdings" panose="05000000000000000000" pitchFamily="2" charset="2"/>
              <a:buChar char="v"/>
            </a:pPr>
            <a:endParaRPr lang="en-US" sz="1600" dirty="0">
              <a:solidFill>
                <a:srgbClr val="000000"/>
              </a:solidFill>
              <a:latin typeface="Helvetica Neue"/>
            </a:endParaRPr>
          </a:p>
          <a:p>
            <a:pPr marL="285750" indent="-285750">
              <a:buFont typeface="Wingdings" panose="05000000000000000000" pitchFamily="2" charset="2"/>
              <a:buChar char="v"/>
            </a:pPr>
            <a:endParaRPr lang="en-US" sz="1600" dirty="0">
              <a:solidFill>
                <a:srgbClr val="000000"/>
              </a:solidFill>
              <a:latin typeface="Helvetica Neue"/>
            </a:endParaRPr>
          </a:p>
          <a:p>
            <a:pPr marL="285750" indent="-285750">
              <a:buFont typeface="Wingdings" panose="05000000000000000000" pitchFamily="2" charset="2"/>
              <a:buChar char="v"/>
            </a:pPr>
            <a:endParaRPr lang="en-US" sz="1600" dirty="0">
              <a:solidFill>
                <a:srgbClr val="000000"/>
              </a:solidFill>
              <a:latin typeface="Helvetica Neue"/>
            </a:endParaRPr>
          </a:p>
          <a:p>
            <a:pPr marL="285750" indent="-285750">
              <a:buFont typeface="Wingdings" panose="05000000000000000000" pitchFamily="2" charset="2"/>
              <a:buChar char="v"/>
            </a:pPr>
            <a:endParaRPr lang="en-US" sz="1600" dirty="0">
              <a:solidFill>
                <a:srgbClr val="000000"/>
              </a:solidFill>
              <a:latin typeface="Helvetica Neue"/>
            </a:endParaRPr>
          </a:p>
          <a:p>
            <a:endParaRPr lang="en-IN" sz="1600" dirty="0">
              <a:solidFill>
                <a:srgbClr val="000000"/>
              </a:solidFill>
              <a:latin typeface="Helvetica Neue"/>
            </a:endParaRPr>
          </a:p>
        </p:txBody>
      </p:sp>
    </p:spTree>
    <p:extLst>
      <p:ext uri="{BB962C8B-B14F-4D97-AF65-F5344CB8AC3E}">
        <p14:creationId xmlns:p14="http://schemas.microsoft.com/office/powerpoint/2010/main" val="3385305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6" name="Google Shape;356;p4"/>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 name="Picture 1">
            <a:extLst>
              <a:ext uri="{FF2B5EF4-FFF2-40B4-BE49-F238E27FC236}">
                <a16:creationId xmlns:a16="http://schemas.microsoft.com/office/drawing/2014/main" id="{FA160D62-83C5-5573-E560-2056A9C6DBE8}"/>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artisticPlasticWrap/>
                    </a14:imgEffect>
                    <a14:imgEffect>
                      <a14:brightnessContrast bright="-20000" contrast="40000"/>
                    </a14:imgEffect>
                  </a14:imgLayer>
                </a14:imgProps>
              </a:ext>
            </a:extLst>
          </a:blip>
          <a:stretch>
            <a:fillRect/>
          </a:stretch>
        </p:blipFill>
        <p:spPr>
          <a:xfrm>
            <a:off x="0" y="0"/>
            <a:ext cx="9144000" cy="6902823"/>
          </a:xfrm>
          <a:prstGeom prst="rect">
            <a:avLst/>
          </a:prstGeom>
        </p:spPr>
      </p:pic>
      <p:sp>
        <p:nvSpPr>
          <p:cNvPr id="4" name="Flowchart: Alternate Process 3">
            <a:extLst>
              <a:ext uri="{FF2B5EF4-FFF2-40B4-BE49-F238E27FC236}">
                <a16:creationId xmlns:a16="http://schemas.microsoft.com/office/drawing/2014/main" id="{B412B634-D487-02A4-53F1-3B961D353813}"/>
              </a:ext>
            </a:extLst>
          </p:cNvPr>
          <p:cNvSpPr/>
          <p:nvPr/>
        </p:nvSpPr>
        <p:spPr>
          <a:xfrm>
            <a:off x="286871" y="2098357"/>
            <a:ext cx="8671933" cy="219573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buSzPts val="2800"/>
            </a:pPr>
            <a:r>
              <a:rPr lang="en-US" sz="3600" b="1" dirty="0">
                <a:solidFill>
                  <a:srgbClr val="002776"/>
                </a:solidFill>
                <a:latin typeface="Verdana"/>
                <a:ea typeface="Verdana"/>
                <a:cs typeface="Arial"/>
              </a:rPr>
              <a:t>Features Engineering</a:t>
            </a:r>
          </a:p>
        </p:txBody>
      </p:sp>
    </p:spTree>
    <p:extLst>
      <p:ext uri="{BB962C8B-B14F-4D97-AF65-F5344CB8AC3E}">
        <p14:creationId xmlns:p14="http://schemas.microsoft.com/office/powerpoint/2010/main" val="2729714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14C7A9-81ED-5599-A615-0EA22FD85EB9}"/>
              </a:ext>
            </a:extLst>
          </p:cNvPr>
          <p:cNvSpPr txBox="1"/>
          <p:nvPr/>
        </p:nvSpPr>
        <p:spPr>
          <a:xfrm>
            <a:off x="2285999" y="555975"/>
            <a:ext cx="5618747" cy="415498"/>
          </a:xfrm>
          <a:prstGeom prst="rect">
            <a:avLst/>
          </a:prstGeom>
          <a:noFill/>
        </p:spPr>
        <p:txBody>
          <a:bodyPr wrap="square">
            <a:spAutoFit/>
          </a:bodyPr>
          <a:lstStyle/>
          <a:p>
            <a:pPr algn="ctr">
              <a:lnSpc>
                <a:spcPct val="75000"/>
              </a:lnSpc>
              <a:spcBef>
                <a:spcPts val="1300"/>
              </a:spcBef>
            </a:pPr>
            <a:r>
              <a:rPr lang="en-IN" sz="2800" b="1" kern="1200" dirty="0">
                <a:solidFill>
                  <a:schemeClr val="dk1"/>
                </a:solidFill>
                <a:latin typeface="Century Gothic"/>
                <a:ea typeface="+mn-ea"/>
              </a:rPr>
              <a:t>Interpretations on Boxplots</a:t>
            </a:r>
          </a:p>
        </p:txBody>
      </p:sp>
      <p:sp>
        <p:nvSpPr>
          <p:cNvPr id="5" name="Speech Bubble: Rectangle with Corners Rounded 4">
            <a:extLst>
              <a:ext uri="{FF2B5EF4-FFF2-40B4-BE49-F238E27FC236}">
                <a16:creationId xmlns:a16="http://schemas.microsoft.com/office/drawing/2014/main" id="{CE510328-4399-8088-05DD-F3BEFF8EE5BC}"/>
              </a:ext>
            </a:extLst>
          </p:cNvPr>
          <p:cNvSpPr/>
          <p:nvPr/>
        </p:nvSpPr>
        <p:spPr>
          <a:xfrm>
            <a:off x="1054772" y="3068052"/>
            <a:ext cx="7259063" cy="1780674"/>
          </a:xfrm>
          <a:prstGeom prst="wedgeRoundRectCallou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IN" sz="1800" kern="1200" dirty="0">
              <a:solidFill>
                <a:schemeClr val="dk1"/>
              </a:solidFill>
              <a:latin typeface="Century Gothic"/>
              <a:ea typeface="+mn-ea"/>
            </a:endParaRPr>
          </a:p>
          <a:p>
            <a:r>
              <a:rPr lang="en-IN" sz="1800" kern="1200" dirty="0">
                <a:solidFill>
                  <a:schemeClr val="dk1"/>
                </a:solidFill>
                <a:latin typeface="Century Gothic"/>
                <a:ea typeface="+mn-ea"/>
              </a:rPr>
              <a:t>max(Business Tax Rate) is around 340% , which means paying 340 rupees as tax for every 100 rupees profit. The global highest Business Tax Rate is around 55% , so assuming the max value to be 60% and replacing all the </a:t>
            </a:r>
            <a:r>
              <a:rPr lang="en-IN" sz="1800" kern="1200" dirty="0" err="1">
                <a:solidFill>
                  <a:schemeClr val="dk1"/>
                </a:solidFill>
                <a:latin typeface="Century Gothic"/>
                <a:ea typeface="+mn-ea"/>
              </a:rPr>
              <a:t>ouliers</a:t>
            </a:r>
            <a:r>
              <a:rPr lang="en-IN" sz="1800" kern="1200" dirty="0">
                <a:solidFill>
                  <a:schemeClr val="dk1"/>
                </a:solidFill>
                <a:latin typeface="Century Gothic"/>
                <a:ea typeface="+mn-ea"/>
              </a:rPr>
              <a:t> (i.e., above 60%) with </a:t>
            </a:r>
            <a:r>
              <a:rPr lang="en-IN" sz="1800" kern="1200" dirty="0" err="1">
                <a:solidFill>
                  <a:schemeClr val="dk1"/>
                </a:solidFill>
                <a:latin typeface="Century Gothic"/>
                <a:ea typeface="+mn-ea"/>
              </a:rPr>
              <a:t>np.nan</a:t>
            </a:r>
            <a:r>
              <a:rPr lang="en-IN" sz="1800" kern="1200" dirty="0">
                <a:solidFill>
                  <a:schemeClr val="dk1"/>
                </a:solidFill>
                <a:latin typeface="Century Gothic"/>
                <a:ea typeface="+mn-ea"/>
              </a:rPr>
              <a:t> and will fill them later using imputation techniques.</a:t>
            </a:r>
            <a:endParaRPr lang="en-IN" sz="1800" dirty="0"/>
          </a:p>
          <a:p>
            <a:pPr algn="ctr"/>
            <a:endParaRPr lang="en-IN" sz="1600" dirty="0"/>
          </a:p>
        </p:txBody>
      </p:sp>
      <p:pic>
        <p:nvPicPr>
          <p:cNvPr id="10" name="Picture 9">
            <a:extLst>
              <a:ext uri="{FF2B5EF4-FFF2-40B4-BE49-F238E27FC236}">
                <a16:creationId xmlns:a16="http://schemas.microsoft.com/office/drawing/2014/main" id="{205E5EA3-C637-BE22-16B4-3FA44A1C7DFF}"/>
              </a:ext>
            </a:extLst>
          </p:cNvPr>
          <p:cNvPicPr>
            <a:picLocks noChangeAspect="1"/>
          </p:cNvPicPr>
          <p:nvPr/>
        </p:nvPicPr>
        <p:blipFill>
          <a:blip r:embed="rId2"/>
          <a:stretch>
            <a:fillRect/>
          </a:stretch>
        </p:blipFill>
        <p:spPr>
          <a:xfrm>
            <a:off x="1054772" y="1257656"/>
            <a:ext cx="7220958" cy="1524213"/>
          </a:xfrm>
          <a:prstGeom prst="rect">
            <a:avLst/>
          </a:prstGeom>
        </p:spPr>
      </p:pic>
      <p:pic>
        <p:nvPicPr>
          <p:cNvPr id="12" name="Picture 11">
            <a:extLst>
              <a:ext uri="{FF2B5EF4-FFF2-40B4-BE49-F238E27FC236}">
                <a16:creationId xmlns:a16="http://schemas.microsoft.com/office/drawing/2014/main" id="{9F68CAC0-BBF2-4913-485E-2CB24AABC20B}"/>
              </a:ext>
            </a:extLst>
          </p:cNvPr>
          <p:cNvPicPr>
            <a:picLocks noChangeAspect="1"/>
          </p:cNvPicPr>
          <p:nvPr/>
        </p:nvPicPr>
        <p:blipFill>
          <a:blip r:embed="rId3"/>
          <a:stretch>
            <a:fillRect/>
          </a:stretch>
        </p:blipFill>
        <p:spPr>
          <a:xfrm>
            <a:off x="1054772" y="5134909"/>
            <a:ext cx="7220958" cy="1571844"/>
          </a:xfrm>
          <a:prstGeom prst="rect">
            <a:avLst/>
          </a:prstGeom>
        </p:spPr>
      </p:pic>
    </p:spTree>
    <p:extLst>
      <p:ext uri="{BB962C8B-B14F-4D97-AF65-F5344CB8AC3E}">
        <p14:creationId xmlns:p14="http://schemas.microsoft.com/office/powerpoint/2010/main" val="2846696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4978F7-CA05-AD94-77F1-290D12F747A3}"/>
              </a:ext>
            </a:extLst>
          </p:cNvPr>
          <p:cNvPicPr>
            <a:picLocks noChangeAspect="1"/>
          </p:cNvPicPr>
          <p:nvPr/>
        </p:nvPicPr>
        <p:blipFill>
          <a:blip r:embed="rId2"/>
          <a:stretch>
            <a:fillRect/>
          </a:stretch>
        </p:blipFill>
        <p:spPr>
          <a:xfrm>
            <a:off x="1126961" y="1153356"/>
            <a:ext cx="7259063" cy="1428949"/>
          </a:xfrm>
          <a:prstGeom prst="rect">
            <a:avLst/>
          </a:prstGeom>
        </p:spPr>
      </p:pic>
      <p:sp>
        <p:nvSpPr>
          <p:cNvPr id="4" name="TextBox 3">
            <a:extLst>
              <a:ext uri="{FF2B5EF4-FFF2-40B4-BE49-F238E27FC236}">
                <a16:creationId xmlns:a16="http://schemas.microsoft.com/office/drawing/2014/main" id="{B5DAF19A-47C2-2B94-9321-7F2F3116908B}"/>
              </a:ext>
            </a:extLst>
          </p:cNvPr>
          <p:cNvSpPr txBox="1"/>
          <p:nvPr/>
        </p:nvSpPr>
        <p:spPr>
          <a:xfrm>
            <a:off x="2285999" y="555975"/>
            <a:ext cx="5618747" cy="415498"/>
          </a:xfrm>
          <a:prstGeom prst="rect">
            <a:avLst/>
          </a:prstGeom>
          <a:noFill/>
        </p:spPr>
        <p:txBody>
          <a:bodyPr wrap="square">
            <a:spAutoFit/>
          </a:bodyPr>
          <a:lstStyle/>
          <a:p>
            <a:pPr algn="ctr">
              <a:lnSpc>
                <a:spcPct val="75000"/>
              </a:lnSpc>
              <a:spcBef>
                <a:spcPts val="1300"/>
              </a:spcBef>
            </a:pPr>
            <a:r>
              <a:rPr lang="en-IN" sz="2800" b="1" kern="1200" dirty="0">
                <a:solidFill>
                  <a:schemeClr val="dk1"/>
                </a:solidFill>
                <a:latin typeface="Century Gothic"/>
                <a:ea typeface="+mn-ea"/>
              </a:rPr>
              <a:t>Interpretations on Boxplots</a:t>
            </a:r>
          </a:p>
        </p:txBody>
      </p:sp>
      <p:sp>
        <p:nvSpPr>
          <p:cNvPr id="5" name="Speech Bubble: Rectangle with Corners Rounded 4">
            <a:extLst>
              <a:ext uri="{FF2B5EF4-FFF2-40B4-BE49-F238E27FC236}">
                <a16:creationId xmlns:a16="http://schemas.microsoft.com/office/drawing/2014/main" id="{E606F395-8C06-24C6-2C68-6BF340495E1C}"/>
              </a:ext>
            </a:extLst>
          </p:cNvPr>
          <p:cNvSpPr/>
          <p:nvPr/>
        </p:nvSpPr>
        <p:spPr>
          <a:xfrm>
            <a:off x="1030709" y="2764189"/>
            <a:ext cx="7259063" cy="2036412"/>
          </a:xfrm>
          <a:prstGeom prst="wedgeRoundRectCallou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kern="1200" dirty="0">
                <a:latin typeface="Century Gothic"/>
              </a:rPr>
              <a:t>max(Days to Start Business) is 694 days. Accounting 18-20 business days a month it takes like around 3 years , comparing it to real time global values, the max time required to start a business is around 50 days. Based on the boxplot assuming the max days to start a business is 80 days and replacing all the outliers with </a:t>
            </a:r>
            <a:r>
              <a:rPr lang="en-US" sz="1600" kern="1200" dirty="0" err="1">
                <a:latin typeface="Century Gothic"/>
              </a:rPr>
              <a:t>np.nan</a:t>
            </a:r>
            <a:r>
              <a:rPr lang="en-US" sz="1600" kern="1200" dirty="0">
                <a:latin typeface="Century Gothic"/>
              </a:rPr>
              <a:t> and will figure a way to fill them up with sensible number later based on all other parameters</a:t>
            </a:r>
          </a:p>
          <a:p>
            <a:pPr algn="ctr"/>
            <a:endParaRPr lang="en-IN" sz="1600" dirty="0"/>
          </a:p>
        </p:txBody>
      </p:sp>
      <p:pic>
        <p:nvPicPr>
          <p:cNvPr id="7" name="Picture 6">
            <a:extLst>
              <a:ext uri="{FF2B5EF4-FFF2-40B4-BE49-F238E27FC236}">
                <a16:creationId xmlns:a16="http://schemas.microsoft.com/office/drawing/2014/main" id="{455D8B29-BF51-BA43-BBCC-95CC0FBA3FB5}"/>
              </a:ext>
            </a:extLst>
          </p:cNvPr>
          <p:cNvPicPr>
            <a:picLocks noChangeAspect="1"/>
          </p:cNvPicPr>
          <p:nvPr/>
        </p:nvPicPr>
        <p:blipFill>
          <a:blip r:embed="rId3"/>
          <a:stretch>
            <a:fillRect/>
          </a:stretch>
        </p:blipFill>
        <p:spPr>
          <a:xfrm>
            <a:off x="1058790" y="5201007"/>
            <a:ext cx="7259062" cy="1428949"/>
          </a:xfrm>
          <a:prstGeom prst="rect">
            <a:avLst/>
          </a:prstGeom>
        </p:spPr>
      </p:pic>
    </p:spTree>
    <p:extLst>
      <p:ext uri="{BB962C8B-B14F-4D97-AF65-F5344CB8AC3E}">
        <p14:creationId xmlns:p14="http://schemas.microsoft.com/office/powerpoint/2010/main" val="4041165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with Corners Rounded 1">
            <a:extLst>
              <a:ext uri="{FF2B5EF4-FFF2-40B4-BE49-F238E27FC236}">
                <a16:creationId xmlns:a16="http://schemas.microsoft.com/office/drawing/2014/main" id="{FC48BC87-4FD0-DF1F-6E28-11E7A26A6AEA}"/>
              </a:ext>
            </a:extLst>
          </p:cNvPr>
          <p:cNvSpPr/>
          <p:nvPr/>
        </p:nvSpPr>
        <p:spPr>
          <a:xfrm>
            <a:off x="743405" y="3149988"/>
            <a:ext cx="7849695" cy="1494201"/>
          </a:xfrm>
          <a:prstGeom prst="wedgeRoundRectCallou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800" kern="1200" dirty="0">
                <a:latin typeface="Century Gothic"/>
              </a:rPr>
              <a:t>Based on the boxplot assuming 600 hours as max (hours to do tax ) and replacing all the outliers with </a:t>
            </a:r>
            <a:r>
              <a:rPr lang="en-US" sz="1800" kern="1200" dirty="0" err="1">
                <a:latin typeface="Century Gothic"/>
              </a:rPr>
              <a:t>np.nan</a:t>
            </a:r>
            <a:r>
              <a:rPr lang="en-US" sz="1800" kern="1200" dirty="0">
                <a:latin typeface="Century Gothic"/>
              </a:rPr>
              <a:t> and will figure a way to fill them up with sensible number later based on all other parameters.</a:t>
            </a:r>
          </a:p>
          <a:p>
            <a:pPr algn="ctr"/>
            <a:endParaRPr lang="en-IN" dirty="0"/>
          </a:p>
        </p:txBody>
      </p:sp>
      <p:pic>
        <p:nvPicPr>
          <p:cNvPr id="4" name="Picture 3">
            <a:extLst>
              <a:ext uri="{FF2B5EF4-FFF2-40B4-BE49-F238E27FC236}">
                <a16:creationId xmlns:a16="http://schemas.microsoft.com/office/drawing/2014/main" id="{92CD8379-7413-BDF6-70F7-D3A866E14D74}"/>
              </a:ext>
            </a:extLst>
          </p:cNvPr>
          <p:cNvPicPr>
            <a:picLocks noChangeAspect="1"/>
          </p:cNvPicPr>
          <p:nvPr/>
        </p:nvPicPr>
        <p:blipFill>
          <a:blip r:embed="rId2"/>
          <a:stretch>
            <a:fillRect/>
          </a:stretch>
        </p:blipFill>
        <p:spPr>
          <a:xfrm>
            <a:off x="743405" y="1374834"/>
            <a:ext cx="7849695" cy="1371791"/>
          </a:xfrm>
          <a:prstGeom prst="rect">
            <a:avLst/>
          </a:prstGeom>
        </p:spPr>
      </p:pic>
      <p:sp>
        <p:nvSpPr>
          <p:cNvPr id="5" name="TextBox 4">
            <a:extLst>
              <a:ext uri="{FF2B5EF4-FFF2-40B4-BE49-F238E27FC236}">
                <a16:creationId xmlns:a16="http://schemas.microsoft.com/office/drawing/2014/main" id="{3C73228A-E9A4-554E-A4CA-873E5B7D21AE}"/>
              </a:ext>
            </a:extLst>
          </p:cNvPr>
          <p:cNvSpPr txBox="1"/>
          <p:nvPr/>
        </p:nvSpPr>
        <p:spPr>
          <a:xfrm>
            <a:off x="2285999" y="555975"/>
            <a:ext cx="5618747" cy="415498"/>
          </a:xfrm>
          <a:prstGeom prst="rect">
            <a:avLst/>
          </a:prstGeom>
          <a:noFill/>
        </p:spPr>
        <p:txBody>
          <a:bodyPr wrap="square">
            <a:spAutoFit/>
          </a:bodyPr>
          <a:lstStyle/>
          <a:p>
            <a:pPr algn="ctr">
              <a:lnSpc>
                <a:spcPct val="75000"/>
              </a:lnSpc>
              <a:spcBef>
                <a:spcPts val="1300"/>
              </a:spcBef>
            </a:pPr>
            <a:r>
              <a:rPr lang="en-IN" sz="2800" b="1" kern="1200" dirty="0">
                <a:solidFill>
                  <a:schemeClr val="dk1"/>
                </a:solidFill>
                <a:latin typeface="Century Gothic"/>
                <a:ea typeface="+mn-ea"/>
              </a:rPr>
              <a:t>Interpretations on Boxplots</a:t>
            </a:r>
          </a:p>
        </p:txBody>
      </p:sp>
      <p:pic>
        <p:nvPicPr>
          <p:cNvPr id="7" name="Picture 6">
            <a:extLst>
              <a:ext uri="{FF2B5EF4-FFF2-40B4-BE49-F238E27FC236}">
                <a16:creationId xmlns:a16="http://schemas.microsoft.com/office/drawing/2014/main" id="{CC7FA152-8690-4B77-208F-FEE8D5C02925}"/>
              </a:ext>
            </a:extLst>
          </p:cNvPr>
          <p:cNvPicPr>
            <a:picLocks noChangeAspect="1"/>
          </p:cNvPicPr>
          <p:nvPr/>
        </p:nvPicPr>
        <p:blipFill>
          <a:blip r:embed="rId3"/>
          <a:stretch>
            <a:fillRect/>
          </a:stretch>
        </p:blipFill>
        <p:spPr>
          <a:xfrm>
            <a:off x="743404" y="4971787"/>
            <a:ext cx="7849695" cy="1629002"/>
          </a:xfrm>
          <a:prstGeom prst="rect">
            <a:avLst/>
          </a:prstGeom>
        </p:spPr>
      </p:pic>
    </p:spTree>
    <p:extLst>
      <p:ext uri="{BB962C8B-B14F-4D97-AF65-F5344CB8AC3E}">
        <p14:creationId xmlns:p14="http://schemas.microsoft.com/office/powerpoint/2010/main" val="337820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7" name="TextBox 6">
            <a:extLst>
              <a:ext uri="{FF2B5EF4-FFF2-40B4-BE49-F238E27FC236}">
                <a16:creationId xmlns:a16="http://schemas.microsoft.com/office/drawing/2014/main" id="{91EE6878-4FC1-2598-DC88-6A1786F166BF}"/>
              </a:ext>
            </a:extLst>
          </p:cNvPr>
          <p:cNvSpPr txBox="1"/>
          <p:nvPr/>
        </p:nvSpPr>
        <p:spPr>
          <a:xfrm>
            <a:off x="1585730" y="248924"/>
            <a:ext cx="5804900" cy="461665"/>
          </a:xfrm>
          <a:prstGeom prst="rect">
            <a:avLst/>
          </a:prstGeom>
          <a:noFill/>
        </p:spPr>
        <p:txBody>
          <a:bodyPr wrap="square" rtlCol="0">
            <a:spAutoFit/>
          </a:bodyPr>
          <a:lstStyle/>
          <a:p>
            <a:pPr algn="ctr"/>
            <a:r>
              <a:rPr lang="en-IN" sz="2400" b="1" u="sng" dirty="0"/>
              <a:t>Correlation Heatmap</a:t>
            </a:r>
          </a:p>
        </p:txBody>
      </p:sp>
      <p:pic>
        <p:nvPicPr>
          <p:cNvPr id="3" name="Picture 2">
            <a:extLst>
              <a:ext uri="{FF2B5EF4-FFF2-40B4-BE49-F238E27FC236}">
                <a16:creationId xmlns:a16="http://schemas.microsoft.com/office/drawing/2014/main" id="{6B21958A-237F-9653-460E-EAF95D88F926}"/>
              </a:ext>
            </a:extLst>
          </p:cNvPr>
          <p:cNvPicPr>
            <a:picLocks noChangeAspect="1"/>
          </p:cNvPicPr>
          <p:nvPr/>
        </p:nvPicPr>
        <p:blipFill>
          <a:blip r:embed="rId3"/>
          <a:stretch>
            <a:fillRect/>
          </a:stretch>
        </p:blipFill>
        <p:spPr>
          <a:xfrm>
            <a:off x="650932" y="798082"/>
            <a:ext cx="7698870" cy="4810237"/>
          </a:xfrm>
          <a:prstGeom prst="rect">
            <a:avLst/>
          </a:prstGeom>
        </p:spPr>
      </p:pic>
      <p:sp>
        <p:nvSpPr>
          <p:cNvPr id="2" name="Rectangle: Diagonal Corners Rounded 1">
            <a:extLst>
              <a:ext uri="{FF2B5EF4-FFF2-40B4-BE49-F238E27FC236}">
                <a16:creationId xmlns:a16="http://schemas.microsoft.com/office/drawing/2014/main" id="{B0E5BBA1-58D3-4E7F-D545-F4DCD077D26A}"/>
              </a:ext>
            </a:extLst>
          </p:cNvPr>
          <p:cNvSpPr/>
          <p:nvPr/>
        </p:nvSpPr>
        <p:spPr>
          <a:xfrm>
            <a:off x="650932" y="5695812"/>
            <a:ext cx="7698870" cy="526056"/>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CO2 and energy usage are having more correlation of 0.99 with each other than any variables</a:t>
            </a:r>
            <a:endParaRPr lang="en-IN" b="1" dirty="0"/>
          </a:p>
        </p:txBody>
      </p:sp>
    </p:spTree>
    <p:extLst>
      <p:ext uri="{BB962C8B-B14F-4D97-AF65-F5344CB8AC3E}">
        <p14:creationId xmlns:p14="http://schemas.microsoft.com/office/powerpoint/2010/main" val="198288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118170" y="651287"/>
            <a:ext cx="8986800" cy="5709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3600"/>
              <a:buFont typeface="Verdana"/>
              <a:buNone/>
            </a:pPr>
            <a:r>
              <a:rPr lang="en-US" sz="3600" b="1" dirty="0">
                <a:solidFill>
                  <a:srgbClr val="002776"/>
                </a:solidFill>
                <a:latin typeface="Verdana"/>
                <a:ea typeface="Verdana"/>
                <a:sym typeface="Verdana"/>
              </a:rPr>
              <a:t>Cluster Analysis</a:t>
            </a:r>
          </a:p>
          <a:p>
            <a:pPr marL="0" marR="0" lvl="0" indent="0" algn="ctr" rtl="0">
              <a:lnSpc>
                <a:spcPct val="100000"/>
              </a:lnSpc>
              <a:spcBef>
                <a:spcPts val="0"/>
              </a:spcBef>
              <a:spcAft>
                <a:spcPts val="0"/>
              </a:spcAft>
              <a:buClr>
                <a:srgbClr val="002776"/>
              </a:buClr>
              <a:buSzPts val="3600"/>
              <a:buFont typeface="Verdana"/>
              <a:buNone/>
            </a:pPr>
            <a:endParaRPr lang="en-US"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2776"/>
              </a:buClr>
              <a:buSzPts val="3600"/>
              <a:buFont typeface="Verdana"/>
              <a:buNone/>
            </a:pPr>
            <a:r>
              <a:rPr lang="en-US" sz="2400" b="1" i="0" u="none" strike="noStrike" cap="none" dirty="0">
                <a:solidFill>
                  <a:srgbClr val="002776"/>
                </a:solidFill>
                <a:latin typeface="Verdana"/>
                <a:ea typeface="Verdana"/>
                <a:cs typeface="Verdana"/>
                <a:sym typeface="Verdana"/>
              </a:rPr>
              <a:t> </a:t>
            </a:r>
          </a:p>
          <a:p>
            <a:pPr marL="0" marR="0" lvl="0" indent="0" algn="ctr" rtl="0">
              <a:lnSpc>
                <a:spcPct val="100000"/>
              </a:lnSpc>
              <a:spcBef>
                <a:spcPts val="0"/>
              </a:spcBef>
              <a:spcAft>
                <a:spcPts val="0"/>
              </a:spcAft>
              <a:buClr>
                <a:srgbClr val="002776"/>
              </a:buClr>
              <a:buSzPts val="3600"/>
              <a:buFont typeface="Verdana"/>
              <a:buNone/>
            </a:pPr>
            <a:r>
              <a:rPr lang="en-US" sz="2400" b="1" u="sng" dirty="0">
                <a:solidFill>
                  <a:srgbClr val="002776"/>
                </a:solidFill>
                <a:latin typeface="Verdana"/>
                <a:ea typeface="Verdana"/>
                <a:cs typeface="Verdana"/>
                <a:sym typeface="Verdana"/>
              </a:rPr>
              <a:t>Group 3</a:t>
            </a:r>
          </a:p>
          <a:p>
            <a:pPr marL="0" marR="0" lvl="0" indent="0" algn="ctr" rtl="0">
              <a:lnSpc>
                <a:spcPct val="100000"/>
              </a:lnSpc>
              <a:spcBef>
                <a:spcPts val="0"/>
              </a:spcBef>
              <a:spcAft>
                <a:spcPts val="0"/>
              </a:spcAft>
              <a:buClr>
                <a:srgbClr val="002776"/>
              </a:buClr>
              <a:buSzPts val="3600"/>
              <a:buFont typeface="Verdana"/>
              <a:buNone/>
            </a:pPr>
            <a:endParaRPr lang="en-US" sz="2400" b="1"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3600"/>
              <a:buFont typeface="Verdana"/>
              <a:buNone/>
            </a:pPr>
            <a:endParaRPr lang="en-US" sz="2400" b="1"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3600"/>
              <a:buFont typeface="Verdana"/>
              <a:buNone/>
            </a:pPr>
            <a:endParaRPr lang="en-US" sz="2400" b="1" i="0" u="none" strike="noStrike" cap="none"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a:t>
            </a:r>
          </a:p>
          <a:p>
            <a:pPr marL="0" marR="0" lvl="0" indent="0" algn="ctr" rtl="0">
              <a:lnSpc>
                <a:spcPct val="100000"/>
              </a:lnSpc>
              <a:spcBef>
                <a:spcPts val="0"/>
              </a:spcBef>
              <a:spcAft>
                <a:spcPts val="0"/>
              </a:spcAft>
              <a:buClr>
                <a:srgbClr val="002776"/>
              </a:buClr>
              <a:buSzPts val="2400"/>
              <a:buFont typeface="Verdana"/>
              <a:buNone/>
            </a:pPr>
            <a:endParaRPr lang="en-US" sz="2400" b="1"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2400"/>
              <a:buFont typeface="Verdana"/>
              <a:buNone/>
            </a:pPr>
            <a:endParaRPr lang="en-US" sz="2400" b="1" i="0" u="none" strike="noStrike" cap="none"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2400"/>
              <a:buFont typeface="Verdana"/>
              <a:buNone/>
            </a:pPr>
            <a:endParaRPr lang="en-US" sz="2400" b="1"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2400"/>
              <a:buFont typeface="Verdana"/>
              <a:buNone/>
            </a:pPr>
            <a:endParaRPr lang="en-US" sz="2400" b="1" i="0" u="none" strike="noStrike" cap="none"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2400"/>
              <a:buFont typeface="Verdana"/>
              <a:buNone/>
            </a:pPr>
            <a:endParaRPr lang="en-US" sz="2400" b="1" dirty="0">
              <a:solidFill>
                <a:srgbClr val="002776"/>
              </a:solidFill>
              <a:latin typeface="Verdana"/>
              <a:ea typeface="Verdana"/>
              <a:cs typeface="Verdana"/>
              <a:sym typeface="Verdana"/>
            </a:endParaRPr>
          </a:p>
          <a:p>
            <a:pPr marL="0" marR="0" lvl="0" indent="0" algn="ctr"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      </a:t>
            </a:r>
            <a:r>
              <a:rPr lang="en-US" sz="2000" b="1" i="0" u="none" strike="noStrike" cap="none" dirty="0">
                <a:solidFill>
                  <a:srgbClr val="002776"/>
                </a:solidFill>
                <a:latin typeface="Verdana"/>
                <a:ea typeface="Verdana"/>
                <a:cs typeface="Verdana"/>
                <a:sym typeface="Verdana"/>
              </a:rPr>
              <a:t>Mentor Name: </a:t>
            </a:r>
            <a:endParaRPr lang="en-US" sz="20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2776"/>
              </a:buClr>
              <a:buSzPts val="2400"/>
              <a:buFont typeface="Verdana"/>
              <a:buNone/>
            </a:pPr>
            <a:r>
              <a:rPr lang="en-US" sz="2000" b="1" i="0" u="none" strike="noStrike" cap="none" dirty="0">
                <a:solidFill>
                  <a:srgbClr val="002776"/>
                </a:solidFill>
                <a:latin typeface="Verdana"/>
                <a:ea typeface="Verdana"/>
                <a:cs typeface="Verdana"/>
                <a:sym typeface="Verdana"/>
              </a:rPr>
              <a:t> </a:t>
            </a:r>
            <a:endParaRPr lang="en-US" sz="2000" b="0" i="0" u="none" strike="noStrike" cap="none" dirty="0">
              <a:solidFill>
                <a:srgbClr val="000000"/>
              </a:solidFill>
              <a:latin typeface="Arial"/>
              <a:ea typeface="Arial"/>
              <a:cs typeface="Arial"/>
              <a:sym typeface="Arial"/>
            </a:endParaRPr>
          </a:p>
        </p:txBody>
      </p:sp>
      <p:sp>
        <p:nvSpPr>
          <p:cNvPr id="2" name="Rectangle: Rounded Corners 1">
            <a:extLst>
              <a:ext uri="{FF2B5EF4-FFF2-40B4-BE49-F238E27FC236}">
                <a16:creationId xmlns:a16="http://schemas.microsoft.com/office/drawing/2014/main" id="{6A5FE011-36BF-AD47-D574-E51BFE021661}"/>
              </a:ext>
            </a:extLst>
          </p:cNvPr>
          <p:cNvSpPr/>
          <p:nvPr/>
        </p:nvSpPr>
        <p:spPr>
          <a:xfrm>
            <a:off x="1782070" y="2909058"/>
            <a:ext cx="5378824" cy="1991580"/>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a:t>Tanmay Raosaheb Deshmukh</a:t>
            </a:r>
          </a:p>
          <a:p>
            <a:pPr algn="ctr"/>
            <a:r>
              <a:rPr lang="en-IN" sz="2400" b="1" dirty="0"/>
              <a:t>Chigurupati Chakri</a:t>
            </a:r>
          </a:p>
          <a:p>
            <a:pPr algn="ctr"/>
            <a:r>
              <a:rPr lang="en-IN" sz="2400" b="1" dirty="0"/>
              <a:t>Ms. Deepti Gupta</a:t>
            </a:r>
          </a:p>
          <a:p>
            <a:pPr algn="ctr"/>
            <a:r>
              <a:rPr lang="en-IN" sz="2400" b="1" dirty="0"/>
              <a:t>Mr. Vadde Venkatesh</a:t>
            </a:r>
          </a:p>
          <a:p>
            <a:pPr algn="ctr"/>
            <a:r>
              <a:rPr lang="en-IN" sz="2400" b="1" dirty="0"/>
              <a:t>Mr. Bhanu Prasad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55F4-31F5-9E29-2889-4179F50A464F}"/>
              </a:ext>
            </a:extLst>
          </p:cNvPr>
          <p:cNvSpPr>
            <a:spLocks noGrp="1"/>
          </p:cNvSpPr>
          <p:nvPr>
            <p:ph type="title"/>
          </p:nvPr>
        </p:nvSpPr>
        <p:spPr>
          <a:xfrm>
            <a:off x="1603122" y="311550"/>
            <a:ext cx="5937755" cy="1188720"/>
          </a:xfrm>
        </p:spPr>
        <p:txBody>
          <a:bodyPr>
            <a:normAutofit/>
          </a:bodyPr>
          <a:lstStyle/>
          <a:p>
            <a:r>
              <a:rPr lang="en-US" sz="4400" dirty="0"/>
              <a:t>MODEL BUILDING</a:t>
            </a:r>
            <a:endParaRPr lang="en-IN" sz="4400" dirty="0"/>
          </a:p>
        </p:txBody>
      </p:sp>
      <p:sp>
        <p:nvSpPr>
          <p:cNvPr id="3" name="Content Placeholder 2">
            <a:extLst>
              <a:ext uri="{FF2B5EF4-FFF2-40B4-BE49-F238E27FC236}">
                <a16:creationId xmlns:a16="http://schemas.microsoft.com/office/drawing/2014/main" id="{EEB15B93-73BD-EAC9-9FEE-474304854CA5}"/>
              </a:ext>
            </a:extLst>
          </p:cNvPr>
          <p:cNvSpPr>
            <a:spLocks noGrp="1"/>
          </p:cNvSpPr>
          <p:nvPr>
            <p:ph idx="1"/>
          </p:nvPr>
        </p:nvSpPr>
        <p:spPr>
          <a:xfrm>
            <a:off x="1606045" y="1903445"/>
            <a:ext cx="5937755" cy="3836583"/>
          </a:xfrm>
        </p:spPr>
        <p:txBody>
          <a:bodyPr>
            <a:normAutofit/>
          </a:bodyPr>
          <a:lstStyle/>
          <a:p>
            <a:r>
              <a:rPr lang="en-US" sz="2000" dirty="0"/>
              <a:t>We have tried to explore 3 Cluster Algorithms:</a:t>
            </a:r>
          </a:p>
          <a:p>
            <a:pPr marL="342900" indent="-342900">
              <a:buAutoNum type="arabicPeriod"/>
            </a:pPr>
            <a:r>
              <a:rPr lang="en-US" sz="2000" dirty="0"/>
              <a:t>K-Means Clustering</a:t>
            </a:r>
          </a:p>
          <a:p>
            <a:pPr marL="342900" indent="-342900">
              <a:buAutoNum type="arabicPeriod"/>
            </a:pPr>
            <a:r>
              <a:rPr lang="en-US" sz="2000" dirty="0"/>
              <a:t>Agglomerative Cluster.</a:t>
            </a:r>
          </a:p>
          <a:p>
            <a:pPr marL="342900" indent="-342900">
              <a:buAutoNum type="arabicPeriod"/>
            </a:pPr>
            <a:r>
              <a:rPr lang="en-US" sz="2000" dirty="0"/>
              <a:t>DBSCAN Cluster.</a:t>
            </a:r>
          </a:p>
          <a:p>
            <a:pPr marL="0" indent="0">
              <a:buNone/>
            </a:pPr>
            <a:endParaRPr lang="en-US" sz="2000" dirty="0"/>
          </a:p>
          <a:p>
            <a:pPr marL="0" indent="0">
              <a:buNone/>
            </a:pPr>
            <a:r>
              <a:rPr lang="en-US" sz="2000" dirty="0"/>
              <a:t>Out of these 3 models, we will consider those with high silhouette scores.</a:t>
            </a:r>
            <a:endParaRPr lang="en-IN" sz="2000" dirty="0"/>
          </a:p>
        </p:txBody>
      </p:sp>
    </p:spTree>
    <p:extLst>
      <p:ext uri="{BB962C8B-B14F-4D97-AF65-F5344CB8AC3E}">
        <p14:creationId xmlns:p14="http://schemas.microsoft.com/office/powerpoint/2010/main" val="2069144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D98C9-534C-7E9B-83F0-725580565AD4}"/>
              </a:ext>
            </a:extLst>
          </p:cNvPr>
          <p:cNvSpPr>
            <a:spLocks noGrp="1"/>
          </p:cNvSpPr>
          <p:nvPr>
            <p:ph type="title"/>
          </p:nvPr>
        </p:nvSpPr>
        <p:spPr>
          <a:xfrm>
            <a:off x="482601" y="195597"/>
            <a:ext cx="2522980" cy="1728044"/>
          </a:xfrm>
          <a:noFill/>
          <a:ln>
            <a:solidFill>
              <a:schemeClr val="bg1"/>
            </a:solidFill>
          </a:ln>
        </p:spPr>
        <p:txBody>
          <a:bodyPr wrap="square">
            <a:normAutofit/>
          </a:bodyPr>
          <a:lstStyle/>
          <a:p>
            <a:r>
              <a:rPr lang="en-US" sz="2000">
                <a:solidFill>
                  <a:schemeClr val="bg1"/>
                </a:solidFill>
              </a:rPr>
              <a:t>hierarchical clustering</a:t>
            </a:r>
            <a:endParaRPr lang="en-IN" sz="2000">
              <a:solidFill>
                <a:schemeClr val="bg1"/>
              </a:solidFill>
            </a:endParaRPr>
          </a:p>
        </p:txBody>
      </p:sp>
      <p:sp>
        <p:nvSpPr>
          <p:cNvPr id="3" name="Content Placeholder 2">
            <a:extLst>
              <a:ext uri="{FF2B5EF4-FFF2-40B4-BE49-F238E27FC236}">
                <a16:creationId xmlns:a16="http://schemas.microsoft.com/office/drawing/2014/main" id="{15E1ADC9-643B-D563-CF32-43E6ACAEC4DA}"/>
              </a:ext>
            </a:extLst>
          </p:cNvPr>
          <p:cNvSpPr>
            <a:spLocks noGrp="1"/>
          </p:cNvSpPr>
          <p:nvPr>
            <p:ph idx="1"/>
          </p:nvPr>
        </p:nvSpPr>
        <p:spPr>
          <a:xfrm>
            <a:off x="482601" y="2119238"/>
            <a:ext cx="2522980" cy="3415622"/>
          </a:xfrm>
        </p:spPr>
        <p:txBody>
          <a:bodyPr>
            <a:normAutofit/>
          </a:bodyPr>
          <a:lstStyle/>
          <a:p>
            <a:pPr>
              <a:lnSpc>
                <a:spcPct val="90000"/>
              </a:lnSpc>
            </a:pPr>
            <a:r>
              <a:rPr lang="en-US" dirty="0">
                <a:solidFill>
                  <a:schemeClr val="bg1"/>
                </a:solidFill>
              </a:rPr>
              <a:t>In this algorithm we can obtain the optimal number of clusters from the model itself, human intervention is not required.</a:t>
            </a:r>
          </a:p>
          <a:p>
            <a:pPr>
              <a:lnSpc>
                <a:spcPct val="90000"/>
              </a:lnSpc>
            </a:pPr>
            <a:r>
              <a:rPr lang="en-US" dirty="0">
                <a:solidFill>
                  <a:schemeClr val="bg1"/>
                </a:solidFill>
              </a:rPr>
              <a:t>Dendrograms help us in clear visualization,  which is practical and easy to understand.</a:t>
            </a:r>
          </a:p>
          <a:p>
            <a:pPr>
              <a:lnSpc>
                <a:spcPct val="90000"/>
              </a:lnSpc>
            </a:pPr>
            <a:r>
              <a:rPr lang="en-US" dirty="0">
                <a:solidFill>
                  <a:schemeClr val="bg1"/>
                </a:solidFill>
              </a:rPr>
              <a:t>Number of clusters considered =5</a:t>
            </a:r>
          </a:p>
          <a:p>
            <a:pPr marL="0" indent="0">
              <a:lnSpc>
                <a:spcPct val="90000"/>
              </a:lnSpc>
              <a:buNone/>
            </a:pPr>
            <a:endParaRPr lang="en-IN" dirty="0">
              <a:solidFill>
                <a:schemeClr val="bg1"/>
              </a:solidFill>
            </a:endParaRPr>
          </a:p>
        </p:txBody>
      </p:sp>
      <p:pic>
        <p:nvPicPr>
          <p:cNvPr id="9" name="Picture 8" descr="A colorful lines in a row">
            <a:extLst>
              <a:ext uri="{FF2B5EF4-FFF2-40B4-BE49-F238E27FC236}">
                <a16:creationId xmlns:a16="http://schemas.microsoft.com/office/drawing/2014/main" id="{EF8E7A8A-18E3-234F-FA60-F7CBB2F3AAEA}"/>
              </a:ext>
            </a:extLst>
          </p:cNvPr>
          <p:cNvPicPr>
            <a:picLocks noChangeAspect="1"/>
          </p:cNvPicPr>
          <p:nvPr/>
        </p:nvPicPr>
        <p:blipFill>
          <a:blip r:embed="rId2"/>
          <a:stretch>
            <a:fillRect/>
          </a:stretch>
        </p:blipFill>
        <p:spPr>
          <a:xfrm>
            <a:off x="3620278" y="1054359"/>
            <a:ext cx="5271795" cy="4362821"/>
          </a:xfrm>
          <a:prstGeom prst="rect">
            <a:avLst/>
          </a:prstGeom>
        </p:spPr>
      </p:pic>
    </p:spTree>
    <p:extLst>
      <p:ext uri="{BB962C8B-B14F-4D97-AF65-F5344CB8AC3E}">
        <p14:creationId xmlns:p14="http://schemas.microsoft.com/office/powerpoint/2010/main" val="137914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2A11D-D123-A32D-8EEE-761004EF8326}"/>
              </a:ext>
            </a:extLst>
          </p:cNvPr>
          <p:cNvSpPr>
            <a:spLocks noGrp="1"/>
          </p:cNvSpPr>
          <p:nvPr>
            <p:ph type="title"/>
          </p:nvPr>
        </p:nvSpPr>
        <p:spPr>
          <a:xfrm>
            <a:off x="482601" y="105666"/>
            <a:ext cx="2522980" cy="1728044"/>
          </a:xfrm>
          <a:noFill/>
          <a:ln>
            <a:solidFill>
              <a:schemeClr val="bg1"/>
            </a:solidFill>
          </a:ln>
        </p:spPr>
        <p:txBody>
          <a:bodyPr wrap="square">
            <a:normAutofit/>
          </a:bodyPr>
          <a:lstStyle/>
          <a:p>
            <a:r>
              <a:rPr lang="en-US" sz="2400" dirty="0">
                <a:solidFill>
                  <a:schemeClr val="bg1"/>
                </a:solidFill>
              </a:rPr>
              <a:t>K-Means clustering</a:t>
            </a:r>
            <a:endParaRPr lang="en-IN" sz="2400" dirty="0">
              <a:solidFill>
                <a:schemeClr val="bg1"/>
              </a:solidFill>
            </a:endParaRPr>
          </a:p>
        </p:txBody>
      </p:sp>
      <p:sp>
        <p:nvSpPr>
          <p:cNvPr id="3" name="Content Placeholder 2">
            <a:extLst>
              <a:ext uri="{FF2B5EF4-FFF2-40B4-BE49-F238E27FC236}">
                <a16:creationId xmlns:a16="http://schemas.microsoft.com/office/drawing/2014/main" id="{738E1A54-5C1A-7B71-D2B0-033CA2697E2E}"/>
              </a:ext>
            </a:extLst>
          </p:cNvPr>
          <p:cNvSpPr>
            <a:spLocks noGrp="1"/>
          </p:cNvSpPr>
          <p:nvPr>
            <p:ph idx="1"/>
          </p:nvPr>
        </p:nvSpPr>
        <p:spPr>
          <a:xfrm>
            <a:off x="167951" y="2153653"/>
            <a:ext cx="3172408" cy="4451684"/>
          </a:xfrm>
        </p:spPr>
        <p:txBody>
          <a:bodyPr>
            <a:normAutofit/>
          </a:bodyPr>
          <a:lstStyle/>
          <a:p>
            <a:pPr>
              <a:lnSpc>
                <a:spcPct val="90000"/>
              </a:lnSpc>
            </a:pPr>
            <a:r>
              <a:rPr lang="en-US" sz="1600" dirty="0">
                <a:solidFill>
                  <a:schemeClr val="bg1"/>
                </a:solidFill>
              </a:rPr>
              <a:t>K-means assigns every data point in the dataset to the nearest centroid, meaning that a data point is considered to be in a particular cluster if it is closer to that cluster's centroid than any other centroid.</a:t>
            </a:r>
          </a:p>
          <a:p>
            <a:pPr>
              <a:lnSpc>
                <a:spcPct val="90000"/>
              </a:lnSpc>
            </a:pPr>
            <a:r>
              <a:rPr lang="en-US" sz="1600" dirty="0">
                <a:solidFill>
                  <a:schemeClr val="bg1"/>
                </a:solidFill>
              </a:rPr>
              <a:t>The goal of K-means clustering is to partition a set of objects into K clusters in such a way that the sum of the squared distances between the objects and their assigned cluster mean is minimized</a:t>
            </a:r>
          </a:p>
          <a:p>
            <a:pPr marL="0" indent="0">
              <a:lnSpc>
                <a:spcPct val="90000"/>
              </a:lnSpc>
              <a:buNone/>
            </a:pPr>
            <a:endParaRPr lang="en-IN" sz="1300" dirty="0">
              <a:solidFill>
                <a:schemeClr val="bg1"/>
              </a:solidFill>
            </a:endParaRPr>
          </a:p>
        </p:txBody>
      </p:sp>
      <p:pic>
        <p:nvPicPr>
          <p:cNvPr id="4" name="Picture 3" descr="A line graph with numbers">
            <a:extLst>
              <a:ext uri="{FF2B5EF4-FFF2-40B4-BE49-F238E27FC236}">
                <a16:creationId xmlns:a16="http://schemas.microsoft.com/office/drawing/2014/main" id="{EF01F998-3ABC-C3F1-DBCE-2BE4D8B6908B}"/>
              </a:ext>
            </a:extLst>
          </p:cNvPr>
          <p:cNvPicPr>
            <a:picLocks noChangeAspect="1"/>
          </p:cNvPicPr>
          <p:nvPr/>
        </p:nvPicPr>
        <p:blipFill>
          <a:blip r:embed="rId2"/>
          <a:stretch>
            <a:fillRect/>
          </a:stretch>
        </p:blipFill>
        <p:spPr>
          <a:xfrm>
            <a:off x="3822960" y="777103"/>
            <a:ext cx="4688077" cy="3445736"/>
          </a:xfrm>
          <a:prstGeom prst="rect">
            <a:avLst/>
          </a:prstGeom>
        </p:spPr>
      </p:pic>
    </p:spTree>
    <p:extLst>
      <p:ext uri="{BB962C8B-B14F-4D97-AF65-F5344CB8AC3E}">
        <p14:creationId xmlns:p14="http://schemas.microsoft.com/office/powerpoint/2010/main" val="42834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2AE33-14E6-54EF-4C5C-3329B5945A26}"/>
              </a:ext>
            </a:extLst>
          </p:cNvPr>
          <p:cNvSpPr>
            <a:spLocks noGrp="1"/>
          </p:cNvSpPr>
          <p:nvPr>
            <p:ph type="title"/>
          </p:nvPr>
        </p:nvSpPr>
        <p:spPr>
          <a:xfrm>
            <a:off x="351971" y="105666"/>
            <a:ext cx="2522980" cy="1728044"/>
          </a:xfrm>
          <a:noFill/>
          <a:ln>
            <a:solidFill>
              <a:schemeClr val="bg1"/>
            </a:solidFill>
          </a:ln>
        </p:spPr>
        <p:txBody>
          <a:bodyPr wrap="square">
            <a:normAutofit/>
          </a:bodyPr>
          <a:lstStyle/>
          <a:p>
            <a:r>
              <a:rPr lang="en-US" sz="2400">
                <a:solidFill>
                  <a:schemeClr val="bg1"/>
                </a:solidFill>
              </a:rPr>
              <a:t>Dbscan clustering</a:t>
            </a:r>
            <a:br>
              <a:rPr lang="en-US" sz="2400">
                <a:solidFill>
                  <a:schemeClr val="bg1"/>
                </a:solidFill>
              </a:rPr>
            </a:br>
            <a:endParaRPr lang="en-IN" sz="2400">
              <a:solidFill>
                <a:schemeClr val="bg1"/>
              </a:solidFill>
            </a:endParaRPr>
          </a:p>
        </p:txBody>
      </p:sp>
      <p:sp>
        <p:nvSpPr>
          <p:cNvPr id="3" name="Content Placeholder 2">
            <a:extLst>
              <a:ext uri="{FF2B5EF4-FFF2-40B4-BE49-F238E27FC236}">
                <a16:creationId xmlns:a16="http://schemas.microsoft.com/office/drawing/2014/main" id="{EACD02B1-EE22-858E-A157-5C3E561841FF}"/>
              </a:ext>
            </a:extLst>
          </p:cNvPr>
          <p:cNvSpPr>
            <a:spLocks noGrp="1"/>
          </p:cNvSpPr>
          <p:nvPr>
            <p:ph idx="1"/>
          </p:nvPr>
        </p:nvSpPr>
        <p:spPr>
          <a:xfrm>
            <a:off x="482601" y="2052735"/>
            <a:ext cx="2522980" cy="4000931"/>
          </a:xfrm>
        </p:spPr>
        <p:txBody>
          <a:bodyPr>
            <a:normAutofit/>
          </a:bodyPr>
          <a:lstStyle/>
          <a:p>
            <a:pPr>
              <a:lnSpc>
                <a:spcPct val="90000"/>
              </a:lnSpc>
            </a:pPr>
            <a:r>
              <a:rPr lang="en-US" sz="1400" dirty="0">
                <a:solidFill>
                  <a:schemeClr val="bg1"/>
                </a:solidFill>
              </a:rPr>
              <a:t>Handling noise and outliers: DBSCAN is robust to noise and outliers in the data, which is common in global development datasets. It can identify and exclude noise points, ensuring that the clustering results are more accurate and reliable.</a:t>
            </a:r>
          </a:p>
          <a:p>
            <a:pPr>
              <a:lnSpc>
                <a:spcPct val="90000"/>
              </a:lnSpc>
            </a:pPr>
            <a:r>
              <a:rPr lang="en-US" sz="1400" dirty="0">
                <a:solidFill>
                  <a:schemeClr val="bg1"/>
                </a:solidFill>
              </a:rPr>
              <a:t>Flexibility in cluster shapes: Unlike traditional clustering algorithms like k-means, DBSCAN can identify clusters of varying shapes and densities, making it suitable for datasets with complex structures.</a:t>
            </a:r>
            <a:endParaRPr lang="en-IN" sz="1400" dirty="0">
              <a:solidFill>
                <a:schemeClr val="bg1"/>
              </a:solidFill>
            </a:endParaRPr>
          </a:p>
        </p:txBody>
      </p:sp>
      <p:pic>
        <p:nvPicPr>
          <p:cNvPr id="5" name="Picture 4" descr="A blue line graph with numbers&#10;&#10;Description automatically generated">
            <a:extLst>
              <a:ext uri="{FF2B5EF4-FFF2-40B4-BE49-F238E27FC236}">
                <a16:creationId xmlns:a16="http://schemas.microsoft.com/office/drawing/2014/main" id="{C7D76042-C625-1D8D-1F51-71F5A9789E8F}"/>
              </a:ext>
            </a:extLst>
          </p:cNvPr>
          <p:cNvPicPr>
            <a:picLocks noChangeAspect="1"/>
          </p:cNvPicPr>
          <p:nvPr/>
        </p:nvPicPr>
        <p:blipFill>
          <a:blip r:embed="rId2"/>
          <a:stretch>
            <a:fillRect/>
          </a:stretch>
        </p:blipFill>
        <p:spPr>
          <a:xfrm>
            <a:off x="3973322" y="1578818"/>
            <a:ext cx="4688077" cy="3539497"/>
          </a:xfrm>
          <a:prstGeom prst="rect">
            <a:avLst/>
          </a:prstGeom>
        </p:spPr>
      </p:pic>
    </p:spTree>
    <p:extLst>
      <p:ext uri="{BB962C8B-B14F-4D97-AF65-F5344CB8AC3E}">
        <p14:creationId xmlns:p14="http://schemas.microsoft.com/office/powerpoint/2010/main" val="439149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C0C17-C512-22D9-BE92-AF0BB021EA9C}"/>
              </a:ext>
            </a:extLst>
          </p:cNvPr>
          <p:cNvSpPr>
            <a:spLocks noGrp="1"/>
          </p:cNvSpPr>
          <p:nvPr>
            <p:ph type="title"/>
          </p:nvPr>
        </p:nvSpPr>
        <p:spPr/>
        <p:txBody>
          <a:bodyPr/>
          <a:lstStyle/>
          <a:p>
            <a:r>
              <a:rPr lang="en-US" dirty="0"/>
              <a:t>Silhouette score comparison</a:t>
            </a:r>
            <a:endParaRPr lang="en-IN" dirty="0"/>
          </a:p>
        </p:txBody>
      </p:sp>
      <p:pic>
        <p:nvPicPr>
          <p:cNvPr id="5" name="Content Placeholder 4">
            <a:extLst>
              <a:ext uri="{FF2B5EF4-FFF2-40B4-BE49-F238E27FC236}">
                <a16:creationId xmlns:a16="http://schemas.microsoft.com/office/drawing/2014/main" id="{14A0A3D9-6C95-AAC1-092B-44CDCCD1B32D}"/>
              </a:ext>
            </a:extLst>
          </p:cNvPr>
          <p:cNvPicPr>
            <a:picLocks noGrp="1" noChangeAspect="1"/>
          </p:cNvPicPr>
          <p:nvPr>
            <p:ph idx="1"/>
          </p:nvPr>
        </p:nvPicPr>
        <p:blipFill>
          <a:blip r:embed="rId2"/>
          <a:srcRect/>
          <a:stretch/>
        </p:blipFill>
        <p:spPr>
          <a:xfrm>
            <a:off x="1603375" y="2427985"/>
            <a:ext cx="5937250" cy="2002029"/>
          </a:xfrm>
        </p:spPr>
      </p:pic>
      <p:sp>
        <p:nvSpPr>
          <p:cNvPr id="6" name="TextBox 5">
            <a:extLst>
              <a:ext uri="{FF2B5EF4-FFF2-40B4-BE49-F238E27FC236}">
                <a16:creationId xmlns:a16="http://schemas.microsoft.com/office/drawing/2014/main" id="{E393C0AC-DD9F-277E-CAFB-F988995136BF}"/>
              </a:ext>
            </a:extLst>
          </p:cNvPr>
          <p:cNvSpPr txBox="1"/>
          <p:nvPr/>
        </p:nvSpPr>
        <p:spPr>
          <a:xfrm>
            <a:off x="867747" y="4721290"/>
            <a:ext cx="7548465" cy="923330"/>
          </a:xfrm>
          <a:prstGeom prst="rect">
            <a:avLst/>
          </a:prstGeom>
          <a:noFill/>
        </p:spPr>
        <p:txBody>
          <a:bodyPr wrap="square" rtlCol="0">
            <a:spAutoFit/>
          </a:bodyPr>
          <a:lstStyle/>
          <a:p>
            <a:pPr marL="285750" indent="-285750">
              <a:buFont typeface="Arial" panose="020B0604020202020204" pitchFamily="34" charset="0"/>
              <a:buChar char="•"/>
            </a:pPr>
            <a:r>
              <a:rPr lang="en-US" dirty="0"/>
              <a:t>On comparing the silhouette score of all 3 models, KMEANS gives us the highest score.</a:t>
            </a:r>
          </a:p>
          <a:p>
            <a:pPr marL="285750" indent="-285750">
              <a:buFont typeface="Arial" panose="020B0604020202020204" pitchFamily="34" charset="0"/>
              <a:buChar char="•"/>
            </a:pPr>
            <a:r>
              <a:rPr lang="en-US" dirty="0"/>
              <a:t>Therefore we will be considering KMEANS as our best fit model.</a:t>
            </a:r>
            <a:endParaRPr lang="en-IN" dirty="0"/>
          </a:p>
        </p:txBody>
      </p:sp>
    </p:spTree>
    <p:extLst>
      <p:ext uri="{BB962C8B-B14F-4D97-AF65-F5344CB8AC3E}">
        <p14:creationId xmlns:p14="http://schemas.microsoft.com/office/powerpoint/2010/main" val="3234330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B46F1944-73A2-028F-6B3B-25A5D8AF362D}"/>
              </a:ext>
            </a:extLst>
          </p:cNvPr>
          <p:cNvPicPr>
            <a:picLocks noChangeAspect="1"/>
          </p:cNvPicPr>
          <p:nvPr/>
        </p:nvPicPr>
        <p:blipFill>
          <a:blip r:embed="rId2"/>
          <a:srcRect b="26929"/>
          <a:stretch/>
        </p:blipFill>
        <p:spPr>
          <a:xfrm>
            <a:off x="0" y="2279281"/>
            <a:ext cx="9143980" cy="4242806"/>
          </a:xfrm>
          <a:prstGeom prst="rect">
            <a:avLst/>
          </a:prstGeom>
        </p:spPr>
      </p:pic>
      <p:sp>
        <p:nvSpPr>
          <p:cNvPr id="2" name="Title 1">
            <a:extLst>
              <a:ext uri="{FF2B5EF4-FFF2-40B4-BE49-F238E27FC236}">
                <a16:creationId xmlns:a16="http://schemas.microsoft.com/office/drawing/2014/main" id="{570DDD60-24BE-6FFA-3449-7A165807358C}"/>
              </a:ext>
            </a:extLst>
          </p:cNvPr>
          <p:cNvSpPr>
            <a:spLocks noGrp="1"/>
          </p:cNvSpPr>
          <p:nvPr>
            <p:ph type="title"/>
          </p:nvPr>
        </p:nvSpPr>
        <p:spPr>
          <a:xfrm>
            <a:off x="1032200" y="187545"/>
            <a:ext cx="6743700" cy="1408108"/>
          </a:xfrm>
        </p:spPr>
        <p:txBody>
          <a:bodyPr vert="horz" lIns="274320" tIns="182880" rIns="274320" bIns="182880" rtlCol="0" anchor="ctr" anchorCtr="1">
            <a:normAutofit/>
          </a:bodyPr>
          <a:lstStyle/>
          <a:p>
            <a:r>
              <a:rPr lang="en-US" sz="3800"/>
              <a:t>Deployment</a:t>
            </a:r>
          </a:p>
        </p:txBody>
      </p:sp>
      <p:sp>
        <p:nvSpPr>
          <p:cNvPr id="3" name="Content Placeholder 2">
            <a:extLst>
              <a:ext uri="{FF2B5EF4-FFF2-40B4-BE49-F238E27FC236}">
                <a16:creationId xmlns:a16="http://schemas.microsoft.com/office/drawing/2014/main" id="{E36DCED2-B35C-2097-D221-B681E919B99C}"/>
              </a:ext>
            </a:extLst>
          </p:cNvPr>
          <p:cNvSpPr>
            <a:spLocks noGrp="1"/>
          </p:cNvSpPr>
          <p:nvPr>
            <p:ph idx="1"/>
          </p:nvPr>
        </p:nvSpPr>
        <p:spPr>
          <a:xfrm>
            <a:off x="1937420" y="1899203"/>
            <a:ext cx="5101209" cy="760155"/>
          </a:xfrm>
        </p:spPr>
        <p:txBody>
          <a:bodyPr vert="horz" lIns="91440" tIns="45720" rIns="91440" bIns="45720" rtlCol="0">
            <a:normAutofit/>
          </a:bodyPr>
          <a:lstStyle/>
          <a:p>
            <a:pPr marL="0" indent="0" algn="ctr">
              <a:buNone/>
            </a:pPr>
            <a:r>
              <a:rPr lang="en-US" sz="2000" dirty="0">
                <a:solidFill>
                  <a:schemeClr val="tx1">
                    <a:lumMod val="75000"/>
                    <a:lumOff val="25000"/>
                  </a:schemeClr>
                </a:solidFill>
              </a:rPr>
              <a:t>We have deployed the model using </a:t>
            </a:r>
            <a:r>
              <a:rPr lang="en-US" sz="2000" dirty="0" err="1">
                <a:solidFill>
                  <a:schemeClr val="tx1">
                    <a:lumMod val="75000"/>
                    <a:lumOff val="25000"/>
                  </a:schemeClr>
                </a:solidFill>
              </a:rPr>
              <a:t>streamlit</a:t>
            </a:r>
            <a:r>
              <a:rPr lang="en-US" sz="2000" dirty="0">
                <a:solidFill>
                  <a:schemeClr val="tx1">
                    <a:lumMod val="75000"/>
                    <a:lumOff val="25000"/>
                  </a:schemeClr>
                </a:solidFill>
              </a:rPr>
              <a:t>.</a:t>
            </a:r>
          </a:p>
        </p:txBody>
      </p:sp>
    </p:spTree>
    <p:extLst>
      <p:ext uri="{BB962C8B-B14F-4D97-AF65-F5344CB8AC3E}">
        <p14:creationId xmlns:p14="http://schemas.microsoft.com/office/powerpoint/2010/main" val="138600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B565-9E06-07D2-73F6-C3E5BD181A74}"/>
              </a:ext>
            </a:extLst>
          </p:cNvPr>
          <p:cNvSpPr>
            <a:spLocks noGrp="1"/>
          </p:cNvSpPr>
          <p:nvPr>
            <p:ph type="title"/>
          </p:nvPr>
        </p:nvSpPr>
        <p:spPr>
          <a:xfrm>
            <a:off x="167951" y="457199"/>
            <a:ext cx="8705441" cy="1483567"/>
          </a:xfrm>
        </p:spPr>
        <p:txBody>
          <a:bodyPr>
            <a:normAutofit fontScale="90000"/>
          </a:bodyPr>
          <a:lstStyle/>
          <a:p>
            <a:r>
              <a:rPr lang="en-US" dirty="0"/>
              <a:t>Th</a:t>
            </a:r>
            <a:r>
              <a:rPr lang="en-US" sz="2000" dirty="0"/>
              <a:t>e model is accurate. To improve it further, tune the hyperparameters. The most important features are population 0-14, infant mortality rate, and population 15-64.</a:t>
            </a:r>
            <a:endParaRPr lang="en-IN" sz="2000" dirty="0"/>
          </a:p>
        </p:txBody>
      </p:sp>
      <p:pic>
        <p:nvPicPr>
          <p:cNvPr id="11" name="Content Placeholder 10" descr="A screen shot of a graph">
            <a:extLst>
              <a:ext uri="{FF2B5EF4-FFF2-40B4-BE49-F238E27FC236}">
                <a16:creationId xmlns:a16="http://schemas.microsoft.com/office/drawing/2014/main" id="{781C6585-C231-848C-BAFB-6D5EBC5E6249}"/>
              </a:ext>
            </a:extLst>
          </p:cNvPr>
          <p:cNvPicPr>
            <a:picLocks noChangeAspect="1"/>
          </p:cNvPicPr>
          <p:nvPr/>
        </p:nvPicPr>
        <p:blipFill>
          <a:blip r:embed="rId2"/>
          <a:srcRect l="15570" r="14581" b="-4"/>
          <a:stretch/>
        </p:blipFill>
        <p:spPr>
          <a:xfrm>
            <a:off x="167952" y="2043404"/>
            <a:ext cx="8705442" cy="4721290"/>
          </a:xfrm>
          <a:prstGeom prst="rect">
            <a:avLst/>
          </a:prstGeom>
        </p:spPr>
      </p:pic>
    </p:spTree>
    <p:extLst>
      <p:ext uri="{BB962C8B-B14F-4D97-AF65-F5344CB8AC3E}">
        <p14:creationId xmlns:p14="http://schemas.microsoft.com/office/powerpoint/2010/main" val="1636194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BC96-F26D-1934-A01B-A1EF64136CCB}"/>
              </a:ext>
            </a:extLst>
          </p:cNvPr>
          <p:cNvSpPr>
            <a:spLocks noGrp="1"/>
          </p:cNvSpPr>
          <p:nvPr>
            <p:ph type="title"/>
          </p:nvPr>
        </p:nvSpPr>
        <p:spPr>
          <a:xfrm>
            <a:off x="615820" y="569167"/>
            <a:ext cx="7893698" cy="1660849"/>
          </a:xfrm>
        </p:spPr>
        <p:txBody>
          <a:bodyPr>
            <a:noAutofit/>
          </a:bodyPr>
          <a:lstStyle/>
          <a:p>
            <a:r>
              <a:rPr lang="en-US" sz="1600" dirty="0"/>
              <a:t>The chart shows the importance of the features of a machine-learning model. The model has high accuracy, but we can still improve it by fine-tuning the hyperparameters. Hyperparameters are settings that control the learning process of the model. By adjusting these settings, we can find the optimal configuration that gives us the best results.</a:t>
            </a:r>
            <a:endParaRPr lang="en-IN" sz="1600" dirty="0"/>
          </a:p>
        </p:txBody>
      </p:sp>
      <p:sp>
        <p:nvSpPr>
          <p:cNvPr id="21" name="Rectangle 20">
            <a:extLst>
              <a:ext uri="{FF2B5EF4-FFF2-40B4-BE49-F238E27FC236}">
                <a16:creationId xmlns:a16="http://schemas.microsoft.com/office/drawing/2014/main" id="{4FA78011-41B8-4129-B600-6AA825F0C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737" y="2743200"/>
            <a:ext cx="2716911" cy="2996827"/>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Content Placeholder 13" descr="A screenshot of a computer&#10;&#10;Description automatically generated">
            <a:extLst>
              <a:ext uri="{FF2B5EF4-FFF2-40B4-BE49-F238E27FC236}">
                <a16:creationId xmlns:a16="http://schemas.microsoft.com/office/drawing/2014/main" id="{F30F3464-B7AC-B39D-2D80-BFF36765BDCA}"/>
              </a:ext>
            </a:extLst>
          </p:cNvPr>
          <p:cNvPicPr>
            <a:picLocks noChangeAspect="1"/>
          </p:cNvPicPr>
          <p:nvPr/>
        </p:nvPicPr>
        <p:blipFill>
          <a:blip r:embed="rId2"/>
          <a:srcRect l="742" r="47478" b="1"/>
          <a:stretch/>
        </p:blipFill>
        <p:spPr>
          <a:xfrm>
            <a:off x="1289210" y="2351314"/>
            <a:ext cx="6565579" cy="3685592"/>
          </a:xfrm>
          <a:prstGeom prst="rect">
            <a:avLst/>
          </a:prstGeom>
        </p:spPr>
      </p:pic>
    </p:spTree>
    <p:extLst>
      <p:ext uri="{BB962C8B-B14F-4D97-AF65-F5344CB8AC3E}">
        <p14:creationId xmlns:p14="http://schemas.microsoft.com/office/powerpoint/2010/main" val="314550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C6C3-1E07-B14E-31C2-507E08783C2A}"/>
              </a:ext>
            </a:extLst>
          </p:cNvPr>
          <p:cNvSpPr>
            <a:spLocks noGrp="1"/>
          </p:cNvSpPr>
          <p:nvPr>
            <p:ph type="title"/>
          </p:nvPr>
        </p:nvSpPr>
        <p:spPr>
          <a:xfrm>
            <a:off x="1603122" y="143597"/>
            <a:ext cx="5937755" cy="1188720"/>
          </a:xfrm>
        </p:spPr>
        <p:txBody>
          <a:bodyPr/>
          <a:lstStyle/>
          <a:p>
            <a:r>
              <a:rPr lang="en-US" dirty="0"/>
              <a:t>Challenges we faced</a:t>
            </a:r>
            <a:endParaRPr lang="en-IN" dirty="0"/>
          </a:p>
        </p:txBody>
      </p:sp>
      <p:graphicFrame>
        <p:nvGraphicFramePr>
          <p:cNvPr id="7" name="Content Placeholder 2">
            <a:extLst>
              <a:ext uri="{FF2B5EF4-FFF2-40B4-BE49-F238E27FC236}">
                <a16:creationId xmlns:a16="http://schemas.microsoft.com/office/drawing/2014/main" id="{6D85359C-0EDE-B20B-5344-9343B4551D84}"/>
              </a:ext>
            </a:extLst>
          </p:cNvPr>
          <p:cNvGraphicFramePr>
            <a:graphicFrameLocks noGrp="1"/>
          </p:cNvGraphicFramePr>
          <p:nvPr>
            <p:ph idx="1"/>
          </p:nvPr>
        </p:nvGraphicFramePr>
        <p:xfrm>
          <a:off x="289249" y="1611677"/>
          <a:ext cx="8528179" cy="3940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4699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hite background with dots and lines&#10;&#10;Description automatically generated">
            <a:extLst>
              <a:ext uri="{FF2B5EF4-FFF2-40B4-BE49-F238E27FC236}">
                <a16:creationId xmlns:a16="http://schemas.microsoft.com/office/drawing/2014/main" id="{B095F106-131F-25FC-568C-3D22DCDC6631}"/>
              </a:ext>
            </a:extLst>
          </p:cNvPr>
          <p:cNvPicPr>
            <a:picLocks noChangeAspect="1"/>
          </p:cNvPicPr>
          <p:nvPr/>
        </p:nvPicPr>
        <p:blipFill>
          <a:blip r:embed="rId2">
            <a:alphaModFix amt="40000"/>
          </a:blip>
          <a:srcRect l="3196" r="17139" b="2"/>
          <a:stretch/>
        </p:blipFill>
        <p:spPr>
          <a:xfrm>
            <a:off x="20" y="10"/>
            <a:ext cx="9143980" cy="6857990"/>
          </a:xfrm>
          <a:prstGeom prst="rect">
            <a:avLst/>
          </a:prstGeom>
        </p:spPr>
      </p:pic>
      <p:sp>
        <p:nvSpPr>
          <p:cNvPr id="2" name="Title 1">
            <a:extLst>
              <a:ext uri="{FF2B5EF4-FFF2-40B4-BE49-F238E27FC236}">
                <a16:creationId xmlns:a16="http://schemas.microsoft.com/office/drawing/2014/main" id="{4BE42FFC-EC33-80E7-1672-1557640D7944}"/>
              </a:ext>
            </a:extLst>
          </p:cNvPr>
          <p:cNvSpPr>
            <a:spLocks noGrp="1"/>
          </p:cNvSpPr>
          <p:nvPr>
            <p:ph type="ctrTitle"/>
          </p:nvPr>
        </p:nvSpPr>
        <p:spPr>
          <a:xfrm>
            <a:off x="1200150" y="2386744"/>
            <a:ext cx="6743700" cy="1645920"/>
          </a:xfrm>
          <a:noFill/>
          <a:ln w="38100" cap="sq">
            <a:solidFill>
              <a:schemeClr val="tx1"/>
            </a:solidFill>
            <a:miter lim="800000"/>
          </a:ln>
        </p:spPr>
        <p:txBody>
          <a:bodyPr anchor="ctr">
            <a:normAutofit/>
          </a:bodyPr>
          <a:lstStyle/>
          <a:p>
            <a:r>
              <a:rPr lang="en-US">
                <a:solidFill>
                  <a:schemeClr val="tx1"/>
                </a:solidFill>
              </a:rPr>
              <a:t>Thank you</a:t>
            </a:r>
            <a:endParaRPr lang="en-IN">
              <a:solidFill>
                <a:schemeClr val="tx1"/>
              </a:solidFill>
            </a:endParaRPr>
          </a:p>
        </p:txBody>
      </p:sp>
    </p:spTree>
    <p:extLst>
      <p:ext uri="{BB962C8B-B14F-4D97-AF65-F5344CB8AC3E}">
        <p14:creationId xmlns:p14="http://schemas.microsoft.com/office/powerpoint/2010/main" val="285921612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17" name="Oval 16">
            <a:extLst>
              <a:ext uri="{FF2B5EF4-FFF2-40B4-BE49-F238E27FC236}">
                <a16:creationId xmlns:a16="http://schemas.microsoft.com/office/drawing/2014/main" id="{5D65EBDB-1558-864A-1376-49984F9ECDEA}"/>
              </a:ext>
            </a:extLst>
          </p:cNvPr>
          <p:cNvSpPr/>
          <p:nvPr/>
        </p:nvSpPr>
        <p:spPr>
          <a:xfrm>
            <a:off x="125506" y="55422"/>
            <a:ext cx="5432612" cy="535926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i="0" u="none" strike="noStrike" cap="none" dirty="0">
                <a:solidFill>
                  <a:srgbClr val="002776"/>
                </a:solidFill>
                <a:latin typeface="Arial"/>
                <a:ea typeface="Arial"/>
                <a:cs typeface="Arial"/>
                <a:sym typeface="Arial"/>
              </a:rPr>
              <a:t>Business Problem:</a:t>
            </a:r>
          </a:p>
          <a:p>
            <a:pPr algn="ctr"/>
            <a:endParaRPr lang="en-US" sz="2400" b="1" i="0" u="none" strike="noStrike" cap="none" dirty="0">
              <a:solidFill>
                <a:srgbClr val="002776"/>
              </a:solidFill>
              <a:latin typeface="Arial"/>
              <a:ea typeface="Arial"/>
              <a:cs typeface="Arial"/>
              <a:sym typeface="Arial"/>
            </a:endParaRPr>
          </a:p>
          <a:p>
            <a:pPr algn="ctr"/>
            <a:r>
              <a:rPr lang="en-US" sz="2400" b="0" i="0" u="none" strike="noStrike" dirty="0">
                <a:solidFill>
                  <a:srgbClr val="000000"/>
                </a:solidFill>
                <a:effectLst/>
                <a:latin typeface="Arial" panose="020B0604020202020204" pitchFamily="34" charset="0"/>
              </a:rPr>
              <a:t>Creating clusters on global development measurement dataset.</a:t>
            </a:r>
            <a:endParaRPr lang="en-US" sz="2400" b="1" i="0" u="none" strike="noStrike" cap="none" dirty="0">
              <a:solidFill>
                <a:srgbClr val="002776"/>
              </a:solidFill>
              <a:latin typeface="Arial"/>
              <a:ea typeface="Arial"/>
              <a:cs typeface="Arial"/>
              <a:sym typeface="Arial"/>
            </a:endParaRPr>
          </a:p>
          <a:p>
            <a:pPr algn="ctr"/>
            <a:endParaRPr lang="en-IN" dirty="0"/>
          </a:p>
        </p:txBody>
      </p:sp>
      <p:sp>
        <p:nvSpPr>
          <p:cNvPr id="18" name="Oval 17">
            <a:extLst>
              <a:ext uri="{FF2B5EF4-FFF2-40B4-BE49-F238E27FC236}">
                <a16:creationId xmlns:a16="http://schemas.microsoft.com/office/drawing/2014/main" id="{AB6B3AD6-B952-CBDB-6AEA-422D8FE7E65E}"/>
              </a:ext>
            </a:extLst>
          </p:cNvPr>
          <p:cNvSpPr/>
          <p:nvPr/>
        </p:nvSpPr>
        <p:spPr>
          <a:xfrm>
            <a:off x="4761466" y="2994211"/>
            <a:ext cx="4257027" cy="403411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rgbClr val="000000"/>
                </a:solidFill>
                <a:latin typeface="Arial" panose="020B0604020202020204" pitchFamily="34" charset="0"/>
                <a:sym typeface="Verdana"/>
              </a:rPr>
              <a:t> </a:t>
            </a:r>
            <a:r>
              <a:rPr lang="en-US" sz="2000" b="1" dirty="0">
                <a:solidFill>
                  <a:srgbClr val="002776"/>
                </a:solidFill>
                <a:latin typeface="Arial"/>
                <a:cs typeface="Arial"/>
                <a:sym typeface="Century Gothic"/>
              </a:rPr>
              <a:t>Objective:</a:t>
            </a:r>
            <a:endParaRPr lang="en-US" sz="2000" b="1" dirty="0">
              <a:solidFill>
                <a:srgbClr val="002776"/>
              </a:solidFill>
              <a:latin typeface="Arial"/>
              <a:cs typeface="Arial"/>
            </a:endParaRPr>
          </a:p>
          <a:p>
            <a:pPr algn="ctr"/>
            <a:r>
              <a:rPr lang="en-US" sz="2000" dirty="0">
                <a:solidFill>
                  <a:srgbClr val="000000"/>
                </a:solidFill>
                <a:latin typeface="Arial" panose="020B0604020202020204" pitchFamily="34" charset="0"/>
                <a:sym typeface="Verdana"/>
              </a:rPr>
              <a:t>The objective of the analysis is to form clusters based on the given global development measurement data. </a:t>
            </a:r>
            <a:endParaRPr lang="en-IN" sz="2000" dirty="0">
              <a:solidFill>
                <a:srgbClr val="00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3"/>
          <p:cNvSpPr txBox="1"/>
          <p:nvPr/>
        </p:nvSpPr>
        <p:spPr>
          <a:xfrm>
            <a:off x="0" y="44314"/>
            <a:ext cx="613458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Arial"/>
                <a:ea typeface="Arial"/>
                <a:cs typeface="Arial"/>
                <a:sym typeface="Arial"/>
              </a:rPr>
              <a:t>Project Architecture / Project Flow</a:t>
            </a:r>
            <a:endParaRPr sz="14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EE68A2E4-D8BC-2040-D3F2-1D0974E0901A}"/>
              </a:ext>
            </a:extLst>
          </p:cNvPr>
          <p:cNvSpPr/>
          <p:nvPr/>
        </p:nvSpPr>
        <p:spPr>
          <a:xfrm>
            <a:off x="0" y="770338"/>
            <a:ext cx="2489519" cy="262004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IN" sz="1600" b="1" dirty="0">
                <a:solidFill>
                  <a:srgbClr val="002776"/>
                </a:solidFill>
                <a:latin typeface="Arial"/>
                <a:ea typeface="Arial"/>
                <a:cs typeface="Arial"/>
              </a:rPr>
              <a:t>Data Exploration</a:t>
            </a:r>
          </a:p>
          <a:p>
            <a:pPr algn="ctr"/>
            <a:endParaRPr lang="en-IN" sz="1800" b="1" u="sng" dirty="0">
              <a:solidFill>
                <a:schemeClr val="bg1"/>
              </a:solidFill>
            </a:endParaRPr>
          </a:p>
          <a:p>
            <a:pPr algn="ctr"/>
            <a:endParaRPr lang="en-IN" sz="1800" dirty="0">
              <a:solidFill>
                <a:schemeClr val="bg1"/>
              </a:solidFill>
            </a:endParaRPr>
          </a:p>
          <a:p>
            <a:pPr algn="ctr"/>
            <a:r>
              <a:rPr lang="en-IN" sz="1500" b="1" u="sng" dirty="0"/>
              <a:t>Dataset:</a:t>
            </a:r>
          </a:p>
          <a:p>
            <a:pPr algn="ctr"/>
            <a:r>
              <a:rPr lang="en-IN" sz="1500" b="1" dirty="0"/>
              <a:t>Rows: 2704</a:t>
            </a:r>
          </a:p>
          <a:p>
            <a:pPr algn="ctr"/>
            <a:r>
              <a:rPr lang="en-IN" sz="1500" b="1" dirty="0"/>
              <a:t>Features: 25</a:t>
            </a:r>
          </a:p>
          <a:p>
            <a:pPr algn="ctr"/>
            <a:r>
              <a:rPr lang="en-IN" dirty="0"/>
              <a:t> </a:t>
            </a:r>
          </a:p>
        </p:txBody>
      </p:sp>
      <p:sp>
        <p:nvSpPr>
          <p:cNvPr id="3" name="Rectangle 2">
            <a:extLst>
              <a:ext uri="{FF2B5EF4-FFF2-40B4-BE49-F238E27FC236}">
                <a16:creationId xmlns:a16="http://schemas.microsoft.com/office/drawing/2014/main" id="{CA35B266-F4D6-805C-1FF0-15D5CEB5D9A7}"/>
              </a:ext>
            </a:extLst>
          </p:cNvPr>
          <p:cNvSpPr/>
          <p:nvPr/>
        </p:nvSpPr>
        <p:spPr>
          <a:xfrm>
            <a:off x="3327241" y="729248"/>
            <a:ext cx="2489518" cy="3167546"/>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IN" sz="1600" b="1" dirty="0">
                <a:solidFill>
                  <a:srgbClr val="002776"/>
                </a:solidFill>
                <a:latin typeface="Arial"/>
                <a:ea typeface="Arial"/>
                <a:cs typeface="Arial"/>
              </a:rPr>
              <a:t>EDA and Visualization</a:t>
            </a:r>
          </a:p>
          <a:p>
            <a:pPr algn="ctr"/>
            <a:endParaRPr lang="en-IN" sz="1600" b="1" dirty="0">
              <a:solidFill>
                <a:srgbClr val="002776"/>
              </a:solidFill>
              <a:latin typeface="Arial"/>
              <a:ea typeface="Arial"/>
              <a:cs typeface="Arial"/>
            </a:endParaRPr>
          </a:p>
          <a:p>
            <a:pPr algn="ctr"/>
            <a:r>
              <a:rPr lang="en-IN" sz="1500" b="1" dirty="0"/>
              <a:t>Missing values are present in all the features except “Country” &amp; “Population Total”. Created different Visualizations like (Boxplot, Distribution plots, bar plots, histograms, etc.,) to understand the patterns in the data.</a:t>
            </a:r>
          </a:p>
          <a:p>
            <a:pPr algn="ctr"/>
            <a:endParaRPr lang="en-IN" b="1" u="sng" dirty="0"/>
          </a:p>
          <a:p>
            <a:pPr algn="ctr"/>
            <a:endParaRPr lang="en-IN" dirty="0"/>
          </a:p>
        </p:txBody>
      </p:sp>
      <p:sp>
        <p:nvSpPr>
          <p:cNvPr id="4" name="Rectangle 3">
            <a:extLst>
              <a:ext uri="{FF2B5EF4-FFF2-40B4-BE49-F238E27FC236}">
                <a16:creationId xmlns:a16="http://schemas.microsoft.com/office/drawing/2014/main" id="{CE862D20-81EC-7DA1-402A-EDC61561EF6C}"/>
              </a:ext>
            </a:extLst>
          </p:cNvPr>
          <p:cNvSpPr/>
          <p:nvPr/>
        </p:nvSpPr>
        <p:spPr>
          <a:xfrm>
            <a:off x="6654481" y="779302"/>
            <a:ext cx="2489517" cy="2747669"/>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IN" sz="1600" b="1" dirty="0">
                <a:solidFill>
                  <a:srgbClr val="002776"/>
                </a:solidFill>
                <a:latin typeface="Arial"/>
                <a:ea typeface="Arial"/>
                <a:cs typeface="Arial"/>
              </a:rPr>
              <a:t>Data Pre-processing</a:t>
            </a:r>
          </a:p>
          <a:p>
            <a:pPr algn="ctr"/>
            <a:endParaRPr lang="en-IN" sz="1600" b="1" dirty="0">
              <a:solidFill>
                <a:srgbClr val="002776"/>
              </a:solidFill>
              <a:latin typeface="Arial"/>
              <a:ea typeface="Arial"/>
              <a:cs typeface="Arial"/>
            </a:endParaRPr>
          </a:p>
          <a:p>
            <a:pPr algn="ctr"/>
            <a:r>
              <a:rPr lang="en-IN" sz="1400" b="1" dirty="0"/>
              <a:t>Ease of Business &amp; Number of Records features are dropped from the dataset.</a:t>
            </a:r>
          </a:p>
          <a:p>
            <a:pPr algn="ctr"/>
            <a:r>
              <a:rPr lang="en-IN" sz="1400" b="1" dirty="0"/>
              <a:t>Removed special characters ($, %) before numbers.</a:t>
            </a:r>
          </a:p>
          <a:p>
            <a:pPr algn="ctr"/>
            <a:r>
              <a:rPr lang="en-IN" sz="1400" b="1" dirty="0"/>
              <a:t>Converted few features to numeric datatype from Object type. Used mean &amp; KNN-based imputation techniques.</a:t>
            </a:r>
          </a:p>
          <a:p>
            <a:pPr algn="ctr"/>
            <a:endParaRPr lang="en-IN" dirty="0"/>
          </a:p>
          <a:p>
            <a:pPr algn="ctr"/>
            <a:endParaRPr lang="en-IN" dirty="0"/>
          </a:p>
          <a:p>
            <a:pPr algn="ctr"/>
            <a:endParaRPr lang="en-IN" b="1" u="sng" dirty="0"/>
          </a:p>
        </p:txBody>
      </p:sp>
      <p:sp>
        <p:nvSpPr>
          <p:cNvPr id="5" name="Rectangle 4">
            <a:extLst>
              <a:ext uri="{FF2B5EF4-FFF2-40B4-BE49-F238E27FC236}">
                <a16:creationId xmlns:a16="http://schemas.microsoft.com/office/drawing/2014/main" id="{FAA1CDF8-1804-55B5-E72B-7E75524FCC05}"/>
              </a:ext>
            </a:extLst>
          </p:cNvPr>
          <p:cNvSpPr/>
          <p:nvPr/>
        </p:nvSpPr>
        <p:spPr>
          <a:xfrm>
            <a:off x="6655704" y="4239998"/>
            <a:ext cx="2488296" cy="261800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IN" sz="1600" b="1" dirty="0">
                <a:solidFill>
                  <a:srgbClr val="002776"/>
                </a:solidFill>
                <a:latin typeface="Arial"/>
                <a:ea typeface="Arial"/>
                <a:cs typeface="Arial"/>
              </a:rPr>
              <a:t>Model Building</a:t>
            </a:r>
          </a:p>
          <a:p>
            <a:pPr algn="ctr"/>
            <a:endParaRPr lang="en-IN" sz="1500" b="1" u="sng" dirty="0">
              <a:solidFill>
                <a:schemeClr val="bg1"/>
              </a:solidFill>
            </a:endParaRPr>
          </a:p>
          <a:p>
            <a:pPr algn="ctr"/>
            <a:endParaRPr lang="en-IN" sz="1500" b="1" u="sng" dirty="0">
              <a:solidFill>
                <a:schemeClr val="bg1"/>
              </a:solidFill>
            </a:endParaRPr>
          </a:p>
          <a:p>
            <a:pPr algn="ctr"/>
            <a:r>
              <a:rPr lang="en-IN" sz="1500" b="1" dirty="0"/>
              <a:t>Planning to build models like </a:t>
            </a:r>
          </a:p>
          <a:p>
            <a:pPr algn="ctr"/>
            <a:r>
              <a:rPr lang="en-IN" sz="1500" b="1" dirty="0"/>
              <a:t>Hierarchical Clustering, K-Means Clustering, DB Scan.</a:t>
            </a:r>
          </a:p>
        </p:txBody>
      </p:sp>
      <p:sp>
        <p:nvSpPr>
          <p:cNvPr id="6" name="Rectangle 5">
            <a:extLst>
              <a:ext uri="{FF2B5EF4-FFF2-40B4-BE49-F238E27FC236}">
                <a16:creationId xmlns:a16="http://schemas.microsoft.com/office/drawing/2014/main" id="{17F07CC4-4444-CCD9-83CC-5A74F92AE848}"/>
              </a:ext>
            </a:extLst>
          </p:cNvPr>
          <p:cNvSpPr/>
          <p:nvPr/>
        </p:nvSpPr>
        <p:spPr>
          <a:xfrm>
            <a:off x="3327241" y="3993194"/>
            <a:ext cx="2489518" cy="2820492"/>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IN" sz="1600" b="1" dirty="0">
                <a:solidFill>
                  <a:srgbClr val="002776"/>
                </a:solidFill>
                <a:latin typeface="Arial"/>
                <a:ea typeface="Arial"/>
                <a:cs typeface="Arial"/>
              </a:rPr>
              <a:t>Model Performance</a:t>
            </a:r>
          </a:p>
          <a:p>
            <a:pPr algn="ctr"/>
            <a:endParaRPr lang="en-IN" sz="1800" b="1" u="sng" dirty="0">
              <a:solidFill>
                <a:schemeClr val="bg1"/>
              </a:solidFill>
            </a:endParaRPr>
          </a:p>
          <a:p>
            <a:pPr algn="ctr"/>
            <a:r>
              <a:rPr lang="en-IN" sz="1500" b="1" dirty="0"/>
              <a:t>Using Elbow Curve to get optimal Clusters.</a:t>
            </a:r>
          </a:p>
          <a:p>
            <a:pPr algn="ctr"/>
            <a:r>
              <a:rPr lang="en-IN" sz="1500" b="1" dirty="0"/>
              <a:t>Performance is calculated through Silhouette's Score and distance between means of each cluster.</a:t>
            </a:r>
          </a:p>
          <a:p>
            <a:pPr algn="ctr"/>
            <a:r>
              <a:rPr lang="en-IN" sz="1500" b="1" dirty="0"/>
              <a:t>We performed random forest as a classification model</a:t>
            </a:r>
          </a:p>
          <a:p>
            <a:pPr algn="ctr"/>
            <a:endParaRPr lang="en-IN" sz="1500" dirty="0">
              <a:solidFill>
                <a:schemeClr val="bg1"/>
              </a:solidFill>
            </a:endParaRPr>
          </a:p>
          <a:p>
            <a:pPr algn="ctr"/>
            <a:endParaRPr lang="en-IN" dirty="0"/>
          </a:p>
        </p:txBody>
      </p:sp>
      <p:sp>
        <p:nvSpPr>
          <p:cNvPr id="7" name="Rectangle 6">
            <a:extLst>
              <a:ext uri="{FF2B5EF4-FFF2-40B4-BE49-F238E27FC236}">
                <a16:creationId xmlns:a16="http://schemas.microsoft.com/office/drawing/2014/main" id="{AB285AD0-FC94-2796-5305-3A856CA169EA}"/>
              </a:ext>
            </a:extLst>
          </p:cNvPr>
          <p:cNvSpPr/>
          <p:nvPr/>
        </p:nvSpPr>
        <p:spPr>
          <a:xfrm>
            <a:off x="0" y="4237960"/>
            <a:ext cx="2489518" cy="2620040"/>
          </a:xfrm>
          <a:prstGeom prst="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IN" sz="1600" b="1" dirty="0">
                <a:solidFill>
                  <a:srgbClr val="002776"/>
                </a:solidFill>
                <a:latin typeface="Arial"/>
                <a:ea typeface="Arial"/>
                <a:cs typeface="Arial"/>
              </a:rPr>
              <a:t>Deployment</a:t>
            </a:r>
          </a:p>
          <a:p>
            <a:pPr algn="ctr"/>
            <a:endParaRPr lang="en-IN" dirty="0"/>
          </a:p>
          <a:p>
            <a:pPr algn="ctr"/>
            <a:endParaRPr lang="en-IN" dirty="0"/>
          </a:p>
          <a:p>
            <a:pPr algn="ctr"/>
            <a:endParaRPr lang="en-IN" dirty="0"/>
          </a:p>
          <a:p>
            <a:pPr algn="ctr"/>
            <a:r>
              <a:rPr lang="en-IN" sz="1500" b="1" dirty="0"/>
              <a:t>We deployed the model using </a:t>
            </a:r>
            <a:r>
              <a:rPr lang="en-IN" sz="1500" b="1" dirty="0" err="1"/>
              <a:t>Streamlit</a:t>
            </a:r>
            <a:r>
              <a:rPr lang="en-IN" sz="1500" b="1" dirty="0"/>
              <a:t>.</a:t>
            </a:r>
          </a:p>
        </p:txBody>
      </p:sp>
      <p:sp>
        <p:nvSpPr>
          <p:cNvPr id="8" name="Arrow: Right 7">
            <a:extLst>
              <a:ext uri="{FF2B5EF4-FFF2-40B4-BE49-F238E27FC236}">
                <a16:creationId xmlns:a16="http://schemas.microsoft.com/office/drawing/2014/main" id="{B956E5F8-3B0A-8907-BBD6-C40D32C2DD7E}"/>
              </a:ext>
            </a:extLst>
          </p:cNvPr>
          <p:cNvSpPr/>
          <p:nvPr/>
        </p:nvSpPr>
        <p:spPr>
          <a:xfrm>
            <a:off x="2639029" y="1957577"/>
            <a:ext cx="561652" cy="358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B49F2E99-84A4-8AB8-0FC7-D0A4B1CBE3DD}"/>
              </a:ext>
            </a:extLst>
          </p:cNvPr>
          <p:cNvSpPr/>
          <p:nvPr/>
        </p:nvSpPr>
        <p:spPr>
          <a:xfrm>
            <a:off x="5943319" y="1957576"/>
            <a:ext cx="561652" cy="358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3A2366BB-B799-9B03-B825-9362DB03AE5D}"/>
              </a:ext>
            </a:extLst>
          </p:cNvPr>
          <p:cNvSpPr/>
          <p:nvPr/>
        </p:nvSpPr>
        <p:spPr>
          <a:xfrm rot="5400000">
            <a:off x="7618412" y="3722693"/>
            <a:ext cx="561652" cy="358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3858F61C-C920-B6CC-A4A0-1B2DE678F1A1}"/>
              </a:ext>
            </a:extLst>
          </p:cNvPr>
          <p:cNvSpPr/>
          <p:nvPr/>
        </p:nvSpPr>
        <p:spPr>
          <a:xfrm rot="10800000">
            <a:off x="5943319" y="5368528"/>
            <a:ext cx="561652" cy="358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99766B2F-A5D1-C157-DD61-7F18B59A1A99}"/>
              </a:ext>
            </a:extLst>
          </p:cNvPr>
          <p:cNvSpPr/>
          <p:nvPr/>
        </p:nvSpPr>
        <p:spPr>
          <a:xfrm rot="10800000">
            <a:off x="2640458" y="5368529"/>
            <a:ext cx="561652" cy="358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subTnLst>
                                    <p:animClr clrSpc="rgb" dir="cw">
                                      <p:cBhvr override="childStyle">
                                        <p:cTn dur="1" fill="hold" display="0" masterRel="nextClick" afterEffect="1"/>
                                        <p:tgtEl>
                                          <p:spTgt spid="8"/>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subTnLst>
                                    <p:animClr clrSpc="rgb" dir="cw">
                                      <p:cBhvr override="childStyle">
                                        <p:cTn dur="1" fill="hold" display="0" masterRel="nextClick" afterEffect="1"/>
                                        <p:tgtEl>
                                          <p:spTgt spid="9"/>
                                        </p:tgtEl>
                                        <p:attrNameLst>
                                          <p:attrName>ppt_c</p:attrName>
                                        </p:attrNameLst>
                                      </p:cBhvr>
                                      <p:to>
                                        <a:schemeClr val="tx1"/>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subTnLst>
                                    <p:animClr clrSpc="rgb" dir="cw">
                                      <p:cBhvr override="childStyle">
                                        <p:cTn dur="1" fill="hold" display="0" masterRel="nextClick" afterEffect="1"/>
                                        <p:tgtEl>
                                          <p:spTgt spid="10"/>
                                        </p:tgtEl>
                                        <p:attrNameLst>
                                          <p:attrName>ppt_c</p:attrName>
                                        </p:attrNameLst>
                                      </p:cBhvr>
                                      <p:to>
                                        <a:schemeClr val="tx1"/>
                                      </p:to>
                                    </p:animClr>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subTnLst>
                                    <p:animClr clrSpc="rgb" dir="cw">
                                      <p:cBhvr override="childStyle">
                                        <p:cTn dur="1" fill="hold" display="0" masterRel="nextClick" afterEffect="1"/>
                                        <p:tgtEl>
                                          <p:spTgt spid="11"/>
                                        </p:tgtEl>
                                        <p:attrNameLst>
                                          <p:attrName>ppt_c</p:attrName>
                                        </p:attrNameLst>
                                      </p:cBhvr>
                                      <p:to>
                                        <a:schemeClr val="tx1"/>
                                      </p:to>
                                    </p:animClr>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subTnLst>
                                    <p:animClr clrSpc="rgb" dir="cw">
                                      <p:cBhvr override="childStyle">
                                        <p:cTn dur="1" fill="hold" display="0" masterRel="nextClick" afterEffect="1"/>
                                        <p:tgtEl>
                                          <p:spTgt spid="12"/>
                                        </p:tgtEl>
                                        <p:attrNameLst>
                                          <p:attrName>ppt_c</p:attrName>
                                        </p:attrNameLst>
                                      </p:cBhvr>
                                      <p:to>
                                        <a:schemeClr val="tx1"/>
                                      </p:to>
                                    </p:animClr>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Data set details</a:t>
            </a:r>
            <a:endParaRPr sz="1400" b="0" i="0" u="none" strike="noStrike" cap="none">
              <a:solidFill>
                <a:srgbClr val="000000"/>
              </a:solidFill>
              <a:latin typeface="Arial"/>
              <a:ea typeface="Arial"/>
              <a:cs typeface="Arial"/>
              <a:sym typeface="Arial"/>
            </a:endParaRPr>
          </a:p>
        </p:txBody>
      </p:sp>
      <p:sp>
        <p:nvSpPr>
          <p:cNvPr id="364" name="Google Shape;364;p5"/>
          <p:cNvSpPr txBox="1"/>
          <p:nvPr/>
        </p:nvSpPr>
        <p:spPr>
          <a:xfrm>
            <a:off x="0" y="568217"/>
            <a:ext cx="5416952"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Century Gothic"/>
                <a:sym typeface="Century Gothic"/>
              </a:rPr>
              <a:t>No. of Rows: 2704</a:t>
            </a: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Arial"/>
                <a:cs typeface="Arial"/>
                <a:sym typeface="Century Gothic"/>
              </a:rPr>
              <a:t>No. of </a:t>
            </a:r>
            <a:r>
              <a:rPr lang="en-US" sz="1800" dirty="0">
                <a:solidFill>
                  <a:schemeClr val="dk1"/>
                </a:solidFill>
                <a:latin typeface="Century Gothic"/>
                <a:sym typeface="Century Gothic"/>
              </a:rPr>
              <a:t>Features: 25</a:t>
            </a: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Century Gothic"/>
                <a:sym typeface="Century Gothic"/>
              </a:rPr>
              <a:t>No. of Categorical Features</a:t>
            </a:r>
            <a:r>
              <a:rPr lang="en-US" dirty="0"/>
              <a:t>: </a:t>
            </a:r>
            <a:r>
              <a:rPr lang="en-US" sz="1800" dirty="0"/>
              <a:t>1</a:t>
            </a:r>
          </a:p>
          <a:p>
            <a:pPr marL="0" marR="0" lvl="0" indent="0" algn="l" rtl="0">
              <a:lnSpc>
                <a:spcPct val="100000"/>
              </a:lnSpc>
              <a:spcBef>
                <a:spcPts val="0"/>
              </a:spcBef>
              <a:spcAft>
                <a:spcPts val="0"/>
              </a:spcAft>
              <a:buClr>
                <a:srgbClr val="000000"/>
              </a:buClr>
              <a:buSzPts val="1800"/>
              <a:buFont typeface="Arial"/>
              <a:buNone/>
            </a:pPr>
            <a:r>
              <a:rPr lang="en-US" sz="1800" dirty="0">
                <a:solidFill>
                  <a:schemeClr val="dk1"/>
                </a:solidFill>
                <a:latin typeface="Century Gothic"/>
                <a:sym typeface="Century Gothic"/>
              </a:rPr>
              <a:t>No. of Continuous Features: 24</a:t>
            </a:r>
          </a:p>
        </p:txBody>
      </p:sp>
      <p:sp>
        <p:nvSpPr>
          <p:cNvPr id="365" name="Google Shape;365;p5"/>
          <p:cNvSpPr txBox="1"/>
          <p:nvPr/>
        </p:nvSpPr>
        <p:spPr>
          <a:xfrm>
            <a:off x="185195" y="937549"/>
            <a:ext cx="541695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367" name="TextBox 1">
            <a:extLst>
              <a:ext uri="{FF2B5EF4-FFF2-40B4-BE49-F238E27FC236}">
                <a16:creationId xmlns:a16="http://schemas.microsoft.com/office/drawing/2014/main" id="{3E554606-9CB9-F7DF-2D27-F6170F8F7202}"/>
              </a:ext>
            </a:extLst>
          </p:cNvPr>
          <p:cNvGraphicFramePr/>
          <p:nvPr>
            <p:extLst>
              <p:ext uri="{D42A27DB-BD31-4B8C-83A1-F6EECF244321}">
                <p14:modId xmlns:p14="http://schemas.microsoft.com/office/powerpoint/2010/main" val="501974765"/>
              </p:ext>
            </p:extLst>
          </p:nvPr>
        </p:nvGraphicFramePr>
        <p:xfrm>
          <a:off x="111967" y="2015412"/>
          <a:ext cx="8873413" cy="42473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B412B634-D487-02A4-53F1-3B961D353813}"/>
              </a:ext>
            </a:extLst>
          </p:cNvPr>
          <p:cNvSpPr/>
          <p:nvPr/>
        </p:nvSpPr>
        <p:spPr>
          <a:xfrm>
            <a:off x="286871" y="2098357"/>
            <a:ext cx="8671933" cy="2195737"/>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l" rtl="0">
              <a:lnSpc>
                <a:spcPct val="100000"/>
              </a:lnSpc>
              <a:spcBef>
                <a:spcPts val="0"/>
              </a:spcBef>
              <a:spcAft>
                <a:spcPts val="0"/>
              </a:spcAft>
              <a:buClr>
                <a:srgbClr val="000000"/>
              </a:buClr>
              <a:buSzPts val="2800"/>
              <a:buFont typeface="Arial"/>
              <a:buNone/>
            </a:pPr>
            <a:r>
              <a:rPr lang="en-US" sz="3600" b="1" dirty="0">
                <a:solidFill>
                  <a:srgbClr val="002776"/>
                </a:solidFill>
                <a:latin typeface="Verdana"/>
                <a:ea typeface="Verdana"/>
                <a:cs typeface="Arial"/>
              </a:rPr>
              <a:t>Exploratory Data Analysis (EDA)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2776"/>
                </a:solidFill>
                <a:latin typeface="Arial"/>
                <a:ea typeface="Arial"/>
                <a:cs typeface="Arial"/>
                <a:sym typeface="Arial"/>
              </a:rPr>
              <a:t>Data set details</a:t>
            </a:r>
            <a:endParaRPr sz="1400" b="0" i="0" u="none" strike="noStrike" cap="none">
              <a:solidFill>
                <a:srgbClr val="000000"/>
              </a:solidFill>
              <a:latin typeface="Arial"/>
              <a:ea typeface="Arial"/>
              <a:cs typeface="Arial"/>
              <a:sym typeface="Arial"/>
            </a:endParaRPr>
          </a:p>
        </p:txBody>
      </p:sp>
      <p:sp>
        <p:nvSpPr>
          <p:cNvPr id="5" name="Title 1">
            <a:extLst>
              <a:ext uri="{FF2B5EF4-FFF2-40B4-BE49-F238E27FC236}">
                <a16:creationId xmlns:a16="http://schemas.microsoft.com/office/drawing/2014/main" id="{22BC553B-2F23-C0A9-6F23-4C457E8E9D92}"/>
              </a:ext>
            </a:extLst>
          </p:cNvPr>
          <p:cNvSpPr>
            <a:spLocks noGrp="1"/>
          </p:cNvSpPr>
          <p:nvPr>
            <p:ph type="title"/>
          </p:nvPr>
        </p:nvSpPr>
        <p:spPr>
          <a:xfrm>
            <a:off x="492919" y="499534"/>
            <a:ext cx="8079581" cy="1002696"/>
          </a:xfrm>
          <a:solidFill>
            <a:schemeClr val="accent3">
              <a:lumMod val="20000"/>
              <a:lumOff val="80000"/>
            </a:schemeClr>
          </a:solidFill>
        </p:spPr>
        <p:txBody>
          <a:bodyPr/>
          <a:lstStyle/>
          <a:p>
            <a:r>
              <a:rPr lang="en-US" dirty="0"/>
              <a:t>What we had done with our data:</a:t>
            </a:r>
            <a:endParaRPr lang="en-IN" dirty="0"/>
          </a:p>
        </p:txBody>
      </p:sp>
      <p:sp>
        <p:nvSpPr>
          <p:cNvPr id="2" name="Content Placeholder 2">
            <a:extLst>
              <a:ext uri="{FF2B5EF4-FFF2-40B4-BE49-F238E27FC236}">
                <a16:creationId xmlns:a16="http://schemas.microsoft.com/office/drawing/2014/main" id="{977959E4-1D06-6163-B70F-A7E76E7FFD12}"/>
              </a:ext>
            </a:extLst>
          </p:cNvPr>
          <p:cNvSpPr>
            <a:spLocks noGrp="1"/>
          </p:cNvSpPr>
          <p:nvPr>
            <p:ph idx="1"/>
          </p:nvPr>
        </p:nvSpPr>
        <p:spPr>
          <a:xfrm>
            <a:off x="507206" y="1706253"/>
            <a:ext cx="8065294" cy="4652214"/>
          </a:xfrm>
        </p:spPr>
        <p:txBody>
          <a:bodyPr>
            <a:normAutofit/>
          </a:bodyPr>
          <a:lstStyle/>
          <a:p>
            <a:pPr>
              <a:buFont typeface="Wingdings" panose="05000000000000000000" pitchFamily="2" charset="2"/>
              <a:buChar char="§"/>
            </a:pPr>
            <a:r>
              <a:rPr lang="en-US" dirty="0">
                <a:solidFill>
                  <a:schemeClr val="tx1">
                    <a:lumMod val="75000"/>
                    <a:lumOff val="25000"/>
                  </a:schemeClr>
                </a:solidFill>
              </a:rPr>
              <a:t>  </a:t>
            </a:r>
            <a:r>
              <a:rPr lang="en-IN" sz="1900" b="1" dirty="0">
                <a:solidFill>
                  <a:schemeClr val="dk1"/>
                </a:solidFill>
                <a:latin typeface="Century Gothic"/>
                <a:cs typeface="Arial"/>
                <a:sym typeface="Arial"/>
              </a:rPr>
              <a:t>Describing data</a:t>
            </a:r>
          </a:p>
          <a:p>
            <a:pPr>
              <a:buFont typeface="Wingdings" panose="05000000000000000000" pitchFamily="2" charset="2"/>
              <a:buChar char="§"/>
            </a:pPr>
            <a:r>
              <a:rPr lang="en-IN" sz="1900" b="1" dirty="0">
                <a:solidFill>
                  <a:schemeClr val="dk1"/>
                </a:solidFill>
                <a:latin typeface="Century Gothic"/>
                <a:cs typeface="Arial"/>
                <a:sym typeface="Arial"/>
              </a:rPr>
              <a:t> Removing symbols &amp; convert object into float</a:t>
            </a:r>
          </a:p>
          <a:p>
            <a:pPr>
              <a:buFont typeface="Wingdings" panose="05000000000000000000" pitchFamily="2" charset="2"/>
              <a:buChar char="§"/>
            </a:pPr>
            <a:r>
              <a:rPr lang="en-IN" sz="1900" b="1" dirty="0">
                <a:solidFill>
                  <a:schemeClr val="dk1"/>
                </a:solidFill>
                <a:latin typeface="Century Gothic"/>
                <a:cs typeface="Arial"/>
                <a:sym typeface="Arial"/>
              </a:rPr>
              <a:t> Missing values</a:t>
            </a:r>
          </a:p>
          <a:p>
            <a:pPr>
              <a:buFont typeface="Wingdings" panose="05000000000000000000" pitchFamily="2" charset="2"/>
              <a:buChar char="§"/>
            </a:pPr>
            <a:r>
              <a:rPr lang="en-IN" sz="1900" b="1" dirty="0">
                <a:solidFill>
                  <a:schemeClr val="dk1"/>
                </a:solidFill>
                <a:latin typeface="Century Gothic"/>
                <a:cs typeface="Arial"/>
                <a:sym typeface="Arial"/>
              </a:rPr>
              <a:t> Dropping column</a:t>
            </a:r>
          </a:p>
          <a:p>
            <a:pPr>
              <a:buFont typeface="Wingdings" panose="05000000000000000000" pitchFamily="2" charset="2"/>
              <a:buChar char="§"/>
            </a:pPr>
            <a:r>
              <a:rPr lang="en-US" sz="1900" b="1" dirty="0">
                <a:solidFill>
                  <a:schemeClr val="dk1"/>
                </a:solidFill>
                <a:latin typeface="Century Gothic"/>
                <a:cs typeface="Arial"/>
                <a:sym typeface="Arial"/>
              </a:rPr>
              <a:t> Unique count and unique values of each column.</a:t>
            </a:r>
          </a:p>
          <a:p>
            <a:pPr>
              <a:buFont typeface="Wingdings" panose="05000000000000000000" pitchFamily="2" charset="2"/>
              <a:buChar char="§"/>
            </a:pPr>
            <a:r>
              <a:rPr lang="en-IN" sz="1900" b="1" dirty="0">
                <a:solidFill>
                  <a:schemeClr val="dk1"/>
                </a:solidFill>
                <a:latin typeface="Century Gothic"/>
                <a:cs typeface="Arial"/>
                <a:sym typeface="Arial"/>
              </a:rPr>
              <a:t> Duplicate values</a:t>
            </a:r>
          </a:p>
          <a:p>
            <a:pPr>
              <a:buFont typeface="Wingdings" panose="05000000000000000000" pitchFamily="2" charset="2"/>
              <a:buChar char="§"/>
            </a:pPr>
            <a:r>
              <a:rPr lang="en-IN" sz="1900" b="1" dirty="0">
                <a:solidFill>
                  <a:schemeClr val="dk1"/>
                </a:solidFill>
                <a:latin typeface="Century Gothic"/>
                <a:cs typeface="Arial"/>
                <a:sym typeface="Arial"/>
              </a:rPr>
              <a:t> Correlation</a:t>
            </a:r>
          </a:p>
          <a:p>
            <a:pPr>
              <a:buFont typeface="Wingdings" panose="05000000000000000000" pitchFamily="2" charset="2"/>
              <a:buChar char="§"/>
            </a:pPr>
            <a:r>
              <a:rPr lang="en-IN" sz="1900" b="1" dirty="0">
                <a:solidFill>
                  <a:schemeClr val="dk1"/>
                </a:solidFill>
                <a:latin typeface="Century Gothic"/>
                <a:cs typeface="Arial"/>
                <a:sym typeface="Arial"/>
              </a:rPr>
              <a:t> Renaming columns</a:t>
            </a:r>
          </a:p>
          <a:p>
            <a:pPr>
              <a:buFont typeface="Wingdings" panose="05000000000000000000" pitchFamily="2" charset="2"/>
              <a:buChar char="§"/>
            </a:pPr>
            <a:r>
              <a:rPr lang="en-IN" sz="1900" b="1" dirty="0">
                <a:solidFill>
                  <a:schemeClr val="dk1"/>
                </a:solidFill>
                <a:latin typeface="Century Gothic"/>
                <a:cs typeface="Arial"/>
                <a:sym typeface="Arial"/>
              </a:rPr>
              <a:t> Histogram</a:t>
            </a:r>
          </a:p>
          <a:p>
            <a:pPr>
              <a:buFont typeface="Wingdings" panose="05000000000000000000" pitchFamily="2" charset="2"/>
              <a:buChar char="§"/>
            </a:pPr>
            <a:r>
              <a:rPr lang="en-IN" sz="1900" b="1" dirty="0">
                <a:solidFill>
                  <a:schemeClr val="dk1"/>
                </a:solidFill>
                <a:latin typeface="Century Gothic"/>
                <a:cs typeface="Arial"/>
                <a:sym typeface="Arial"/>
              </a:rPr>
              <a:t> Outliers</a:t>
            </a:r>
          </a:p>
          <a:p>
            <a:pPr>
              <a:buFont typeface="Wingdings" panose="05000000000000000000" pitchFamily="2" charset="2"/>
              <a:buChar char="§"/>
            </a:pPr>
            <a:r>
              <a:rPr lang="en-US" sz="1900" b="1" dirty="0">
                <a:solidFill>
                  <a:schemeClr val="dk1"/>
                </a:solidFill>
                <a:latin typeface="Century Gothic"/>
                <a:cs typeface="Arial"/>
                <a:sym typeface="Arial"/>
              </a:rPr>
              <a:t>EDA Analysis by Using Pandas Profiling</a:t>
            </a:r>
          </a:p>
          <a:p>
            <a:pPr>
              <a:buFont typeface="Wingdings" panose="05000000000000000000" pitchFamily="2" charset="2"/>
              <a:buChar char="§"/>
            </a:pPr>
            <a:endParaRPr lang="en-IN" b="1" i="0" dirty="0">
              <a:solidFill>
                <a:srgbClr val="000000"/>
              </a:solidFill>
              <a:effectLst/>
              <a:latin typeface="Helvetica Neue"/>
            </a:endParaRPr>
          </a:p>
          <a:p>
            <a:pPr>
              <a:buFont typeface="Wingdings" panose="05000000000000000000" pitchFamily="2" charset="2"/>
              <a:buChar char="§"/>
            </a:pPr>
            <a:endParaRPr lang="en-IN" dirty="0">
              <a:solidFill>
                <a:schemeClr val="tx1">
                  <a:lumMod val="75000"/>
                  <a:lumOff val="25000"/>
                </a:schemeClr>
              </a:solidFill>
            </a:endParaRPr>
          </a:p>
        </p:txBody>
      </p:sp>
    </p:spTree>
    <p:extLst>
      <p:ext uri="{BB962C8B-B14F-4D97-AF65-F5344CB8AC3E}">
        <p14:creationId xmlns:p14="http://schemas.microsoft.com/office/powerpoint/2010/main" val="152161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 calcmode="lin" valueType="num">
                                      <p:cBhvr additive="base">
                                        <p:cTn id="4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 calcmode="lin" valueType="num">
                                      <p:cBhvr additive="base">
                                        <p:cTn id="5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
                                            <p:txEl>
                                              <p:pRg st="9" end="9"/>
                                            </p:txEl>
                                          </p:spTgt>
                                        </p:tgtEl>
                                        <p:attrNameLst>
                                          <p:attrName>style.visibility</p:attrName>
                                        </p:attrNameLst>
                                      </p:cBhvr>
                                      <p:to>
                                        <p:strVal val="visible"/>
                                      </p:to>
                                    </p:set>
                                    <p:anim calcmode="lin" valueType="num">
                                      <p:cBhvr additive="base">
                                        <p:cTn id="61"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
                                            <p:txEl>
                                              <p:pRg st="10" end="10"/>
                                            </p:txEl>
                                          </p:spTgt>
                                        </p:tgtEl>
                                        <p:attrNameLst>
                                          <p:attrName>style.visibility</p:attrName>
                                        </p:attrNameLst>
                                      </p:cBhvr>
                                      <p:to>
                                        <p:strVal val="visible"/>
                                      </p:to>
                                    </p:set>
                                    <p:anim calcmode="lin" valueType="num">
                                      <p:cBhvr additive="base">
                                        <p:cTn id="6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6"/>
          <p:cNvSpPr txBox="1"/>
          <p:nvPr/>
        </p:nvSpPr>
        <p:spPr>
          <a:xfrm>
            <a:off x="0" y="12032"/>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7DE58AE-9B2D-A2A6-E371-0EAE704BCFBE}"/>
              </a:ext>
            </a:extLst>
          </p:cNvPr>
          <p:cNvSpPr txBox="1"/>
          <p:nvPr/>
        </p:nvSpPr>
        <p:spPr>
          <a:xfrm>
            <a:off x="71919" y="858536"/>
            <a:ext cx="8886886" cy="646331"/>
          </a:xfrm>
          <a:prstGeom prst="rect">
            <a:avLst/>
          </a:prstGeom>
          <a:noFill/>
        </p:spPr>
        <p:txBody>
          <a:bodyPr wrap="square" rtlCol="0">
            <a:spAutoFit/>
          </a:bodyPr>
          <a:lstStyle/>
          <a:p>
            <a:r>
              <a:rPr lang="en-IN" sz="1800" dirty="0"/>
              <a:t>Identified null values in the dataset, all the features are having null values except “Country” &amp; “Population Total” features.</a:t>
            </a:r>
          </a:p>
        </p:txBody>
      </p:sp>
      <p:graphicFrame>
        <p:nvGraphicFramePr>
          <p:cNvPr id="3" name="Table 2">
            <a:extLst>
              <a:ext uri="{FF2B5EF4-FFF2-40B4-BE49-F238E27FC236}">
                <a16:creationId xmlns:a16="http://schemas.microsoft.com/office/drawing/2014/main" id="{28C93A6D-424E-2A69-D531-CD590712E6E5}"/>
              </a:ext>
            </a:extLst>
          </p:cNvPr>
          <p:cNvGraphicFramePr>
            <a:graphicFrameLocks noGrp="1"/>
          </p:cNvGraphicFramePr>
          <p:nvPr>
            <p:extLst>
              <p:ext uri="{D42A27DB-BD31-4B8C-83A1-F6EECF244321}">
                <p14:modId xmlns:p14="http://schemas.microsoft.com/office/powerpoint/2010/main" val="2704774287"/>
              </p:ext>
            </p:extLst>
          </p:nvPr>
        </p:nvGraphicFramePr>
        <p:xfrm>
          <a:off x="2352892" y="2178120"/>
          <a:ext cx="4438215" cy="4579560"/>
        </p:xfrm>
        <a:graphic>
          <a:graphicData uri="http://schemas.openxmlformats.org/drawingml/2006/table">
            <a:tbl>
              <a:tblPr>
                <a:tableStyleId>{5C22544A-7EE6-4342-B048-85BDC9FD1C3A}</a:tableStyleId>
              </a:tblPr>
              <a:tblGrid>
                <a:gridCol w="2520193">
                  <a:extLst>
                    <a:ext uri="{9D8B030D-6E8A-4147-A177-3AD203B41FA5}">
                      <a16:colId xmlns:a16="http://schemas.microsoft.com/office/drawing/2014/main" val="3186709254"/>
                    </a:ext>
                  </a:extLst>
                </a:gridCol>
                <a:gridCol w="1918022">
                  <a:extLst>
                    <a:ext uri="{9D8B030D-6E8A-4147-A177-3AD203B41FA5}">
                      <a16:colId xmlns:a16="http://schemas.microsoft.com/office/drawing/2014/main" val="1695362860"/>
                    </a:ext>
                  </a:extLst>
                </a:gridCol>
              </a:tblGrid>
              <a:tr h="194386">
                <a:tc>
                  <a:txBody>
                    <a:bodyPr/>
                    <a:lstStyle/>
                    <a:p>
                      <a:pPr algn="ctr" fontAlgn="ctr"/>
                      <a:r>
                        <a:rPr lang="en-IN" sz="1600" b="1" u="none" strike="noStrike" dirty="0">
                          <a:solidFill>
                            <a:schemeClr val="bg1"/>
                          </a:solidFill>
                          <a:effectLst/>
                        </a:rPr>
                        <a:t>Feature</a:t>
                      </a:r>
                      <a:endParaRPr lang="en-IN" sz="1600" b="1"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600" b="1" u="none" strike="noStrike" dirty="0">
                          <a:solidFill>
                            <a:schemeClr val="bg1"/>
                          </a:solidFill>
                          <a:effectLst/>
                        </a:rPr>
                        <a:t>% of Null Values</a:t>
                      </a:r>
                      <a:endParaRPr lang="en-IN" sz="1600" b="1"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586412343"/>
                  </a:ext>
                </a:extLst>
              </a:tr>
              <a:tr h="181844">
                <a:tc>
                  <a:txBody>
                    <a:bodyPr/>
                    <a:lstStyle/>
                    <a:p>
                      <a:pPr algn="ctr" fontAlgn="ctr"/>
                      <a:r>
                        <a:rPr lang="en-IN" sz="1200" u="none" strike="noStrike" dirty="0">
                          <a:solidFill>
                            <a:schemeClr val="bg1"/>
                          </a:solidFill>
                          <a:effectLst/>
                        </a:rPr>
                        <a:t>birth_rate</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a:solidFill>
                            <a:schemeClr val="bg1"/>
                          </a:solidFill>
                          <a:effectLst/>
                        </a:rPr>
                        <a:t>4.400888</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1103441506"/>
                  </a:ext>
                </a:extLst>
              </a:tr>
              <a:tr h="181844">
                <a:tc>
                  <a:txBody>
                    <a:bodyPr/>
                    <a:lstStyle/>
                    <a:p>
                      <a:pPr algn="ctr" fontAlgn="ctr"/>
                      <a:r>
                        <a:rPr lang="en-IN" sz="1200" u="none" strike="noStrike" dirty="0">
                          <a:solidFill>
                            <a:schemeClr val="bg1"/>
                          </a:solidFill>
                          <a:effectLst/>
                        </a:rPr>
                        <a:t>business_tax_rate</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47.37426</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1749188287"/>
                  </a:ext>
                </a:extLst>
              </a:tr>
              <a:tr h="181844">
                <a:tc>
                  <a:txBody>
                    <a:bodyPr/>
                    <a:lstStyle/>
                    <a:p>
                      <a:pPr algn="ctr" fontAlgn="ctr"/>
                      <a:r>
                        <a:rPr lang="en-IN" sz="1200" u="none" strike="noStrike">
                          <a:solidFill>
                            <a:schemeClr val="bg1"/>
                          </a:solidFill>
                          <a:effectLst/>
                        </a:rPr>
                        <a:t>co2_emission</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21.412722</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435990030"/>
                  </a:ext>
                </a:extLst>
              </a:tr>
              <a:tr h="181844">
                <a:tc>
                  <a:txBody>
                    <a:bodyPr/>
                    <a:lstStyle/>
                    <a:p>
                      <a:pPr algn="ctr" fontAlgn="ctr"/>
                      <a:r>
                        <a:rPr lang="en-IN" sz="1200" u="none" strike="noStrike">
                          <a:solidFill>
                            <a:schemeClr val="bg1"/>
                          </a:solidFill>
                          <a:effectLst/>
                        </a:rPr>
                        <a:t>country</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0</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3376826758"/>
                  </a:ext>
                </a:extLst>
              </a:tr>
              <a:tr h="181844">
                <a:tc>
                  <a:txBody>
                    <a:bodyPr/>
                    <a:lstStyle/>
                    <a:p>
                      <a:pPr algn="ctr" fontAlgn="ctr"/>
                      <a:r>
                        <a:rPr lang="en-IN" sz="1200" u="none" strike="noStrike">
                          <a:solidFill>
                            <a:schemeClr val="bg1"/>
                          </a:solidFill>
                          <a:effectLst/>
                        </a:rPr>
                        <a:t>days_to_start_business</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36.464497</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3400120885"/>
                  </a:ext>
                </a:extLst>
              </a:tr>
              <a:tr h="181844">
                <a:tc>
                  <a:txBody>
                    <a:bodyPr/>
                    <a:lstStyle/>
                    <a:p>
                      <a:pPr algn="ctr" fontAlgn="ctr"/>
                      <a:r>
                        <a:rPr lang="en-IN" sz="1200" u="none" strike="noStrike">
                          <a:solidFill>
                            <a:schemeClr val="bg1"/>
                          </a:solidFill>
                          <a:effectLst/>
                        </a:rPr>
                        <a:t>energy_usage</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33.986686</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1285315559"/>
                  </a:ext>
                </a:extLst>
              </a:tr>
              <a:tr h="181844">
                <a:tc>
                  <a:txBody>
                    <a:bodyPr/>
                    <a:lstStyle/>
                    <a:p>
                      <a:pPr algn="ctr" fontAlgn="ctr"/>
                      <a:r>
                        <a:rPr lang="en-IN" sz="1200" u="none" strike="noStrike">
                          <a:solidFill>
                            <a:schemeClr val="bg1"/>
                          </a:solidFill>
                          <a:effectLst/>
                        </a:rPr>
                        <a:t>GDP</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7.766272</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2400693387"/>
                  </a:ext>
                </a:extLst>
              </a:tr>
              <a:tr h="181844">
                <a:tc>
                  <a:txBody>
                    <a:bodyPr/>
                    <a:lstStyle/>
                    <a:p>
                      <a:pPr algn="ctr" fontAlgn="ctr"/>
                      <a:r>
                        <a:rPr lang="en-IN" sz="1200" u="none" strike="noStrike">
                          <a:solidFill>
                            <a:schemeClr val="bg1"/>
                          </a:solidFill>
                          <a:effectLst/>
                        </a:rPr>
                        <a:t>health_exp%_GDP</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11.427515</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4252797854"/>
                  </a:ext>
                </a:extLst>
              </a:tr>
              <a:tr h="181844">
                <a:tc>
                  <a:txBody>
                    <a:bodyPr/>
                    <a:lstStyle/>
                    <a:p>
                      <a:pPr algn="ctr" fontAlgn="ctr"/>
                      <a:r>
                        <a:rPr lang="en-IN" sz="1200" u="none" strike="noStrike">
                          <a:solidFill>
                            <a:schemeClr val="bg1"/>
                          </a:solidFill>
                          <a:effectLst/>
                        </a:rPr>
                        <a:t>health_exp_percapita</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11.427515</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285227334"/>
                  </a:ext>
                </a:extLst>
              </a:tr>
              <a:tr h="181844">
                <a:tc>
                  <a:txBody>
                    <a:bodyPr/>
                    <a:lstStyle/>
                    <a:p>
                      <a:pPr algn="ctr" fontAlgn="ctr"/>
                      <a:r>
                        <a:rPr lang="en-IN" sz="1200" u="none" strike="noStrike">
                          <a:solidFill>
                            <a:schemeClr val="bg1"/>
                          </a:solidFill>
                          <a:effectLst/>
                        </a:rPr>
                        <a:t>hours_to_do tax</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47.633136</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483041798"/>
                  </a:ext>
                </a:extLst>
              </a:tr>
              <a:tr h="181844">
                <a:tc>
                  <a:txBody>
                    <a:bodyPr/>
                    <a:lstStyle/>
                    <a:p>
                      <a:pPr algn="ctr" fontAlgn="ctr"/>
                      <a:r>
                        <a:rPr lang="en-IN" sz="1200" u="none" strike="noStrike">
                          <a:solidFill>
                            <a:schemeClr val="bg1"/>
                          </a:solidFill>
                          <a:effectLst/>
                        </a:rPr>
                        <a:t>infant_mortality_rate</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9.615385</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1123743485"/>
                  </a:ext>
                </a:extLst>
              </a:tr>
              <a:tr h="181844">
                <a:tc>
                  <a:txBody>
                    <a:bodyPr/>
                    <a:lstStyle/>
                    <a:p>
                      <a:pPr algn="ctr" fontAlgn="ctr"/>
                      <a:r>
                        <a:rPr lang="en-IN" sz="1200" u="none" strike="noStrike">
                          <a:solidFill>
                            <a:schemeClr val="bg1"/>
                          </a:solidFill>
                          <a:effectLst/>
                        </a:rPr>
                        <a:t>internet_usage</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6.397929</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3472055791"/>
                  </a:ext>
                </a:extLst>
              </a:tr>
              <a:tr h="181844">
                <a:tc>
                  <a:txBody>
                    <a:bodyPr/>
                    <a:lstStyle/>
                    <a:p>
                      <a:pPr algn="ctr" fontAlgn="ctr"/>
                      <a:r>
                        <a:rPr lang="en-IN" sz="1200" u="none" strike="noStrike">
                          <a:solidFill>
                            <a:schemeClr val="bg1"/>
                          </a:solidFill>
                          <a:effectLst/>
                        </a:rPr>
                        <a:t>lending_interest</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30.473373</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1780518511"/>
                  </a:ext>
                </a:extLst>
              </a:tr>
              <a:tr h="181844">
                <a:tc>
                  <a:txBody>
                    <a:bodyPr/>
                    <a:lstStyle/>
                    <a:p>
                      <a:pPr algn="ctr" fontAlgn="ctr"/>
                      <a:r>
                        <a:rPr lang="en-IN" sz="1200" u="none" strike="noStrike">
                          <a:solidFill>
                            <a:schemeClr val="bg1"/>
                          </a:solidFill>
                          <a:effectLst/>
                        </a:rPr>
                        <a:t>life_expectancy_female</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5.029586</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2644690321"/>
                  </a:ext>
                </a:extLst>
              </a:tr>
              <a:tr h="181844">
                <a:tc>
                  <a:txBody>
                    <a:bodyPr/>
                    <a:lstStyle/>
                    <a:p>
                      <a:pPr algn="ctr" fontAlgn="ctr"/>
                      <a:r>
                        <a:rPr lang="en-IN" sz="1200" u="none" strike="noStrike">
                          <a:solidFill>
                            <a:schemeClr val="bg1"/>
                          </a:solidFill>
                          <a:effectLst/>
                        </a:rPr>
                        <a:t>life_expectancy_male</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5.029586</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3681450906"/>
                  </a:ext>
                </a:extLst>
              </a:tr>
              <a:tr h="181844">
                <a:tc>
                  <a:txBody>
                    <a:bodyPr/>
                    <a:lstStyle/>
                    <a:p>
                      <a:pPr algn="ctr" fontAlgn="ctr"/>
                      <a:r>
                        <a:rPr lang="en-IN" sz="1200" u="none" strike="noStrike">
                          <a:solidFill>
                            <a:schemeClr val="bg1"/>
                          </a:solidFill>
                          <a:effectLst/>
                        </a:rPr>
                        <a:t>moble_phone_usage</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6.176036</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2841968382"/>
                  </a:ext>
                </a:extLst>
              </a:tr>
              <a:tr h="181844">
                <a:tc>
                  <a:txBody>
                    <a:bodyPr/>
                    <a:lstStyle/>
                    <a:p>
                      <a:pPr algn="ctr" fontAlgn="ctr"/>
                      <a:r>
                        <a:rPr lang="en-IN" sz="1200" u="none" strike="noStrike">
                          <a:solidFill>
                            <a:schemeClr val="bg1"/>
                          </a:solidFill>
                          <a:effectLst/>
                        </a:rPr>
                        <a:t>population_0_14</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8.136095</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1625243307"/>
                  </a:ext>
                </a:extLst>
              </a:tr>
              <a:tr h="181844">
                <a:tc>
                  <a:txBody>
                    <a:bodyPr/>
                    <a:lstStyle/>
                    <a:p>
                      <a:pPr algn="ctr" fontAlgn="ctr"/>
                      <a:r>
                        <a:rPr lang="en-IN" sz="1200" u="none" strike="noStrike">
                          <a:solidFill>
                            <a:schemeClr val="bg1"/>
                          </a:solidFill>
                          <a:effectLst/>
                        </a:rPr>
                        <a:t>population_15_64</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8.136095</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1998392844"/>
                  </a:ext>
                </a:extLst>
              </a:tr>
              <a:tr h="181844">
                <a:tc>
                  <a:txBody>
                    <a:bodyPr/>
                    <a:lstStyle/>
                    <a:p>
                      <a:pPr algn="ctr" fontAlgn="ctr"/>
                      <a:r>
                        <a:rPr lang="en-IN" sz="1200" u="none" strike="noStrike">
                          <a:solidFill>
                            <a:schemeClr val="bg1"/>
                          </a:solidFill>
                          <a:effectLst/>
                        </a:rPr>
                        <a:t>population_65+</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8.136095</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3300891142"/>
                  </a:ext>
                </a:extLst>
              </a:tr>
              <a:tr h="181844">
                <a:tc>
                  <a:txBody>
                    <a:bodyPr/>
                    <a:lstStyle/>
                    <a:p>
                      <a:pPr algn="ctr" fontAlgn="ctr"/>
                      <a:r>
                        <a:rPr lang="en-IN" sz="1200" u="none" strike="noStrike">
                          <a:solidFill>
                            <a:schemeClr val="bg1"/>
                          </a:solidFill>
                          <a:effectLst/>
                        </a:rPr>
                        <a:t>population_total</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0</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885342688"/>
                  </a:ext>
                </a:extLst>
              </a:tr>
              <a:tr h="181844">
                <a:tc>
                  <a:txBody>
                    <a:bodyPr/>
                    <a:lstStyle/>
                    <a:p>
                      <a:pPr algn="ctr" fontAlgn="ctr"/>
                      <a:r>
                        <a:rPr lang="en-IN" sz="1200" u="none" strike="noStrike">
                          <a:solidFill>
                            <a:schemeClr val="bg1"/>
                          </a:solidFill>
                          <a:effectLst/>
                        </a:rPr>
                        <a:t>population_urban</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0.961538</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4282312965"/>
                  </a:ext>
                </a:extLst>
              </a:tr>
              <a:tr h="181844">
                <a:tc>
                  <a:txBody>
                    <a:bodyPr/>
                    <a:lstStyle/>
                    <a:p>
                      <a:pPr algn="ctr" fontAlgn="ctr"/>
                      <a:r>
                        <a:rPr lang="en-IN" sz="1200" u="none" strike="noStrike">
                          <a:solidFill>
                            <a:schemeClr val="bg1"/>
                          </a:solidFill>
                          <a:effectLst/>
                        </a:rPr>
                        <a:t>tourism_inbound</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13.609467</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746976328"/>
                  </a:ext>
                </a:extLst>
              </a:tr>
              <a:tr h="181844">
                <a:tc>
                  <a:txBody>
                    <a:bodyPr/>
                    <a:lstStyle/>
                    <a:p>
                      <a:pPr algn="ctr" fontAlgn="ctr"/>
                      <a:r>
                        <a:rPr lang="en-IN" sz="1200" u="none" strike="noStrike">
                          <a:solidFill>
                            <a:schemeClr val="bg1"/>
                          </a:solidFill>
                          <a:effectLst/>
                        </a:rPr>
                        <a:t>tourism_outbound</a:t>
                      </a:r>
                      <a:endParaRPr lang="en-IN" sz="1200" b="0" i="0" u="none" strike="noStrike">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tc>
                  <a:txBody>
                    <a:bodyPr/>
                    <a:lstStyle/>
                    <a:p>
                      <a:pPr algn="ctr" fontAlgn="ctr"/>
                      <a:r>
                        <a:rPr lang="en-IN" sz="1200" u="none" strike="noStrike" dirty="0">
                          <a:solidFill>
                            <a:schemeClr val="bg1"/>
                          </a:solidFill>
                          <a:effectLst/>
                        </a:rPr>
                        <a:t>17.418639</a:t>
                      </a:r>
                      <a:endParaRPr lang="en-IN" sz="1200" b="0" i="0" u="none" strike="noStrike" dirty="0">
                        <a:solidFill>
                          <a:schemeClr val="bg1"/>
                        </a:solidFill>
                        <a:effectLst/>
                        <a:latin typeface="Calibri" panose="020F0502020204030204" pitchFamily="34" charset="0"/>
                      </a:endParaRPr>
                    </a:p>
                  </a:txBody>
                  <a:tcPr marL="5395" marR="5395" marT="5395" marB="0" anchor="ctr">
                    <a:solidFill>
                      <a:schemeClr val="tx2">
                        <a:lumMod val="90000"/>
                        <a:lumOff val="10000"/>
                      </a:schemeClr>
                    </a:solidFill>
                  </a:tcPr>
                </a:tc>
                <a:extLst>
                  <a:ext uri="{0D108BD9-81ED-4DB2-BD59-A6C34878D82A}">
                    <a16:rowId xmlns:a16="http://schemas.microsoft.com/office/drawing/2014/main" val="1829957725"/>
                  </a:ext>
                </a:extLst>
              </a:tr>
            </a:tbl>
          </a:graphicData>
        </a:graphic>
      </p:graphicFrame>
      <p:sp>
        <p:nvSpPr>
          <p:cNvPr id="4" name="TextBox 3">
            <a:extLst>
              <a:ext uri="{FF2B5EF4-FFF2-40B4-BE49-F238E27FC236}">
                <a16:creationId xmlns:a16="http://schemas.microsoft.com/office/drawing/2014/main" id="{39E3BB83-C867-276B-0A9D-227A3A13ACF2}"/>
              </a:ext>
            </a:extLst>
          </p:cNvPr>
          <p:cNvSpPr txBox="1"/>
          <p:nvPr/>
        </p:nvSpPr>
        <p:spPr>
          <a:xfrm>
            <a:off x="2306603" y="1851799"/>
            <a:ext cx="4530792" cy="307777"/>
          </a:xfrm>
          <a:prstGeom prst="rect">
            <a:avLst/>
          </a:prstGeom>
          <a:noFill/>
        </p:spPr>
        <p:txBody>
          <a:bodyPr wrap="square" rtlCol="0">
            <a:spAutoFit/>
          </a:bodyPr>
          <a:lstStyle/>
          <a:p>
            <a:pPr algn="ctr"/>
            <a:r>
              <a:rPr lang="en-IN" b="1" u="sng" dirty="0"/>
              <a:t>Feature wise Percentage of Null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6" name="Picture 5">
            <a:extLst>
              <a:ext uri="{FF2B5EF4-FFF2-40B4-BE49-F238E27FC236}">
                <a16:creationId xmlns:a16="http://schemas.microsoft.com/office/drawing/2014/main" id="{FE415ECF-CC66-9932-A63E-C4789D31774A}"/>
              </a:ext>
            </a:extLst>
          </p:cNvPr>
          <p:cNvPicPr>
            <a:picLocks noChangeAspect="1"/>
          </p:cNvPicPr>
          <p:nvPr/>
        </p:nvPicPr>
        <p:blipFill>
          <a:blip r:embed="rId3"/>
          <a:stretch>
            <a:fillRect/>
          </a:stretch>
        </p:blipFill>
        <p:spPr>
          <a:xfrm>
            <a:off x="441988" y="1392690"/>
            <a:ext cx="7989442" cy="4369025"/>
          </a:xfrm>
          <a:prstGeom prst="rect">
            <a:avLst/>
          </a:prstGeom>
        </p:spPr>
      </p:pic>
      <p:sp>
        <p:nvSpPr>
          <p:cNvPr id="7" name="TextBox 6">
            <a:extLst>
              <a:ext uri="{FF2B5EF4-FFF2-40B4-BE49-F238E27FC236}">
                <a16:creationId xmlns:a16="http://schemas.microsoft.com/office/drawing/2014/main" id="{91EE6878-4FC1-2598-DC88-6A1786F166BF}"/>
              </a:ext>
            </a:extLst>
          </p:cNvPr>
          <p:cNvSpPr txBox="1"/>
          <p:nvPr/>
        </p:nvSpPr>
        <p:spPr>
          <a:xfrm>
            <a:off x="1534259" y="585554"/>
            <a:ext cx="5924376" cy="400110"/>
          </a:xfrm>
          <a:prstGeom prst="rect">
            <a:avLst/>
          </a:prstGeom>
          <a:noFill/>
        </p:spPr>
        <p:txBody>
          <a:bodyPr wrap="square" rtlCol="0">
            <a:spAutoFit/>
          </a:bodyPr>
          <a:lstStyle/>
          <a:p>
            <a:pPr algn="ctr"/>
            <a:r>
              <a:rPr lang="en-IN" sz="2000" b="1" u="sng" dirty="0"/>
              <a:t>Heatmap to Visualize Null Values in the Dataset</a:t>
            </a:r>
          </a:p>
        </p:txBody>
      </p:sp>
      <p:sp>
        <p:nvSpPr>
          <p:cNvPr id="2" name="TextBox 1">
            <a:extLst>
              <a:ext uri="{FF2B5EF4-FFF2-40B4-BE49-F238E27FC236}">
                <a16:creationId xmlns:a16="http://schemas.microsoft.com/office/drawing/2014/main" id="{2A2E553B-FDCB-AA41-AB25-19A7476D1615}"/>
              </a:ext>
            </a:extLst>
          </p:cNvPr>
          <p:cNvSpPr txBox="1"/>
          <p:nvPr/>
        </p:nvSpPr>
        <p:spPr>
          <a:xfrm>
            <a:off x="938233" y="6168741"/>
            <a:ext cx="6996953"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IN" sz="2000" b="1" dirty="0"/>
              <a:t>Hours to do tax and Business tax rate are having high null values</a:t>
            </a:r>
          </a:p>
        </p:txBody>
      </p:sp>
    </p:spTree>
    <p:extLst>
      <p:ext uri="{BB962C8B-B14F-4D97-AF65-F5344CB8AC3E}">
        <p14:creationId xmlns:p14="http://schemas.microsoft.com/office/powerpoint/2010/main" val="201326756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Clustering</Template>
  <TotalTime>819</TotalTime>
  <Words>1547</Words>
  <Application>Microsoft Office PowerPoint</Application>
  <PresentationFormat>On-screen Show (4:3)</PresentationFormat>
  <Paragraphs>221</Paragraphs>
  <Slides>29</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Century Gothic</vt:lpstr>
      <vt:lpstr>Verdana</vt:lpstr>
      <vt:lpstr>Gill Sans MT</vt:lpstr>
      <vt:lpstr>Wingdings</vt:lpstr>
      <vt:lpstr>Helvetica Neue</vt:lpstr>
      <vt:lpstr>Arial</vt:lpstr>
      <vt:lpstr>Aharoni</vt:lpstr>
      <vt:lpstr>Calibri</vt:lpstr>
      <vt:lpstr>Algerian</vt:lpstr>
      <vt:lpstr>Parcel</vt:lpstr>
      <vt:lpstr>PowerPoint Presentation</vt:lpstr>
      <vt:lpstr>PowerPoint Presentation</vt:lpstr>
      <vt:lpstr>PowerPoint Presentation</vt:lpstr>
      <vt:lpstr>PowerPoint Presentation</vt:lpstr>
      <vt:lpstr>PowerPoint Presentation</vt:lpstr>
      <vt:lpstr>PowerPoint Presentation</vt:lpstr>
      <vt:lpstr>What we had done with our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hierarchical clustering</vt:lpstr>
      <vt:lpstr>K-Means clustering</vt:lpstr>
      <vt:lpstr>Dbscan clustering </vt:lpstr>
      <vt:lpstr>Silhouette score comparison</vt:lpstr>
      <vt:lpstr>Deployment</vt:lpstr>
      <vt:lpstr>The model is accurate. To improve it further, tune the hyperparameters. The most important features are population 0-14, infant mortality rate, and population 15-64.</vt:lpstr>
      <vt:lpstr>The chart shows the importance of the features of a machine-learning model. The model has high accuracy, but we can still improve it by fine-tuning the hyperparameters. Hyperparameters are settings that control the learning process of the model. By adjusting these settings, we can find the optimal configuration that gives us the best results.</vt:lpstr>
      <vt:lpstr>Challenges we faced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deepti gupta</dc:creator>
  <cp:lastModifiedBy>deepti gupta</cp:lastModifiedBy>
  <cp:revision>5</cp:revision>
  <dcterms:created xsi:type="dcterms:W3CDTF">2024-07-23T17:15:19Z</dcterms:created>
  <dcterms:modified xsi:type="dcterms:W3CDTF">2024-07-26T15:24:58Z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