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Animal Image Detection Using Statistical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580" y="4879910"/>
            <a:ext cx="6400800" cy="1752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b="1" dirty="0" err="1" smtClean="0">
                <a:solidFill>
                  <a:srgbClr val="FF0000"/>
                </a:solidFill>
              </a:rPr>
              <a:t>Bhanu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Pratap</a:t>
            </a:r>
            <a:r>
              <a:rPr lang="en-IN" b="1" dirty="0" smtClean="0">
                <a:solidFill>
                  <a:srgbClr val="FF0000"/>
                </a:solidFill>
              </a:rPr>
              <a:t/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err="1" smtClean="0">
                <a:solidFill>
                  <a:srgbClr val="FF0000"/>
                </a:solidFill>
              </a:rPr>
              <a:t>Rohan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Jadaun</a:t>
            </a:r>
            <a:r>
              <a:rPr dirty="0" smtClean="0">
                <a:solidFill>
                  <a:srgbClr val="00B0F0"/>
                </a:solidFill>
              </a:rPr>
              <a:t> 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Achievements: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Successfully developed an animal image classification system</a:t>
            </a:r>
            <a:r>
              <a:rPr dirty="0" smtClean="0">
                <a:solidFill>
                  <a:srgbClr val="00B0F0"/>
                </a:solidFill>
              </a:rPr>
              <a:t>.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Achieved high training and validation accuracy.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Deployed a functional web application for real-time predictions.</a:t>
            </a:r>
          </a:p>
          <a:p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Future Work: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Deploy to a cloud platform for broader accessibility.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Improve accuracy with larger datasets and advanced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>
                <a:solidFill>
                  <a:srgbClr val="00B0F0"/>
                </a:solidFill>
              </a:rPr>
              <a:t>Objective</a:t>
            </a:r>
            <a:r>
              <a:rPr dirty="0" smtClean="0">
                <a:solidFill>
                  <a:srgbClr val="00B0F0"/>
                </a:solidFill>
              </a:rPr>
              <a:t>:</a:t>
            </a:r>
            <a:endParaRPr lang="en-IN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Develop a robust image classifier for animal detection</a:t>
            </a:r>
          </a:p>
          <a:p>
            <a:pPr>
              <a:buFont typeface="Wingdings" pitchFamily="2" charset="2"/>
              <a:buChar char="§"/>
            </a:pPr>
            <a:endParaRPr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dirty="0">
                <a:solidFill>
                  <a:srgbClr val="00B0F0"/>
                </a:solidFill>
              </a:rPr>
              <a:t>Dataset</a:t>
            </a:r>
            <a:r>
              <a:rPr dirty="0" smtClean="0">
                <a:solidFill>
                  <a:srgbClr val="00B0F0"/>
                </a:solidFill>
              </a:rPr>
              <a:t>:</a:t>
            </a:r>
            <a:endParaRPr lang="en-IN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B0F0"/>
                </a:solidFill>
              </a:rPr>
              <a:t>Taken from </a:t>
            </a:r>
            <a:r>
              <a:rPr lang="en-IN" dirty="0" err="1" smtClean="0">
                <a:solidFill>
                  <a:srgbClr val="00B0F0"/>
                </a:solidFill>
              </a:rPr>
              <a:t>Kaggle</a:t>
            </a:r>
            <a:endParaRPr lang="en-IN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Includes various animal categories (e.g., lion, zebra, </a:t>
            </a:r>
            <a:r>
              <a:rPr dirty="0" smtClean="0">
                <a:solidFill>
                  <a:srgbClr val="00B0F0"/>
                </a:solidFill>
              </a:rPr>
              <a:t>monkey,</a:t>
            </a:r>
            <a:r>
              <a:rPr lang="en-IN" dirty="0" smtClean="0">
                <a:solidFill>
                  <a:srgbClr val="00B0F0"/>
                </a:solidFill>
              </a:rPr>
              <a:t>cat</a:t>
            </a:r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etc</a:t>
            </a:r>
            <a:r>
              <a:rPr dirty="0" smtClean="0">
                <a:solidFill>
                  <a:srgbClr val="00B0F0"/>
                </a:solidFill>
              </a:rPr>
              <a:t>.)</a:t>
            </a:r>
            <a:endParaRPr lang="en-IN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B0F0"/>
                </a:solidFill>
              </a:rPr>
              <a:t>Approx 2500 images.</a:t>
            </a:r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Steps</a:t>
            </a:r>
            <a:r>
              <a:rPr dirty="0" smtClean="0">
                <a:solidFill>
                  <a:srgbClr val="00B0F0"/>
                </a:solidFill>
              </a:rPr>
              <a:t>:</a:t>
            </a:r>
            <a:endParaRPr lang="en-IN" dirty="0" smtClean="0">
              <a:solidFill>
                <a:srgbClr val="00B0F0"/>
              </a:solidFill>
            </a:endParaRPr>
          </a:p>
          <a:p>
            <a:endParaRPr dirty="0">
              <a:solidFill>
                <a:srgbClr val="00B0F0"/>
              </a:solidFill>
            </a:endParaRP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Image Loading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Resizing to </a:t>
            </a:r>
            <a:r>
              <a:rPr dirty="0" smtClean="0">
                <a:solidFill>
                  <a:srgbClr val="00B0F0"/>
                </a:solidFill>
              </a:rPr>
              <a:t>128x128</a:t>
            </a:r>
            <a:r>
              <a:rPr lang="en-IN" dirty="0" smtClean="0">
                <a:solidFill>
                  <a:srgbClr val="00B0F0"/>
                </a:solidFill>
              </a:rPr>
              <a:t> pixel</a:t>
            </a:r>
            <a:endParaRPr dirty="0">
              <a:solidFill>
                <a:srgbClr val="00B0F0"/>
              </a:solidFill>
            </a:endParaRP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Label </a:t>
            </a:r>
            <a:r>
              <a:rPr dirty="0" smtClean="0">
                <a:solidFill>
                  <a:srgbClr val="00B0F0"/>
                </a:solidFill>
              </a:rPr>
              <a:t>Encoding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dirty="0" smtClean="0">
                <a:solidFill>
                  <a:srgbClr val="00B0F0"/>
                </a:solidFill>
              </a:rPr>
              <a:t>Outlier </a:t>
            </a:r>
            <a:r>
              <a:rPr dirty="0">
                <a:solidFill>
                  <a:srgbClr val="00B0F0"/>
                </a:solidFill>
              </a:rPr>
              <a:t>classes </a:t>
            </a:r>
            <a:r>
              <a:rPr dirty="0" smtClean="0">
                <a:solidFill>
                  <a:srgbClr val="00B0F0"/>
                </a:solidFill>
              </a:rPr>
              <a:t>removed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Bar graph shows the number of images per class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240" y="2015412"/>
            <a:ext cx="8584163" cy="464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Architecture - MobileNetV2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1. MobileNetV2 pre-trained on </a:t>
            </a:r>
            <a:r>
              <a:rPr dirty="0" err="1">
                <a:solidFill>
                  <a:srgbClr val="00B0F0"/>
                </a:solidFill>
              </a:rPr>
              <a:t>ImageNet</a:t>
            </a:r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2. Added layers for fine-tuning:</a:t>
            </a:r>
          </a:p>
          <a:p>
            <a:r>
              <a:rPr dirty="0" smtClean="0">
                <a:solidFill>
                  <a:srgbClr val="00B0F0"/>
                </a:solidFill>
              </a:rPr>
              <a:t>Global </a:t>
            </a:r>
            <a:r>
              <a:rPr dirty="0">
                <a:solidFill>
                  <a:srgbClr val="00B0F0"/>
                </a:solidFill>
              </a:rPr>
              <a:t>Average Pooling</a:t>
            </a:r>
          </a:p>
          <a:p>
            <a:r>
              <a:rPr dirty="0" smtClean="0">
                <a:solidFill>
                  <a:srgbClr val="00B0F0"/>
                </a:solidFill>
              </a:rPr>
              <a:t>Dense </a:t>
            </a:r>
            <a:r>
              <a:rPr dirty="0">
                <a:solidFill>
                  <a:srgbClr val="00B0F0"/>
                </a:solidFill>
              </a:rPr>
              <a:t>(128 units, </a:t>
            </a:r>
            <a:r>
              <a:rPr dirty="0" err="1">
                <a:solidFill>
                  <a:srgbClr val="00B0F0"/>
                </a:solidFill>
              </a:rPr>
              <a:t>ReLU</a:t>
            </a:r>
            <a:r>
              <a:rPr dirty="0">
                <a:solidFill>
                  <a:srgbClr val="00B0F0"/>
                </a:solidFill>
              </a:rPr>
              <a:t>, L2 regularization)</a:t>
            </a:r>
          </a:p>
          <a:p>
            <a:r>
              <a:rPr dirty="0" smtClean="0">
                <a:solidFill>
                  <a:srgbClr val="00B0F0"/>
                </a:solidFill>
              </a:rPr>
              <a:t>Batch </a:t>
            </a:r>
            <a:r>
              <a:rPr dirty="0">
                <a:solidFill>
                  <a:srgbClr val="00B0F0"/>
                </a:solidFill>
              </a:rPr>
              <a:t>Normalization</a:t>
            </a:r>
          </a:p>
          <a:p>
            <a:r>
              <a:rPr dirty="0" smtClean="0">
                <a:solidFill>
                  <a:srgbClr val="00B0F0"/>
                </a:solidFill>
              </a:rPr>
              <a:t>Dropout </a:t>
            </a:r>
            <a:r>
              <a:rPr dirty="0">
                <a:solidFill>
                  <a:srgbClr val="00B0F0"/>
                </a:solidFill>
              </a:rPr>
              <a:t>(50%)</a:t>
            </a: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3. Output Layer: </a:t>
            </a:r>
            <a:r>
              <a:rPr dirty="0" err="1">
                <a:solidFill>
                  <a:srgbClr val="00B0F0"/>
                </a:solidFill>
              </a:rPr>
              <a:t>Softmax</a:t>
            </a:r>
            <a:r>
              <a:rPr dirty="0">
                <a:solidFill>
                  <a:srgbClr val="00B0F0"/>
                </a:solidFill>
              </a:rPr>
              <a:t> activation for classification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- VGG19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1. VGG19 pre-trained on </a:t>
            </a:r>
            <a:r>
              <a:rPr dirty="0" err="1">
                <a:solidFill>
                  <a:srgbClr val="00B0F0"/>
                </a:solidFill>
              </a:rPr>
              <a:t>ImageNet</a:t>
            </a:r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2. Custom Layers Added:</a:t>
            </a:r>
          </a:p>
          <a:p>
            <a:r>
              <a:rPr dirty="0" smtClean="0">
                <a:solidFill>
                  <a:srgbClr val="00B0F0"/>
                </a:solidFill>
              </a:rPr>
              <a:t>Global </a:t>
            </a:r>
            <a:r>
              <a:rPr dirty="0">
                <a:solidFill>
                  <a:srgbClr val="00B0F0"/>
                </a:solidFill>
              </a:rPr>
              <a:t>Average Pooling</a:t>
            </a:r>
          </a:p>
          <a:p>
            <a:r>
              <a:rPr dirty="0" smtClean="0">
                <a:solidFill>
                  <a:srgbClr val="00B0F0"/>
                </a:solidFill>
              </a:rPr>
              <a:t>Dense </a:t>
            </a:r>
            <a:r>
              <a:rPr dirty="0">
                <a:solidFill>
                  <a:srgbClr val="00B0F0"/>
                </a:solidFill>
              </a:rPr>
              <a:t>(1024 &amp; 512 units, </a:t>
            </a:r>
            <a:r>
              <a:rPr dirty="0" err="1">
                <a:solidFill>
                  <a:srgbClr val="00B0F0"/>
                </a:solidFill>
              </a:rPr>
              <a:t>ReLU</a:t>
            </a:r>
            <a:r>
              <a:rPr dirty="0">
                <a:solidFill>
                  <a:srgbClr val="00B0F0"/>
                </a:solidFill>
              </a:rPr>
              <a:t>)</a:t>
            </a:r>
          </a:p>
          <a:p>
            <a:r>
              <a:rPr dirty="0" smtClean="0">
                <a:solidFill>
                  <a:srgbClr val="00B0F0"/>
                </a:solidFill>
              </a:rPr>
              <a:t>Dropout </a:t>
            </a:r>
            <a:r>
              <a:rPr dirty="0">
                <a:solidFill>
                  <a:srgbClr val="00B0F0"/>
                </a:solidFill>
              </a:rPr>
              <a:t>(50%)</a:t>
            </a: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3. Output Layer: </a:t>
            </a:r>
            <a:r>
              <a:rPr dirty="0" err="1">
                <a:solidFill>
                  <a:srgbClr val="00B0F0"/>
                </a:solidFill>
              </a:rPr>
              <a:t>Softmax</a:t>
            </a:r>
            <a:r>
              <a:rPr dirty="0">
                <a:solidFill>
                  <a:srgbClr val="00B0F0"/>
                </a:solidFill>
              </a:rPr>
              <a:t> activation for classification.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</a:t>
            </a:r>
            <a:r>
              <a:rPr dirty="0" smtClean="0">
                <a:solidFill>
                  <a:srgbClr val="00B0F0"/>
                </a:solidFill>
              </a:rPr>
              <a:t>Training </a:t>
            </a:r>
            <a:r>
              <a:rPr dirty="0">
                <a:solidFill>
                  <a:srgbClr val="00B0F0"/>
                </a:solidFill>
              </a:rPr>
              <a:t>details:</a:t>
            </a:r>
          </a:p>
          <a:p>
            <a:r>
              <a:rPr dirty="0" smtClean="0">
                <a:solidFill>
                  <a:srgbClr val="00B0F0"/>
                </a:solidFill>
              </a:rPr>
              <a:t>Optimizer</a:t>
            </a:r>
            <a:r>
              <a:rPr dirty="0">
                <a:solidFill>
                  <a:srgbClr val="00B0F0"/>
                </a:solidFill>
              </a:rPr>
              <a:t>: Adam</a:t>
            </a:r>
          </a:p>
          <a:p>
            <a:r>
              <a:rPr dirty="0" smtClean="0">
                <a:solidFill>
                  <a:srgbClr val="00B0F0"/>
                </a:solidFill>
              </a:rPr>
              <a:t>Loss</a:t>
            </a:r>
            <a:r>
              <a:rPr dirty="0">
                <a:solidFill>
                  <a:srgbClr val="00B0F0"/>
                </a:solidFill>
              </a:rPr>
              <a:t>: Sparse Categorical </a:t>
            </a:r>
            <a:r>
              <a:rPr dirty="0" err="1" smtClean="0">
                <a:solidFill>
                  <a:srgbClr val="00B0F0"/>
                </a:solidFill>
              </a:rPr>
              <a:t>Crossentropy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dirty="0" smtClean="0">
                <a:solidFill>
                  <a:srgbClr val="00B0F0"/>
                </a:solidFill>
              </a:rPr>
              <a:t>Learning </a:t>
            </a:r>
            <a:r>
              <a:rPr dirty="0">
                <a:solidFill>
                  <a:srgbClr val="00B0F0"/>
                </a:solidFill>
              </a:rPr>
              <a:t>Rate Scheduler &amp; Early Stopping</a:t>
            </a:r>
          </a:p>
          <a:p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</a:t>
            </a:r>
            <a:r>
              <a:rPr dirty="0" smtClean="0">
                <a:solidFill>
                  <a:srgbClr val="00B0F0"/>
                </a:solidFill>
              </a:rPr>
              <a:t>Final </a:t>
            </a:r>
            <a:r>
              <a:rPr dirty="0">
                <a:solidFill>
                  <a:srgbClr val="00B0F0"/>
                </a:solidFill>
              </a:rPr>
              <a:t>Results: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Training Accuracy: </a:t>
            </a:r>
            <a:r>
              <a:rPr lang="en-IN" dirty="0" smtClean="0">
                <a:solidFill>
                  <a:srgbClr val="00B0F0"/>
                </a:solidFill>
              </a:rPr>
              <a:t>91.84</a:t>
            </a:r>
            <a:r>
              <a:rPr dirty="0" smtClean="0">
                <a:solidFill>
                  <a:srgbClr val="00B0F0"/>
                </a:solidFill>
              </a:rPr>
              <a:t>%</a:t>
            </a:r>
            <a:endParaRPr dirty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Testing</a:t>
            </a:r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Accuracy: </a:t>
            </a:r>
            <a:r>
              <a:rPr lang="en-IN" dirty="0" smtClean="0">
                <a:solidFill>
                  <a:srgbClr val="00B0F0"/>
                </a:solidFill>
              </a:rPr>
              <a:t>82.85</a:t>
            </a:r>
            <a:r>
              <a:rPr dirty="0" smtClean="0">
                <a:solidFill>
                  <a:srgbClr val="00B0F0"/>
                </a:solidFill>
              </a:rPr>
              <a:t>%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66"/>
            <a:ext cx="8305800" cy="8207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Plot of Training Acc. </a:t>
            </a:r>
            <a:r>
              <a:rPr lang="en-IN" dirty="0" err="1" smtClean="0"/>
              <a:t>vs</a:t>
            </a:r>
            <a:r>
              <a:rPr lang="en-IN" dirty="0" smtClean="0"/>
              <a:t> Testing Acc.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65" y="1847087"/>
            <a:ext cx="8529735" cy="481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Features: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Upload animal images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Predict the class with probability</a:t>
            </a:r>
          </a:p>
          <a:p>
            <a:endParaRPr dirty="0">
              <a:solidFill>
                <a:srgbClr val="00B0F0"/>
              </a:solidFill>
            </a:endParaRPr>
          </a:p>
          <a:p>
            <a:pPr>
              <a:buNone/>
            </a:pPr>
            <a:r>
              <a:rPr dirty="0">
                <a:solidFill>
                  <a:srgbClr val="00B0F0"/>
                </a:solidFill>
              </a:rPr>
              <a:t>Deployment:</a:t>
            </a:r>
          </a:p>
          <a:p>
            <a:r>
              <a:rPr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Frontend : HTML ,CSS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 Backend : Flask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280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Animal Image Detection Using Statistical Machine Learning</vt:lpstr>
      <vt:lpstr>Introduction</vt:lpstr>
      <vt:lpstr>Data Preprocessing</vt:lpstr>
      <vt:lpstr>Bar graph shows the number of images per class.</vt:lpstr>
      <vt:lpstr>Model Architecture - MobileNetV2</vt:lpstr>
      <vt:lpstr>Model Architecture - VGG19</vt:lpstr>
      <vt:lpstr>Training and Validation</vt:lpstr>
      <vt:lpstr>      Plot of Training Acc. vs Testing Acc.</vt:lpstr>
      <vt:lpstr>Flask Web Application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Image Detection Using Statistical Machine Learning</dc:title>
  <dc:subject/>
  <dc:creator/>
  <cp:keywords/>
  <dc:description>generated using python-pptx</dc:description>
  <cp:lastModifiedBy>Keshav Kushwaha</cp:lastModifiedBy>
  <cp:revision>2</cp:revision>
  <dcterms:created xsi:type="dcterms:W3CDTF">2013-01-27T09:14:16Z</dcterms:created>
  <dcterms:modified xsi:type="dcterms:W3CDTF">2024-11-18T18:00:51Z</dcterms:modified>
  <cp:category/>
</cp:coreProperties>
</file>